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7" r:id="rId2"/>
    <p:sldId id="476" r:id="rId3"/>
    <p:sldId id="485" r:id="rId4"/>
    <p:sldId id="475" r:id="rId5"/>
    <p:sldId id="478" r:id="rId6"/>
    <p:sldId id="477" r:id="rId7"/>
    <p:sldId id="481" r:id="rId8"/>
    <p:sldId id="486" r:id="rId9"/>
    <p:sldId id="441" r:id="rId10"/>
    <p:sldId id="454" r:id="rId11"/>
    <p:sldId id="479" r:id="rId12"/>
    <p:sldId id="452" r:id="rId13"/>
    <p:sldId id="455" r:id="rId14"/>
    <p:sldId id="456" r:id="rId15"/>
    <p:sldId id="461" r:id="rId16"/>
    <p:sldId id="439" r:id="rId17"/>
    <p:sldId id="445" r:id="rId18"/>
    <p:sldId id="462" r:id="rId19"/>
    <p:sldId id="451" r:id="rId20"/>
    <p:sldId id="447" r:id="rId21"/>
    <p:sldId id="446" r:id="rId22"/>
    <p:sldId id="442" r:id="rId23"/>
    <p:sldId id="438" r:id="rId24"/>
    <p:sldId id="449" r:id="rId25"/>
    <p:sldId id="450" r:id="rId26"/>
    <p:sldId id="457" r:id="rId27"/>
    <p:sldId id="463" r:id="rId28"/>
    <p:sldId id="436" r:id="rId29"/>
    <p:sldId id="458" r:id="rId30"/>
    <p:sldId id="349" r:id="rId31"/>
    <p:sldId id="466" r:id="rId32"/>
    <p:sldId id="459" r:id="rId33"/>
    <p:sldId id="347" r:id="rId34"/>
    <p:sldId id="467" r:id="rId35"/>
    <p:sldId id="260" r:id="rId36"/>
    <p:sldId id="396" r:id="rId37"/>
    <p:sldId id="464" r:id="rId38"/>
    <p:sldId id="460" r:id="rId39"/>
    <p:sldId id="468" r:id="rId40"/>
    <p:sldId id="465" r:id="rId41"/>
    <p:sldId id="470" r:id="rId42"/>
    <p:sldId id="482" r:id="rId43"/>
    <p:sldId id="483" r:id="rId44"/>
    <p:sldId id="484" r:id="rId45"/>
    <p:sldId id="432" r:id="rId46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6600"/>
    <a:srgbClr val="CCFF99"/>
    <a:srgbClr val="99CC00"/>
    <a:srgbClr val="FFFFCC"/>
    <a:srgbClr val="339966"/>
    <a:srgbClr val="00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20" d="100"/>
          <a:sy n="120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7F0955AA-3A48-C5EF-390C-738A655EB2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73AA71A-1E2A-EB00-C88F-094BEC1F25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7ED489-0998-4BC2-902B-3DA4EB5F358B}" type="datetimeFigureOut">
              <a:rPr lang="hu-HU"/>
              <a:pPr>
                <a:defRPr/>
              </a:pPr>
              <a:t>2024. 01. 10.</a:t>
            </a:fld>
            <a:endParaRPr lang="hu-HU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C551E96B-6890-F361-25A9-CB757B61A1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157D81E4-88EE-CFC4-C210-4255217D3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1751488-D9C2-438D-316A-B5EE9F6F26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5F60B7C-27D2-3C19-E3D9-1E394D79F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4780EC-0E7A-4658-B325-928E1119075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9454DA9-2DD5-3B84-4837-6F5D7C5BF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DF55094-98A0-9BCC-A018-9E53DA832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8DDEC09-5A6C-17F6-068F-FC55C34EE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98EA28E-1750-7F41-EA3C-798A30D8A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79084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8DDEC09-5A6C-17F6-068F-FC55C34EE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98EA28E-1750-7F41-EA3C-798A30D8A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20664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8DDEC09-5A6C-17F6-068F-FC55C34EE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98EA28E-1750-7F41-EA3C-798A30D8A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1437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9454DA9-2DD5-3B84-4837-6F5D7C5BF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DF55094-98A0-9BCC-A018-9E53DA832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2754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9454DA9-2DD5-3B84-4837-6F5D7C5BF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DF55094-98A0-9BCC-A018-9E53DA832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6532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9454DA9-2DD5-3B84-4837-6F5D7C5BF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DF55094-98A0-9BCC-A018-9E53DA832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581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9454DA9-2DD5-3B84-4837-6F5D7C5BF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DF55094-98A0-9BCC-A018-9E53DA832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7950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9454DA9-2DD5-3B84-4837-6F5D7C5BF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DF55094-98A0-9BCC-A018-9E53DA832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760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8DDEC09-5A6C-17F6-068F-FC55C34EE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98EA28E-1750-7F41-EA3C-798A30D8A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19080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9454DA9-2DD5-3B84-4837-6F5D7C5BF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DF55094-98A0-9BCC-A018-9E53DA832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11392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8DDEC09-5A6C-17F6-068F-FC55C34EE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98EA28E-1750-7F41-EA3C-798A30D8A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7455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E782F2-646B-A8AF-3477-9F51A36A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0889D2A-297C-4E7B-7FB0-ABB9F4ED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81CF1D-CA82-8F2B-72DC-E99F49B6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336D-2DBC-467B-8783-960BB6FFF73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3880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1117850-7D1C-1460-C80C-B6F88CCD2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F5D3900-82C4-7A3B-8803-804A2AD96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744C78E-ABD1-85B7-18E5-C5729884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F8650-1061-4801-B6D0-CA8F77C36AB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6016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086CCF-778F-0919-E187-9AC00351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D0E019-F6F5-2B9C-622D-F7BCC856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705584-0CED-7BD0-BFE1-8F489A45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247F8-A8C7-4741-A4CA-F94E96FFBD4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064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B3B47A1-5D00-47D9-3B60-12298782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132D0A8-1513-3317-2F54-4AFE0477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853E1D-DE53-C7B7-B066-9CC40DC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6C7B-2F08-4317-B766-510C9F0C0CB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0485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C82316-3A36-879B-9233-D9DA82C1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F436F6-45E2-A1B9-00B1-EF10599F4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5D981EF-CCD1-CA1B-C45D-71F46263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6E29-5D93-4235-ABFE-BA5CCCD5AA7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9552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ADBC97B5-7F0D-0F85-7D51-7BF30FD07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761B685C-677C-0B24-FD57-D3A9B4491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D03D9AC6-0AE9-84E4-2510-38A9268E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A5CD-CCCB-4DF7-AFA4-FA2556061CD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8161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18FE8A65-F6B2-688D-43E6-5006C3EC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4BB52BC6-A89C-17DA-C0ED-6F86ABB3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6F5F836C-1861-B279-D70E-346E080F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8DFA-F896-4DED-85F3-A2B6F96B416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5929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3C40FF07-53AD-00C9-9E3A-AD725B1B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2B0E2E07-37AD-2492-1974-ABC68A66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C392ED69-82A1-61B5-2D1D-8CC72A6A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AFED3-E226-4376-8826-DDD4885B4E1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404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>
            <a:extLst>
              <a:ext uri="{FF2B5EF4-FFF2-40B4-BE49-F238E27FC236}">
                <a16:creationId xmlns:a16="http://schemas.microsoft.com/office/drawing/2014/main" id="{326DEFE6-9026-3001-5468-2D84A1F18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3" name="Élőláb helye 4">
            <a:extLst>
              <a:ext uri="{FF2B5EF4-FFF2-40B4-BE49-F238E27FC236}">
                <a16:creationId xmlns:a16="http://schemas.microsoft.com/office/drawing/2014/main" id="{15A70A02-5F64-7831-193C-9B90DF4D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DB233F82-0383-A524-EA46-778F6B69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ED43-F6EF-437F-A065-DB16BBD4127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56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F5ADF6BF-F7E8-3634-4F8A-B6650653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07062297-DE9F-C077-8D81-87196DE0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1AC0A493-EF2B-888C-D3FD-2EB4D8E5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BDED0-EAA0-44C9-8E63-0EDFCC62A51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8914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013F8837-B0F8-1EB4-DDCC-52AC52DA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B641C33E-A486-8EE7-E453-821E70CDB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6A2E9ED7-E60D-05AE-E9BB-940D5938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45EA-0E4A-4232-91F7-B02A7FAFC84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0549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CC"/>
            </a:gs>
            <a:gs pos="50000">
              <a:srgbClr val="C2D1ED"/>
            </a:gs>
            <a:gs pos="100000">
              <a:srgbClr val="E1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>
            <a:extLst>
              <a:ext uri="{FF2B5EF4-FFF2-40B4-BE49-F238E27FC236}">
                <a16:creationId xmlns:a16="http://schemas.microsoft.com/office/drawing/2014/main" id="{F3B8B9FD-2D33-1030-63B9-C2F8539CCC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Szöveg helye 2">
            <a:extLst>
              <a:ext uri="{FF2B5EF4-FFF2-40B4-BE49-F238E27FC236}">
                <a16:creationId xmlns:a16="http://schemas.microsoft.com/office/drawing/2014/main" id="{0513D0FD-029E-00DF-3C69-FA8CD470DF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F32D93-46B0-6856-B6D0-84CED9676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A8A6CF-8A59-CCFA-B841-2F86C38AA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8A26F8C-A148-6FD2-C35C-1C4420131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B09E91-BF3B-4B2D-8C44-41AB1751A1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rnemetbel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nyugegy.h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Az_ENSZ_&#233;ghajlatv&#225;ltoz&#225;si_keretegyezm&#233;ny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ionet.kormany.hu/a-fenntarthato-fejlodes-fogalm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ionet.kormany.hu/altalanos-informaciok-az-eionet-halozatro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P&#225;rizsi_&#233;ghajlatv&#233;delmi_egyezm&#233;n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ksh.hu/s/kiadvanyok/fenntarthato-fejlodes-indikatorai-2022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dgs.un.org/goal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plusz.hu/partnersegi-egyuttmukodesek-a-felnott-tanulasi-szektorban-ka220-a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green.hu/tudastar/a-fenntarthato-fejlodes-fogalma-celjai-merese-mutatoi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green.hu/tudastar/a-fenntarthato-fejlodes-fogalma-celjai-merese-mutato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Mil&#225;n&#243;" TargetMode="External"/><Relationship Id="rId13" Type="http://schemas.openxmlformats.org/officeDocument/2006/relationships/hyperlink" Target="http://www.pim.com.mt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eurocreamerchant.it/en/" TargetMode="External"/><Relationship Id="rId12" Type="http://schemas.openxmlformats.org/officeDocument/2006/relationships/hyperlink" Target="https://en.wikipedia.org/wiki/Kifissia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pecs.h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Ferreira_do_Z&#234;zere" TargetMode="External"/><Relationship Id="rId11" Type="http://schemas.openxmlformats.org/officeDocument/2006/relationships/hyperlink" Target="https://education-hub.kmop.org/terms-of-use/" TargetMode="External"/><Relationship Id="rId5" Type="http://schemas.openxmlformats.org/officeDocument/2006/relationships/hyperlink" Target="https://www.ambesp.liga-te.org/" TargetMode="External"/><Relationship Id="rId15" Type="http://schemas.openxmlformats.org/officeDocument/2006/relationships/hyperlink" Target="https://nyugegy.hu/" TargetMode="External"/><Relationship Id="rId10" Type="http://schemas.openxmlformats.org/officeDocument/2006/relationships/hyperlink" Target="https://hu.wikipedia.org/wiki/Kranj" TargetMode="External"/><Relationship Id="rId4" Type="http://schemas.openxmlformats.org/officeDocument/2006/relationships/hyperlink" Target="https://www.camconsulting.eu/en/" TargetMode="External"/><Relationship Id="rId9" Type="http://schemas.openxmlformats.org/officeDocument/2006/relationships/hyperlink" Target="https://www.bizi.si/BSC-D-O-O-KRANJ/" TargetMode="External"/><Relationship Id="rId14" Type="http://schemas.openxmlformats.org/officeDocument/2006/relationships/hyperlink" Target="https://hu.wikipedia.org/wiki/Mosta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p.org/" TargetMode="External"/><Relationship Id="rId2" Type="http://schemas.openxmlformats.org/officeDocument/2006/relationships/hyperlink" Target="https://unis.unvienna.org/unis/hu/topics/sustainable_development_goal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dg.un.org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document/download/3dab8f75-8c9d-4cf2-b215-d9098e69b654_hu?filename=rp_sustainable_europe_hu_v2_web.pdf" TargetMode="External"/><Relationship Id="rId2" Type="http://schemas.openxmlformats.org/officeDocument/2006/relationships/hyperlink" Target="https://commission.europa.eu/publications/sustainable-europe-2030_hu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commission.europa.eu/publications/sustainable-europe-2030_h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is.unvienna.org/unis/hu/topics/sustainable_development_goals.html" TargetMode="External"/><Relationship Id="rId5" Type="http://schemas.openxmlformats.org/officeDocument/2006/relationships/hyperlink" Target="https://www.begreen.hu/tudastar/a-fenntarthato-fejlodes-fogalma-celjai-merese-mutatoi/" TargetMode="External"/><Relationship Id="rId4" Type="http://schemas.openxmlformats.org/officeDocument/2006/relationships/hyperlink" Target="https://eionet.kormany.hu/a-fenntarthato-fejlodes-fogalma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kekbolygo-podcast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youtube.com/watch?v=_P2zgMHahs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Q69AK1lNdmA" TargetMode="External"/><Relationship Id="rId5" Type="http://schemas.openxmlformats.org/officeDocument/2006/relationships/hyperlink" Target="https://www.facebook.com/diana.urgevorsatz/" TargetMode="External"/><Relationship Id="rId10" Type="http://schemas.openxmlformats.org/officeDocument/2006/relationships/hyperlink" Target="https://hirado.hu/belfold/cikk/2023/06/24/szili-katalin-a-fenntarthato-fejlodeshez-minosegi-oktatasra-van-szukseg" TargetMode="External"/><Relationship Id="rId4" Type="http://schemas.openxmlformats.org/officeDocument/2006/relationships/hyperlink" Target="https://hu.wikipedia.org/wiki/L&#225;ng_Istv&#225;n_(agrok&#233;mikus)" TargetMode="External"/><Relationship Id="rId9" Type="http://schemas.openxmlformats.org/officeDocument/2006/relationships/hyperlink" Target="https://www.nfft.hu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polc.ttk.pte.hu/nemetb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yugegy.hu/" TargetMode="External"/><Relationship Id="rId5" Type="http://schemas.openxmlformats.org/officeDocument/2006/relationships/hyperlink" Target="mailto:drnemetbela@gmail.com" TargetMode="External"/><Relationship Id="rId4" Type="http://schemas.openxmlformats.org/officeDocument/2006/relationships/hyperlink" Target="https://en.wikipedia.org/wiki/School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CC"/>
            </a:gs>
            <a:gs pos="5000">
              <a:srgbClr val="66FFCC"/>
            </a:gs>
            <a:gs pos="45000">
              <a:srgbClr val="FFFFC7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lcím 2">
            <a:extLst>
              <a:ext uri="{FF2B5EF4-FFF2-40B4-BE49-F238E27FC236}">
                <a16:creationId xmlns:a16="http://schemas.microsoft.com/office/drawing/2014/main" id="{76FD77CD-4133-FB1F-832F-C62AC860F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2924175"/>
            <a:ext cx="8353425" cy="3241675"/>
          </a:xfrm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u-HU" altLang="hu-HU" sz="1200" dirty="0">
              <a:solidFill>
                <a:schemeClr val="tx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Szervező:</a:t>
            </a:r>
            <a:r>
              <a:rPr lang="hu-HU" sz="2400" dirty="0">
                <a:solidFill>
                  <a:srgbClr val="354F7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hu-HU" sz="2400" b="1" dirty="0">
                <a:solidFill>
                  <a:srgbClr val="354F7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Nyugdíjasok Egyesülete</a:t>
            </a:r>
            <a:endParaRPr lang="hu-HU" altLang="hu-H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Időpont: </a:t>
            </a:r>
            <a:r>
              <a:rPr lang="hu-HU" alt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2024. január 17.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Helyszín:</a:t>
            </a:r>
            <a:r>
              <a:rPr lang="hu-HU" dirty="0">
                <a:solidFill>
                  <a:srgbClr val="354F74"/>
                </a:solidFill>
                <a:ea typeface="Calibri"/>
                <a:cs typeface="Calibri"/>
                <a:sym typeface="Calibri"/>
              </a:rPr>
              <a:t> </a:t>
            </a:r>
            <a:r>
              <a:rPr lang="hu-HU" b="1" dirty="0" err="1">
                <a:solidFill>
                  <a:srgbClr val="354F74"/>
                </a:solidFill>
                <a:ea typeface="Calibri"/>
                <a:cs typeface="Calibri"/>
                <a:sym typeface="Calibri"/>
              </a:rPr>
              <a:t>Pákolitz</a:t>
            </a:r>
            <a:r>
              <a:rPr lang="hu-HU" b="1" dirty="0">
                <a:solidFill>
                  <a:srgbClr val="354F74"/>
                </a:solidFill>
                <a:ea typeface="Calibri"/>
                <a:cs typeface="Calibri"/>
                <a:sym typeface="Calibri"/>
              </a:rPr>
              <a:t> István Közösségi Ház</a:t>
            </a:r>
            <a:endParaRPr lang="hu-HU" altLang="hu-H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altLang="hu-HU" sz="10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„Műsorvezető”: </a:t>
            </a:r>
            <a:r>
              <a:rPr lang="hu-HU" alt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Német Béla, ny. egyetemi docens</a:t>
            </a:r>
            <a:endParaRPr lang="hu-HU" alt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PTE TTK, Fizikai Intézet, Nyugdíjasok Egyesülete, Pécs</a:t>
            </a:r>
            <a:r>
              <a:rPr lang="hu-HU" alt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hu-HU" altLang="hu-H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altLang="hu-HU" sz="20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drnemetbela@gmail.com</a:t>
            </a:r>
            <a:r>
              <a:rPr lang="hu-HU" altLang="hu-HU" sz="20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WEB:</a:t>
            </a:r>
            <a:r>
              <a:rPr lang="hu-H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2000" b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https://nyugegy.hu/</a:t>
            </a:r>
            <a:endParaRPr lang="hu-HU" altLang="hu-HU" sz="20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hu-HU" altLang="hu-HU" sz="20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https://polc.ttk.pte.hu/nemetb/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altLang="hu-HU" sz="2000" dirty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000" dirty="0">
                <a:solidFill>
                  <a:schemeClr val="tx1"/>
                </a:solidFill>
              </a:rPr>
              <a:t> </a:t>
            </a:r>
            <a:endParaRPr lang="hu-HU" altLang="hu-HU" sz="2000" b="1" dirty="0">
              <a:solidFill>
                <a:srgbClr val="0033CC"/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06A1ECA6-9898-11F8-A5E0-AE7C8A1C1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412875"/>
            <a:ext cx="8353425" cy="1368425"/>
          </a:xfrm>
          <a:ln w="28575">
            <a:solidFill>
              <a:srgbClr val="339966"/>
            </a:solidFill>
          </a:ln>
        </p:spPr>
        <p:txBody>
          <a:bodyPr/>
          <a:lstStyle/>
          <a:p>
            <a:pPr>
              <a:defRPr/>
            </a:pPr>
            <a:r>
              <a:rPr lang="hu-HU" sz="3200" b="1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hu-HU" sz="320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hu-HU" sz="3200" b="1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CHANGERS-2.0 pályázat bemutatása.</a:t>
            </a:r>
            <a:br>
              <a:rPr lang="hu-HU" sz="3200" b="1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3200" b="1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Fejlődés, fenntarthatóság.</a:t>
            </a:r>
            <a:endParaRPr lang="hu-H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Kép 4">
            <a:extLst>
              <a:ext uri="{FF2B5EF4-FFF2-40B4-BE49-F238E27FC236}">
                <a16:creationId xmlns:a16="http://schemas.microsoft.com/office/drawing/2014/main" id="{3593C2F8-A6B0-E5DB-FADF-9CADB8EB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7638"/>
            <a:ext cx="3744912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99"/>
            </a:gs>
            <a:gs pos="50000">
              <a:srgbClr val="FFFFCC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artalom helye 2">
            <a:extLst>
              <a:ext uri="{FF2B5EF4-FFF2-40B4-BE49-F238E27FC236}">
                <a16:creationId xmlns:a16="http://schemas.microsoft.com/office/drawing/2014/main" id="{CC94FB3E-E4A4-E705-4A43-9608E728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2225"/>
            <a:ext cx="8229600" cy="4824413"/>
          </a:xfrm>
          <a:ln w="28575">
            <a:solidFill>
              <a:srgbClr val="339933"/>
            </a:solidFill>
          </a:ln>
        </p:spPr>
        <p:txBody>
          <a:bodyPr/>
          <a:lstStyle/>
          <a:p>
            <a:pPr marL="357188" indent="-2698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Több „közösségi szintet” célszerű megkülönböztetni</a:t>
            </a:r>
          </a:p>
          <a:p>
            <a:pPr marL="357188" indent="-2698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Globális szint</a:t>
            </a:r>
            <a:r>
              <a:rPr lang="hu-H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teljes Földre vonatkozóan: kitermelés, termelés, fogyasztás.</a:t>
            </a:r>
          </a:p>
          <a:p>
            <a:pPr marL="357188" indent="-2698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Állami, nemzeti szint</a:t>
            </a:r>
            <a:r>
              <a:rPr lang="hu-H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000" kern="100" dirty="0">
                <a:solidFill>
                  <a:srgbClr val="2323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társadalmi pénzügyi, gazdasági és költségvetési fenntarthatóság: lehetne termelés és </a:t>
            </a:r>
            <a:r>
              <a:rPr lang="hu-HU" sz="2000" i="1" kern="100" dirty="0">
                <a:solidFill>
                  <a:srgbClr val="2323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fogyasztás visszafogás</a:t>
            </a:r>
            <a:r>
              <a:rPr lang="hu-HU" sz="2000" kern="100" dirty="0">
                <a:solidFill>
                  <a:srgbClr val="2323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hu-HU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indent="-2698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Gazdasági egység szintje </a:t>
            </a:r>
            <a:r>
              <a:rPr lang="hu-H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(pl. iparvállalat, kereskedelmi egység), termelés csökkentés, </a:t>
            </a:r>
            <a:r>
              <a:rPr lang="hu-HU" sz="2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körforgásos gazdaság</a:t>
            </a:r>
            <a:r>
              <a:rPr lang="hu-H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57188" indent="-2698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Családi szint </a:t>
            </a:r>
            <a:r>
              <a:rPr lang="hu-H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(több generáció kapcsolata) boldogság, ésszerű élet, takarékosság megismerése, elfogadása, egymás életének „megismerése”,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0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Minden szinten alapvető kérdés</a:t>
            </a:r>
            <a:r>
              <a:rPr lang="hu-H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 legyen az életszínvonal „mozgatója”?</a:t>
            </a:r>
          </a:p>
          <a:p>
            <a:pPr marL="162560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folyamatos „NÖVEKEDÉS”,</a:t>
            </a:r>
          </a:p>
          <a:p>
            <a:pPr marL="162560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 „NÖVEKEDÉS”,</a:t>
            </a:r>
          </a:p>
          <a:p>
            <a:pPr marL="162560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jóllétet</a:t>
            </a:r>
            <a:r>
              <a:rPr lang="hu-H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biztosító fejlődés.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altLang="hu-HU" sz="440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5E7AB4-C414-FC67-FDB3-0C186EDF29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7CFB51-80F1-82B2-6E57-CF53BCF9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10245" name="Dia számának helye 5">
            <a:extLst>
              <a:ext uri="{FF2B5EF4-FFF2-40B4-BE49-F238E27FC236}">
                <a16:creationId xmlns:a16="http://schemas.microsoft.com/office/drawing/2014/main" id="{50E070FB-F804-26F7-6008-9EBC7837BF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9BA4-68F7-4C6F-992F-348F1A46C1E4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2" name="Tartalom helye 2">
            <a:extLst>
              <a:ext uri="{FF2B5EF4-FFF2-40B4-BE49-F238E27FC236}">
                <a16:creationId xmlns:a16="http://schemas.microsoft.com/office/drawing/2014/main" id="{28FD604F-400C-F3F1-8484-1B96E1F9CA6B}"/>
              </a:ext>
            </a:extLst>
          </p:cNvPr>
          <p:cNvSpPr txBox="1">
            <a:spLocks/>
          </p:cNvSpPr>
          <p:nvPr/>
        </p:nvSpPr>
        <p:spPr bwMode="auto">
          <a:xfrm>
            <a:off x="458788" y="260350"/>
            <a:ext cx="8229600" cy="792163"/>
          </a:xfrm>
          <a:prstGeom prst="rect">
            <a:avLst/>
          </a:prstGeom>
          <a:noFill/>
          <a:ln w="28575">
            <a:solidFill>
              <a:srgbClr val="339933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u-HU" sz="4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KEZDJÜNK NEKI</a:t>
            </a:r>
            <a:endParaRPr lang="hu-HU" altLang="hu-HU" sz="44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altLang="hu-HU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CC"/>
            </a:gs>
            <a:gs pos="5000">
              <a:srgbClr val="66FFCC"/>
            </a:gs>
            <a:gs pos="45000">
              <a:srgbClr val="FFFFC7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49D184F-1171-D56F-9976-FBB687106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840" y="115888"/>
            <a:ext cx="5616873" cy="817562"/>
          </a:xfrm>
          <a:ln w="28575">
            <a:solidFill>
              <a:srgbClr val="339966"/>
            </a:solidFill>
          </a:ln>
        </p:spPr>
        <p:txBody>
          <a:bodyPr/>
          <a:lstStyle/>
          <a:p>
            <a:pPr>
              <a:defRPr/>
            </a:pPr>
            <a:r>
              <a:rPr lang="hu-HU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Tartalomjegyzék</a:t>
            </a:r>
          </a:p>
        </p:txBody>
      </p:sp>
      <p:pic>
        <p:nvPicPr>
          <p:cNvPr id="5124" name="Kép 4">
            <a:extLst>
              <a:ext uri="{FF2B5EF4-FFF2-40B4-BE49-F238E27FC236}">
                <a16:creationId xmlns:a16="http://schemas.microsoft.com/office/drawing/2014/main" id="{94CFF86C-7E2C-A82C-572B-5498080A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38240"/>
            <a:ext cx="2592537" cy="7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cím 1">
            <a:extLst>
              <a:ext uri="{FF2B5EF4-FFF2-40B4-BE49-F238E27FC236}">
                <a16:creationId xmlns:a16="http://schemas.microsoft.com/office/drawing/2014/main" id="{AC947ED2-BEFA-B9A6-9EF8-962719F62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7" y="1412776"/>
            <a:ext cx="8353426" cy="4392488"/>
          </a:xfrm>
          <a:ln w="28575">
            <a:solidFill>
              <a:srgbClr val="006600"/>
            </a:solidFill>
          </a:ln>
        </p:spPr>
        <p:txBody>
          <a:bodyPr/>
          <a:lstStyle/>
          <a:p>
            <a:pPr marL="182563" indent="-18256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Tudjatok róluk! Fogalmak, elméletek.</a:t>
            </a:r>
          </a:p>
          <a:p>
            <a:pPr marL="182563" indent="-18256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Egy kis „TÖRTÉNELEM” óra a környezetről, a gazdaságról és a társadalmakról.</a:t>
            </a:r>
          </a:p>
          <a:p>
            <a:pPr marL="182563" indent="-18256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 fenntartható fejlődés fogalma. Eltérések az értelmezésben.</a:t>
            </a:r>
            <a:endParaRPr lang="hu-HU" altLang="hu-HU" sz="2200" dirty="0">
              <a:solidFill>
                <a:schemeClr val="tx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182563" indent="-18256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 „fejlődés” és a „fenntarthatóság” emberibb, minőségi értelmezése.</a:t>
            </a:r>
            <a:endParaRPr lang="hu-HU" altLang="hu-HU" sz="2200" dirty="0">
              <a:solidFill>
                <a:schemeClr val="tx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182563" indent="-18256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 fenntartható fejlődés mérése, mutatói.</a:t>
            </a:r>
            <a:endParaRPr lang="hu-HU" altLang="hu-HU" sz="2200" dirty="0">
              <a:solidFill>
                <a:schemeClr val="tx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182563" indent="-18256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6. Nagyobb adatbázisok a fenntartható fejlődés, a környezetvédelem és az életmód terén.</a:t>
            </a:r>
          </a:p>
          <a:p>
            <a:pPr marL="182563" indent="-18256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7. Hivatkozások.</a:t>
            </a:r>
          </a:p>
          <a:p>
            <a:pPr marL="182563" indent="-18256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8. Véleményt formáló magyar szakemberek, politikusok a témában.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734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artalom helye 2">
            <a:extLst>
              <a:ext uri="{FF2B5EF4-FFF2-40B4-BE49-F238E27FC236}">
                <a16:creationId xmlns:a16="http://schemas.microsoft.com/office/drawing/2014/main" id="{98B27369-8C7F-5891-893A-5B5F7305E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 algn="ctr">
              <a:buFont typeface="Arial" panose="020B0604020202020204" pitchFamily="34" charset="0"/>
              <a:buAutoNum type="arabicPeriod"/>
              <a:defRPr/>
            </a:pPr>
            <a:r>
              <a:rPr lang="hu-HU" sz="4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Tudjatok róluk!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4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Fogalmak, elméletek</a:t>
            </a:r>
            <a:endParaRPr lang="hu-HU" altLang="hu-HU" sz="4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B69029F-E8B2-83B6-519E-71C12ACFFAC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12FB4C8-4E8E-F9D6-C550-C9A6B39C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11269" name="Dia számának helye 5">
            <a:extLst>
              <a:ext uri="{FF2B5EF4-FFF2-40B4-BE49-F238E27FC236}">
                <a16:creationId xmlns:a16="http://schemas.microsoft.com/office/drawing/2014/main" id="{728D578F-380B-74CD-695E-8EC04E2B2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4EBADE-F9F8-4373-ADE1-B338846D44C7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C5041D19-3681-67BC-A8B1-B07EBB1BF3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294A30-7AAD-6FB1-B7AB-6672F814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12292" name="Dia számának helye 5">
            <a:extLst>
              <a:ext uri="{FF2B5EF4-FFF2-40B4-BE49-F238E27FC236}">
                <a16:creationId xmlns:a16="http://schemas.microsoft.com/office/drawing/2014/main" id="{934AB634-F849-50CB-0107-B9AD05DFB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A80D82-ADFB-45C6-B290-BCE61CA1D5AA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10245" name="Cím 1">
            <a:extLst>
              <a:ext uri="{FF2B5EF4-FFF2-40B4-BE49-F238E27FC236}">
                <a16:creationId xmlns:a16="http://schemas.microsoft.com/office/drawing/2014/main" id="{8B853739-205C-7FDF-CEF9-53B7EA76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475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36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1.1. A felismert problémák</a:t>
            </a:r>
            <a:r>
              <a:rPr lang="hu-HU" sz="3600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hu-HU" altLang="hu-HU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Tartalom helye 2">
            <a:extLst>
              <a:ext uri="{FF2B5EF4-FFF2-40B4-BE49-F238E27FC236}">
                <a16:creationId xmlns:a16="http://schemas.microsoft.com/office/drawing/2014/main" id="{B1807400-78DD-FDA2-1728-95F60BC89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97437"/>
          </a:xfrm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indent="-182563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üvegházhatású gázok</a:t>
            </a: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globális felmelegedés, globális klímaváltozás,</a:t>
            </a:r>
          </a:p>
          <a:p>
            <a:pPr marL="182563" indent="-182563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ökológiai lábnyom</a:t>
            </a: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karbon lábnyom, víz lábnyom, stb.</a:t>
            </a:r>
          </a:p>
          <a:p>
            <a:pPr marL="182563" indent="-182563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fosszilis energiahordozókkal </a:t>
            </a: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(szén, kőolaj, földgáz) </a:t>
            </a:r>
            <a:r>
              <a:rPr lang="hu-H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hu-HU" sz="1800" b="1" kern="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 „termelünk”</a:t>
            </a:r>
          </a:p>
          <a:p>
            <a:pPr marL="182563" indent="-182563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gyors létszámnövekedés a Földön </a:t>
            </a: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emberiség alacsony jövedelmű részében. 1960-ban 3 milliárd; 2020-ban 8 milliárd ember él a Földön.</a:t>
            </a:r>
          </a:p>
          <a:p>
            <a:pPr marL="182563" indent="-182563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klímakatasztrófák</a:t>
            </a: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ökológiai katasztrófák és ezek hatása fiatalra, idősre.</a:t>
            </a:r>
          </a:p>
          <a:p>
            <a:pPr marL="182563" indent="-182563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mérhetetlen növekedés </a:t>
            </a: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(GDP), fogyasztói társadalmak számának „növekedése” a véges Földön.</a:t>
            </a:r>
          </a:p>
          <a:p>
            <a:pPr marL="182563" indent="-182563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globalizáció</a:t>
            </a: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termelés, kereskedelem, közlekedés, fogyasztás, hulladék „termelés”</a:t>
            </a:r>
          </a:p>
          <a:p>
            <a:pPr marL="182563" indent="-182563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klímamenekültek,</a:t>
            </a: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politikai menekültek</a:t>
            </a:r>
          </a:p>
          <a:p>
            <a:pPr marL="182563" indent="-182563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problémák fegyveres „megoldásai”,</a:t>
            </a: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katonai szervezetek</a:t>
            </a:r>
          </a:p>
          <a:p>
            <a:pPr marL="182563" indent="-182563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tárgyalásos megoldások nehézségei, </a:t>
            </a: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nemzetközi szervezetek: ENSZ, EU, </a:t>
            </a:r>
          </a:p>
          <a:p>
            <a:pPr marL="182563" indent="-182563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hatalmas  jövedelem különbségek </a:t>
            </a: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világ számos országában.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4155FEA6-DC96-6451-BA31-B0F76CA8466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57C482-5F1A-80F0-2061-1D0C45A5E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13316" name="Dia számának helye 5">
            <a:extLst>
              <a:ext uri="{FF2B5EF4-FFF2-40B4-BE49-F238E27FC236}">
                <a16:creationId xmlns:a16="http://schemas.microsoft.com/office/drawing/2014/main" id="{3000D795-EC7C-98D6-59C0-3BFA84B054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CA312B-CDEF-421D-B9BD-B53B4F58B78D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13317" name="Cím 1">
            <a:extLst>
              <a:ext uri="{FF2B5EF4-FFF2-40B4-BE49-F238E27FC236}">
                <a16:creationId xmlns:a16="http://schemas.microsoft.com/office/drawing/2014/main" id="{6AC2020E-8F13-CEFE-9D2B-6C98AAC5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260350"/>
            <a:ext cx="8147050" cy="722313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hu-HU" sz="3600" b="1">
                <a:solidFill>
                  <a:srgbClr val="0066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1.2. Az „orvoslás” vélt lehetőségei</a:t>
            </a:r>
            <a:r>
              <a:rPr lang="hu-HU" altLang="hu-HU" sz="3600" b="1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hu-HU" altLang="hu-HU" sz="3600" b="1">
              <a:solidFill>
                <a:srgbClr val="0000FF"/>
              </a:solidFill>
            </a:endParaRPr>
          </a:p>
        </p:txBody>
      </p:sp>
      <p:sp>
        <p:nvSpPr>
          <p:cNvPr id="2" name="Tartalom helye 1">
            <a:extLst>
              <a:ext uri="{FF2B5EF4-FFF2-40B4-BE49-F238E27FC236}">
                <a16:creationId xmlns:a16="http://schemas.microsoft.com/office/drawing/2014/main" id="{3ABCA418-2282-FEBB-18B5-E3AFDA0A3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1412776"/>
            <a:ext cx="8147050" cy="4680867"/>
          </a:xfrm>
          <a:ln w="28575">
            <a:solidFill>
              <a:srgbClr val="339933"/>
            </a:solidFill>
          </a:ln>
        </p:spPr>
        <p:txBody>
          <a:bodyPr/>
          <a:lstStyle/>
          <a:p>
            <a:pPr marL="182563" indent="-18256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alt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nemzetközi egyezmények</a:t>
            </a: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hazai intézkedések</a:t>
            </a:r>
          </a:p>
          <a:p>
            <a:pPr marL="182563" indent="-18256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alt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„megújuló” energiaforrások </a:t>
            </a: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felhasználásának kérdései; nukleáris energia?</a:t>
            </a:r>
          </a:p>
          <a:p>
            <a:pPr marL="182563" indent="-18256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alt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karbonsemlegesség célkitűzése</a:t>
            </a: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természet segítése, kimeríthetetlen energiaforrások, megújuló-, megújítható energiahordozók felhasználása,</a:t>
            </a:r>
          </a:p>
          <a:p>
            <a:pPr marL="182563" indent="-18256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alt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rohanó technológiai innováció, IKT</a:t>
            </a: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hatása életünkre,</a:t>
            </a:r>
          </a:p>
          <a:p>
            <a:pPr marL="182563" indent="-18256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életmódra vonatkozó </a:t>
            </a:r>
            <a:r>
              <a:rPr lang="hu-HU" alt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alapvető gondolkodásmód váltás</a:t>
            </a: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altLang="hu-H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jólét</a:t>
            </a: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altLang="hu-H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wealth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„</a:t>
            </a:r>
            <a:r>
              <a:rPr lang="hu-HU" altLang="hu-H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welfare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hu-HU" altLang="hu-HU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), VAGY </a:t>
            </a:r>
            <a:r>
              <a:rPr lang="hu-HU" altLang="hu-H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jóllét</a:t>
            </a:r>
            <a:r>
              <a:rPr lang="hu-HU" altLang="hu-HU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altLang="hu-HU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well-being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hu-HU" altLang="hu-HU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),</a:t>
            </a:r>
          </a:p>
          <a:p>
            <a:pPr marL="182563" indent="-18256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- hol és milyen „mélységben” jelenik meg mindez a </a:t>
            </a:r>
            <a:r>
              <a:rPr lang="hu-HU" altLang="hu-HU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középfokú, felsőfokú oktatásban, közvélemény tájékoztatásában?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alt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artalom helye 2">
            <a:extLst>
              <a:ext uri="{FF2B5EF4-FFF2-40B4-BE49-F238E27FC236}">
                <a16:creationId xmlns:a16="http://schemas.microsoft.com/office/drawing/2014/main" id="{A63F3ABA-C331-C8F1-89F2-D7523AF75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44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2. Egy kis „TÖRTÉNELEM” óra a környezetről, a gazdaságról és a társadalmakról</a:t>
            </a:r>
            <a:endParaRPr lang="hu-HU" altLang="hu-HU" sz="440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6EA9A67-2A94-F243-B077-9ED9F9FBFB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1933BB7-46A7-639D-279C-E8E74DE1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14341" name="Dia számának helye 5">
            <a:extLst>
              <a:ext uri="{FF2B5EF4-FFF2-40B4-BE49-F238E27FC236}">
                <a16:creationId xmlns:a16="http://schemas.microsoft.com/office/drawing/2014/main" id="{1FF567A7-0DA1-3250-631C-589753F322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F48D6B-0271-4B82-8211-B0CD23B53DF6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>
            <a:extLst>
              <a:ext uri="{FF2B5EF4-FFF2-40B4-BE49-F238E27FC236}">
                <a16:creationId xmlns:a16="http://schemas.microsoft.com/office/drawing/2014/main" id="{B49883A6-7522-88A5-68B4-E2DC2307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36525"/>
            <a:ext cx="8229600" cy="989013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hu-HU" sz="2800" b="1">
                <a:solidFill>
                  <a:srgbClr val="0066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2.1. Új szemlélet alakulása a környezetről, a gazdaságról és a társadalmakról</a:t>
            </a:r>
            <a:endParaRPr lang="hu-HU" altLang="hu-HU" sz="280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CF71EB-2D0E-F2FB-1BBE-858BC3DE34A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ACD7D32-14BF-1CED-9C37-621DB068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15365" name="Dia számának helye 5">
            <a:extLst>
              <a:ext uri="{FF2B5EF4-FFF2-40B4-BE49-F238E27FC236}">
                <a16:creationId xmlns:a16="http://schemas.microsoft.com/office/drawing/2014/main" id="{0B7E0A1B-0C4C-42C9-7AD6-9BA05A2728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7B50D0-5A1F-42E9-B92A-FC51D02F0854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15366" name="Tartalom helye 1">
            <a:extLst>
              <a:ext uri="{FF2B5EF4-FFF2-40B4-BE49-F238E27FC236}">
                <a16:creationId xmlns:a16="http://schemas.microsoft.com/office/drawing/2014/main" id="{1722EDF1-50EF-BF35-B8BA-390087855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  <a:ln w="28575">
            <a:solidFill>
              <a:srgbClr val="339933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800" b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1987</a:t>
            </a:r>
            <a:r>
              <a:rPr lang="hu-HU" altLang="hu-HU" sz="1800">
                <a:solidFill>
                  <a:srgbClr val="2323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hu-HU" altLang="hu-H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ENSZ</a:t>
            </a:r>
            <a:r>
              <a:rPr lang="hu-HU" altLang="hu-HU" sz="180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kiadja a</a:t>
            </a:r>
            <a:r>
              <a:rPr lang="hu-HU" altLang="hu-HU" sz="180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Brundtland jelentést</a:t>
            </a:r>
            <a:r>
              <a:rPr lang="hu-HU" altLang="hu-HU" sz="180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altLang="hu-H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Ebben </a:t>
            </a:r>
            <a:r>
              <a:rPr lang="hu-HU" altLang="hu-HU" sz="1800">
                <a:solidFill>
                  <a:srgbClr val="2323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szerepel először </a:t>
            </a:r>
            <a:r>
              <a:rPr lang="hu-HU" altLang="hu-HU" sz="180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altLang="hu-HU" sz="2400" b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fenntartható fejlődés</a:t>
            </a:r>
            <a:r>
              <a:rPr lang="hu-HU" altLang="hu-HU" sz="240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fogalom</a:t>
            </a:r>
            <a:r>
              <a:rPr lang="hu-HU" altLang="hu-H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annak meghatározása.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hu-HU" altLang="hu-HU" sz="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2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Nemzetközi konferenciák környezetről, fenntarthatóságról:</a:t>
            </a:r>
            <a:endParaRPr lang="hu-HU" altLang="hu-HU" sz="2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1992</a:t>
            </a:r>
            <a:r>
              <a:rPr lang="hu-HU" altLang="hu-H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Rio de Janeiró – </a:t>
            </a:r>
            <a:r>
              <a:rPr lang="hu-HU" altLang="hu-HU" sz="1800" b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Környezet és Fejlődés Világkonferencia</a:t>
            </a:r>
            <a:endParaRPr lang="hu-HU" altLang="hu-HU" sz="1800" b="1" i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1992 -</a:t>
            </a:r>
            <a:r>
              <a:rPr lang="hu-HU" altLang="hu-H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New York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altLang="hu-HU" sz="1800" b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ENSZ éghajlatváltozási keretegyezménye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(összes COP </a:t>
            </a:r>
            <a:r>
              <a:rPr lang="hu-HU" altLang="hu-H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1995-től 2023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-ig) </a:t>
            </a:r>
            <a:r>
              <a:rPr lang="hu-HU" altLang="hu-HU" sz="1800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https://hu.wikipedia.org/wiki/Az_ENSZ_éghajlatváltozási_keretegyezménye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altLang="hu-HU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1997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altLang="hu-H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York - </a:t>
            </a:r>
            <a:r>
              <a:rPr lang="hu-HU" altLang="hu-HU" sz="1800" b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ENSZ Közgyűlés Rendkívüli Ülésszaka (Rió+5)</a:t>
            </a:r>
            <a:endParaRPr lang="hu-HU" altLang="hu-HU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1999</a:t>
            </a:r>
            <a:r>
              <a:rPr lang="hu-HU" altLang="hu-H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hu-HU" altLang="hu-H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Kyoto</a:t>
            </a:r>
            <a:r>
              <a:rPr lang="hu-HU" altLang="hu-H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hu-HU" altLang="hu-HU" sz="1800" b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Kyotoi Egyezmény</a:t>
            </a:r>
            <a:r>
              <a:rPr lang="hu-HU" altLang="hu-HU" sz="1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üvegházhatású gázok</a:t>
            </a:r>
            <a:r>
              <a:rPr lang="hu-HU" altLang="hu-HU" sz="1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kibocsátásának visszafogásáról (az ipar, a gazdaság hatása a környzetre)</a:t>
            </a:r>
            <a:endParaRPr lang="hu-HU" altLang="hu-HU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2002</a:t>
            </a:r>
            <a:r>
              <a:rPr lang="hu-HU" altLang="hu-H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Dél-afrika, Johannesburg -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800" b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Fenntartható Fejlődés Világkonferencia</a:t>
            </a:r>
            <a:r>
              <a:rPr lang="hu-HU" altLang="hu-H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társadalmi-gazdasági fejlődés és a környezet védelme közötti</a:t>
            </a:r>
            <a:r>
              <a:rPr lang="hu-HU" altLang="hu-H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szoros kölcsönhatás.</a:t>
            </a:r>
            <a:endParaRPr lang="hu-HU" altLang="hu-HU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altLang="hu-HU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800" b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2015 - </a:t>
            </a:r>
            <a:r>
              <a:rPr lang="hu-HU" altLang="hu-HU" sz="1800" b="1">
                <a:solidFill>
                  <a:srgbClr val="1A1B1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COP21, Párizs </a:t>
            </a:r>
            <a:r>
              <a:rPr lang="hu-HU" altLang="hu-H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Új nemzetközi éghajlatvédelmi megállapodás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800" b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2023 -</a:t>
            </a:r>
            <a:r>
              <a:rPr lang="hu-HU" altLang="hu-HU" sz="1800" b="1">
                <a:solidFill>
                  <a:srgbClr val="1A1B1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COP28, Dubai, 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Egyesült Arab Emírségek</a:t>
            </a:r>
            <a:endParaRPr lang="hu-HU" altLang="hu-HU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altLang="hu-HU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AA96C883-D08E-711B-79D9-E11E4EAE13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26316E-24A9-080B-CF23-282FA126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16388" name="Dia számának helye 5">
            <a:extLst>
              <a:ext uri="{FF2B5EF4-FFF2-40B4-BE49-F238E27FC236}">
                <a16:creationId xmlns:a16="http://schemas.microsoft.com/office/drawing/2014/main" id="{D2F7F587-6F0A-F765-86CD-12EBCF5B8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8F8FEE-79EF-4125-8B37-2A1EA016F2B7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16389" name="Szövegdoboz 6">
            <a:extLst>
              <a:ext uri="{FF2B5EF4-FFF2-40B4-BE49-F238E27FC236}">
                <a16:creationId xmlns:a16="http://schemas.microsoft.com/office/drawing/2014/main" id="{89CF56C1-9988-A444-CCE1-E76ECC874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4788"/>
            <a:ext cx="8053388" cy="1120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hu-HU" altLang="hu-HU" b="1">
                <a:solidFill>
                  <a:srgbClr val="0066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2.2. Magyarországi</a:t>
            </a:r>
            <a:r>
              <a:rPr lang="hu-HU" altLang="hu-HU" b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altLang="hu-HU" b="1">
                <a:solidFill>
                  <a:srgbClr val="0066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dokumentumok környezetről, fenntarthatóságról</a:t>
            </a:r>
            <a:endParaRPr lang="hu-HU" altLang="hu-HU">
              <a:cs typeface="Calibri" panose="020F0502020204030204" pitchFamily="34" charset="0"/>
            </a:endParaRPr>
          </a:p>
        </p:txBody>
      </p:sp>
      <p:sp>
        <p:nvSpPr>
          <p:cNvPr id="16390" name="Cím 1">
            <a:extLst>
              <a:ext uri="{FF2B5EF4-FFF2-40B4-BE49-F238E27FC236}">
                <a16:creationId xmlns:a16="http://schemas.microsoft.com/office/drawing/2014/main" id="{46BF356B-FEA1-1E79-9A0E-3228A9BB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8" y="1584325"/>
            <a:ext cx="8051800" cy="4508500"/>
          </a:xfrm>
          <a:ln w="28575">
            <a:solidFill>
              <a:srgbClr val="339933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hu-HU" altLang="hu-HU" sz="2400" dirty="0">
                <a:solidFill>
                  <a:srgbClr val="23232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Az Országgyűlés </a:t>
            </a:r>
            <a:r>
              <a:rPr lang="hu-HU" altLang="hu-HU" sz="2400" b="1" dirty="0">
                <a:solidFill>
                  <a:srgbClr val="23232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10/2013. (III.28.) határozattal </a:t>
            </a:r>
            <a:r>
              <a:rPr lang="hu-HU" altLang="hu-HU" sz="2400" dirty="0">
                <a:solidFill>
                  <a:srgbClr val="23232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elfogadta a </a:t>
            </a:r>
            <a:r>
              <a:rPr lang="hu-HU" altLang="hu-HU" sz="2400" dirty="0">
                <a:solidFill>
                  <a:srgbClr val="FF33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2012-2024-es időszakra vonatkozó </a:t>
            </a:r>
            <a:r>
              <a:rPr lang="hu-HU" altLang="hu-H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Nemzeti Fenntartható Fejlődési Keretstratégiát,</a:t>
            </a:r>
            <a:r>
              <a:rPr lang="hu-HU" altLang="hu-HU" sz="2400" dirty="0">
                <a:solidFill>
                  <a:srgbClr val="23232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amely dokumentum a </a:t>
            </a:r>
            <a:r>
              <a:rPr lang="hu-HU" altLang="hu-HU" sz="2400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fenntartható fejlődést</a:t>
            </a:r>
            <a:r>
              <a:rPr lang="hu-HU" altLang="hu-HU" sz="2400" dirty="0">
                <a:solidFill>
                  <a:srgbClr val="23232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az alábbi módon adja meg:</a:t>
            </a:r>
            <a:br>
              <a:rPr lang="hu-HU" altLang="hu-HU" sz="2400" dirty="0">
                <a:solidFill>
                  <a:srgbClr val="23232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altLang="hu-HU" sz="2400" dirty="0">
                <a:solidFill>
                  <a:srgbClr val="23232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„</a:t>
            </a:r>
            <a:r>
              <a:rPr lang="hu-HU" altLang="hu-HU" sz="2400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Az egyéni jó élet és a közjó biztosításának feltételeit az adott időpillanatban saját jólétét megteremtő generáció nem éli fel, nem meríti ki erőforrásait, hanem megfelelő mennyiségben és minőségben a következő generációk számára is megőrzi, bővíti azokat"</a:t>
            </a:r>
            <a:r>
              <a:rPr lang="hu-HU" altLang="hu-HU" sz="2400" dirty="0">
                <a:solidFill>
                  <a:srgbClr val="23232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lang="hu-HU" altLang="hu-HU" sz="2400" dirty="0">
                <a:solidFill>
                  <a:srgbClr val="23232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altLang="hu-HU" sz="2400" dirty="0">
                <a:solidFill>
                  <a:srgbClr val="23232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Az </a:t>
            </a:r>
            <a:r>
              <a:rPr lang="hu-HU" altLang="hu-HU" sz="2400" b="1" dirty="0">
                <a:solidFill>
                  <a:srgbClr val="23232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Alaptörvény</a:t>
            </a:r>
            <a:r>
              <a:rPr lang="hu-HU" altLang="hu-HU" sz="2400" dirty="0">
                <a:solidFill>
                  <a:srgbClr val="23232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kinyilvánítja, hogy Magyarországon kiegyensúlyozott, átlátható és fenntartható költségvetési gazdálkodás elvét kell érvényesíteni.</a:t>
            </a:r>
            <a:endParaRPr lang="hu-HU" altLang="hu-H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artalom helye 2">
            <a:extLst>
              <a:ext uri="{FF2B5EF4-FFF2-40B4-BE49-F238E27FC236}">
                <a16:creationId xmlns:a16="http://schemas.microsoft.com/office/drawing/2014/main" id="{27E661F6-680B-DF79-9E42-3DE7F7F9D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 fenntartható fejlődés fogalma. Eltérések az értelmezésben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u-HU" altLang="hu-HU" sz="2400" b="1" u="sng">
              <a:solidFill>
                <a:srgbClr val="0563C1"/>
              </a:solidFill>
              <a:latin typeface="Times New Roman" panose="02020603050405020304" pitchFamily="18" charset="0"/>
              <a:cs typeface="Calibri" panose="020F0502020204030204" pitchFamily="34" charset="0"/>
              <a:hlinkClick r:id="rId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2400" b="1" u="sng">
                <a:solidFill>
                  <a:srgbClr val="0563C1"/>
                </a:solidFill>
                <a:latin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https://eionet.kormany.hu/a-fenntarthato-fejlodes-fogalma</a:t>
            </a:r>
            <a:endParaRPr lang="hu-HU" altLang="hu-HU" sz="240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AC9366-5246-892A-4338-8ECE1F30C1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F821389-E770-AA35-2824-6C6E8F6A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17413" name="Dia számának helye 5">
            <a:extLst>
              <a:ext uri="{FF2B5EF4-FFF2-40B4-BE49-F238E27FC236}">
                <a16:creationId xmlns:a16="http://schemas.microsoft.com/office/drawing/2014/main" id="{2C4A7F42-844D-B6AF-BB1C-AF1F2E0F0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229148-76A9-4344-95F3-FF40C419B910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0DEA8626-9019-1C6E-6842-6A4B002F8E0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5824E4-DB27-8C7A-3EA2-CD54D6CF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18436" name="Dia számának helye 5">
            <a:extLst>
              <a:ext uri="{FF2B5EF4-FFF2-40B4-BE49-F238E27FC236}">
                <a16:creationId xmlns:a16="http://schemas.microsoft.com/office/drawing/2014/main" id="{2E989DA1-D34A-A499-3B56-5AC0264EA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9E6A9D-0AC2-4E59-A348-FB4C9ED05B08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18437" name="Cím 1">
            <a:extLst>
              <a:ext uri="{FF2B5EF4-FFF2-40B4-BE49-F238E27FC236}">
                <a16:creationId xmlns:a16="http://schemas.microsoft.com/office/drawing/2014/main" id="{D029E537-C695-C24C-7535-0E6B0D29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065212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hu-HU" sz="3200" b="1">
                <a:solidFill>
                  <a:srgbClr val="0066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3.1. Egyszerű példa a </a:t>
            </a:r>
            <a:r>
              <a:rPr lang="hu-HU" altLang="hu-HU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fejlődés három területére</a:t>
            </a:r>
            <a:endParaRPr lang="hu-HU" altLang="hu-HU" sz="3200">
              <a:solidFill>
                <a:srgbClr val="0000FF"/>
              </a:solidFill>
            </a:endParaRPr>
          </a:p>
        </p:txBody>
      </p:sp>
      <p:sp>
        <p:nvSpPr>
          <p:cNvPr id="18438" name="Tartalom helye 2">
            <a:extLst>
              <a:ext uri="{FF2B5EF4-FFF2-40B4-BE49-F238E27FC236}">
                <a16:creationId xmlns:a16="http://schemas.microsoft.com/office/drawing/2014/main" id="{A24B57A6-60BF-8140-D916-BC48983DB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4679950"/>
          </a:xfrm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hu-HU" altLang="hu-H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Európai Környezeti Információs és Megfigyelő Hálózat (EIONET)</a:t>
            </a:r>
          </a:p>
          <a:p>
            <a:pPr marL="0" indent="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hu-HU" altLang="hu-HU" sz="1800" u="sng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https://eionet.kormany.hu/altalanos-informaciok-az-eionet-halozatrol</a:t>
            </a:r>
            <a:r>
              <a:rPr lang="hu-HU" altLang="hu-H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hu-HU" altLang="hu-HU" sz="1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hu-HU" altLang="hu-HU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egy falu favágásból és fa feldolgozásból él, de több fát vág ki, mint amennyi újra nőne, az nyílván valóan nem fenntartható – </a:t>
            </a:r>
            <a:r>
              <a:rPr lang="hu-HU" altLang="hu-HU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környezeti szempontból</a:t>
            </a:r>
            <a:r>
              <a:rPr lang="hu-HU" altLang="hu-HU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altLang="hu-HU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hu-HU" altLang="hu-HU" sz="1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hu-HU" altLang="hu-HU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egy család több pénzt költ el egy hónapban, mint amennyi a jövedelmük, akkor az nem fenntartható – </a:t>
            </a:r>
            <a:r>
              <a:rPr lang="hu-HU" altLang="hu-HU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pénzügyi szempontból</a:t>
            </a:r>
            <a:r>
              <a:rPr lang="hu-HU" altLang="hu-HU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altLang="hu-HU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hu-HU" altLang="hu-HU" sz="1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hu-HU" altLang="hu-HU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egy megyében nagyobb az elköltözés és a halálozás, mint a születések és beköltözések száma, akkor az nem fenntartható – </a:t>
            </a:r>
            <a:r>
              <a:rPr lang="hu-HU" altLang="hu-HU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társadalmi szempontból</a:t>
            </a:r>
            <a:r>
              <a:rPr lang="hu-HU" altLang="hu-HU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altLang="hu-HU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altLang="hu-H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CC"/>
            </a:gs>
            <a:gs pos="5000">
              <a:srgbClr val="66FFCC"/>
            </a:gs>
            <a:gs pos="45000">
              <a:srgbClr val="FFFFC7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6A1ECA6-9898-11F8-A5E0-AE7C8A1C1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80728"/>
            <a:ext cx="8353425" cy="4968552"/>
          </a:xfrm>
          <a:ln w="28575">
            <a:solidFill>
              <a:srgbClr val="339966"/>
            </a:solidFill>
          </a:ln>
        </p:spPr>
        <p:txBody>
          <a:bodyPr/>
          <a:lstStyle/>
          <a:p>
            <a:pPr>
              <a:defRPr/>
            </a:pPr>
            <a:r>
              <a:rPr lang="hu-HU" sz="480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A </a:t>
            </a:r>
            <a:r>
              <a:rPr lang="hu-HU" sz="4800" b="1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CHANGERS-2.0 pályázat bemutatása.</a:t>
            </a:r>
            <a:endParaRPr lang="hu-HU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Kép 4">
            <a:extLst>
              <a:ext uri="{FF2B5EF4-FFF2-40B4-BE49-F238E27FC236}">
                <a16:creationId xmlns:a16="http://schemas.microsoft.com/office/drawing/2014/main" id="{3593C2F8-A6B0-E5DB-FADF-9CADB8EB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6632"/>
            <a:ext cx="2136797" cy="65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260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A67DE5EB-7305-C01A-194A-F50083284A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430F1E2-841D-AFAD-D217-E00F458A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19460" name="Dia számának helye 5">
            <a:extLst>
              <a:ext uri="{FF2B5EF4-FFF2-40B4-BE49-F238E27FC236}">
                <a16:creationId xmlns:a16="http://schemas.microsoft.com/office/drawing/2014/main" id="{DB419817-4F4F-5845-5F27-0C615F08A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B1DE7E-45B4-4E86-89A7-F9DD37C457DB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19461" name="Cím 1">
            <a:extLst>
              <a:ext uri="{FF2B5EF4-FFF2-40B4-BE49-F238E27FC236}">
                <a16:creationId xmlns:a16="http://schemas.microsoft.com/office/drawing/2014/main" id="{A0A34A09-F1EB-041D-403C-6D9422A1F718}"/>
              </a:ext>
            </a:extLst>
          </p:cNvPr>
          <p:cNvSpPr txBox="1">
            <a:spLocks/>
          </p:cNvSpPr>
          <p:nvPr/>
        </p:nvSpPr>
        <p:spPr bwMode="auto">
          <a:xfrm>
            <a:off x="323850" y="215900"/>
            <a:ext cx="8424863" cy="692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A fenntartható fejlődés DEFINICIÓJA!!!!</a:t>
            </a:r>
            <a:endParaRPr lang="hu-HU" altLang="hu-HU" sz="24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Cím 1">
            <a:extLst>
              <a:ext uri="{FF2B5EF4-FFF2-40B4-BE49-F238E27FC236}">
                <a16:creationId xmlns:a16="http://schemas.microsoft.com/office/drawing/2014/main" id="{B03A379F-6893-B532-849F-7ACA39FA8397}"/>
              </a:ext>
            </a:extLst>
          </p:cNvPr>
          <p:cNvSpPr txBox="1">
            <a:spLocks/>
          </p:cNvSpPr>
          <p:nvPr/>
        </p:nvSpPr>
        <p:spPr bwMode="auto">
          <a:xfrm>
            <a:off x="323850" y="1052513"/>
            <a:ext cx="8424863" cy="5303837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fenntartható fejlődést</a:t>
            </a:r>
            <a:r>
              <a:rPr lang="hu-HU" altLang="hu-H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altLang="hu-HU" sz="20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hu-HU" altLang="hu-HU" sz="20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hu-HU" altLang="hu-H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 </a:t>
            </a:r>
            <a:r>
              <a:rPr lang="hu-HU" altLang="hu-H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Környezet és Fejlődés Világbizottságának 1987. évi, „Közös jövőnk” című </a:t>
            </a:r>
            <a:r>
              <a:rPr lang="hu-HU" altLang="hu-H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Brundtland</a:t>
            </a:r>
            <a:r>
              <a:rPr lang="hu-HU" altLang="hu-H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-jelentésében</a:t>
            </a:r>
            <a:r>
              <a:rPr lang="hu-HU" altLang="hu-H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következőképpen fogalmazták meg: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endParaRPr lang="hu-HU" altLang="hu-H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400" i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„</a:t>
            </a:r>
            <a:r>
              <a:rPr lang="hu-HU" altLang="hu-HU" sz="2400" b="1" i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fenntartható fejlődés olyan fejlődés, amely kielégíti a jelen szükségleteit anélkül, hogy veszélyeztetné a jövő nemzedékek esélyét arra, hogy ők is kielégíthessék szükségleteiket.”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endParaRPr lang="hu-HU" altLang="hu-H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400" b="1" dirty="0">
                <a:solidFill>
                  <a:srgbClr val="063F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Három területre bontható a fenntartható fejlődés:</a:t>
            </a:r>
            <a:endParaRPr lang="hu-HU" altLang="hu-HU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57188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alt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környezet védelme</a:t>
            </a:r>
            <a:endParaRPr lang="hu-HU" altLang="hu-HU" sz="24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57188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alt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gazdasági szempontok</a:t>
            </a:r>
            <a:endParaRPr lang="hu-HU" altLang="hu-HU" sz="24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57188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alt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társadalmi szempontok</a:t>
            </a:r>
            <a:endParaRPr lang="hu-HU" altLang="hu-HU" sz="24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fenntartható fejlődést értelmezhetjük olyan fejlődési folyamatként, melynek</a:t>
            </a:r>
            <a:r>
              <a:rPr lang="hu-HU" altLang="hu-HU" sz="2000" dirty="0">
                <a:solidFill>
                  <a:srgbClr val="6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 mozgatórugója jelenlegi szemléletünk drasztikus átalakítása</a:t>
            </a:r>
            <a:r>
              <a:rPr lang="hu-HU" altLang="hu-HU" sz="2400" b="1" dirty="0">
                <a:solidFill>
                  <a:srgbClr val="6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altLang="hu-HU" sz="24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F6FA3AA7-D42A-0C0A-B16E-E9910343D2C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A038220-8183-C2BE-7C8F-6C3BC540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20484" name="Dia számának helye 5">
            <a:extLst>
              <a:ext uri="{FF2B5EF4-FFF2-40B4-BE49-F238E27FC236}">
                <a16:creationId xmlns:a16="http://schemas.microsoft.com/office/drawing/2014/main" id="{8001D4D9-AF51-9AFF-0E50-59F4B362B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3BA18E-E48D-4644-B019-1EB11C559835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20485" name="Cím 1">
            <a:extLst>
              <a:ext uri="{FF2B5EF4-FFF2-40B4-BE49-F238E27FC236}">
                <a16:creationId xmlns:a16="http://schemas.microsoft.com/office/drawing/2014/main" id="{4C2254B6-F13B-4654-535E-BE97BBC34BD8}"/>
              </a:ext>
            </a:extLst>
          </p:cNvPr>
          <p:cNvSpPr>
            <a:spLocks noGrp="1"/>
          </p:cNvSpPr>
          <p:nvPr/>
        </p:nvSpPr>
        <p:spPr bwMode="auto">
          <a:xfrm>
            <a:off x="417513" y="296863"/>
            <a:ext cx="8269287" cy="134937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3.3. Milyen viszonyban van a FENNTARTHATÓSÁG három területe egymáshoz képest? Melyik a legfontosabb?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u-HU" altLang="hu-HU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FENNTARTHATÓSÁG fogalom „alakulása”: 1990-es évek, 2020-as évek”</a:t>
            </a:r>
            <a:endParaRPr lang="hu-HU" altLang="hu-HU" sz="2000" b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6" name="Szövegdoboz 2">
            <a:extLst>
              <a:ext uri="{FF2B5EF4-FFF2-40B4-BE49-F238E27FC236}">
                <a16:creationId xmlns:a16="http://schemas.microsoft.com/office/drawing/2014/main" id="{E665A14B-13CE-2AE3-F871-19B3A762B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308600"/>
            <a:ext cx="4346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A fenntarthatóság három eleme – korábbi felfogás. Ebben az esetben a közös rész kicsi</a:t>
            </a:r>
            <a:endParaRPr lang="hu-HU" altLang="hu-HU" sz="1800">
              <a:latin typeface="Arial" panose="020B0604020202020204" pitchFamily="34" charset="0"/>
            </a:endParaRPr>
          </a:p>
        </p:txBody>
      </p:sp>
      <p:pic>
        <p:nvPicPr>
          <p:cNvPr id="20487" name="Kép 3">
            <a:extLst>
              <a:ext uri="{FF2B5EF4-FFF2-40B4-BE49-F238E27FC236}">
                <a16:creationId xmlns:a16="http://schemas.microsoft.com/office/drawing/2014/main" id="{90B8EA85-8F68-4C9C-2FEA-3613CABE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011363"/>
            <a:ext cx="4346575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Szövegdoboz 5">
            <a:extLst>
              <a:ext uri="{FF2B5EF4-FFF2-40B4-BE49-F238E27FC236}">
                <a16:creationId xmlns:a16="http://schemas.microsoft.com/office/drawing/2014/main" id="{57925B68-7DEC-5A24-A47D-BDA29FF53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308600"/>
            <a:ext cx="3743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A fenntarthatóság három eleme – kortárs felfogás.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A természet a meghatározó</a:t>
            </a:r>
            <a:endParaRPr lang="hu-HU" altLang="hu-HU" sz="1800">
              <a:latin typeface="Arial" panose="020B0604020202020204" pitchFamily="34" charset="0"/>
            </a:endParaRPr>
          </a:p>
        </p:txBody>
      </p:sp>
      <p:pic>
        <p:nvPicPr>
          <p:cNvPr id="20489" name="Kép 2">
            <a:extLst>
              <a:ext uri="{FF2B5EF4-FFF2-40B4-BE49-F238E27FC236}">
                <a16:creationId xmlns:a16="http://schemas.microsoft.com/office/drawing/2014/main" id="{207B52A7-B79A-A371-4596-B7AD31E5E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2000250"/>
            <a:ext cx="28416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>
            <a:extLst>
              <a:ext uri="{FF2B5EF4-FFF2-40B4-BE49-F238E27FC236}">
                <a16:creationId xmlns:a16="http://schemas.microsoft.com/office/drawing/2014/main" id="{48CE0F77-2105-18D2-0130-2B4DB65E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hu-H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A fenntarthatóság alapelvei:</a:t>
            </a:r>
            <a:endParaRPr lang="hu-HU" alt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Tartalom helye 2">
            <a:extLst>
              <a:ext uri="{FF2B5EF4-FFF2-40B4-BE49-F238E27FC236}">
                <a16:creationId xmlns:a16="http://schemas.microsoft.com/office/drawing/2014/main" id="{D3F35432-9676-792D-BD17-4F245B6E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112544"/>
          </a:xfrm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marL="269875" indent="-269875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hu-HU" altLang="hu-H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Amit a környezetbe bocsátunk</a:t>
            </a:r>
            <a:r>
              <a:rPr lang="hu-HU" altLang="hu-H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az nem haladhatja meg a környezet befogadó/feldolgozó képességét.</a:t>
            </a:r>
            <a:endParaRPr lang="hu-HU" altLang="hu-H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u-HU" altLang="hu-H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Amit a környezetből kitermelünk</a:t>
            </a:r>
            <a:r>
              <a:rPr lang="hu-HU" altLang="hu-H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az nem haladhatja meg a környezet újratermelő képességét.</a:t>
            </a:r>
            <a:endParaRPr lang="hu-HU" altLang="hu-HU" sz="22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69875" indent="-269875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 </a:t>
            </a:r>
            <a:r>
              <a:rPr lang="hu-HU" altLang="hu-H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nem-megújuló erőforrások felhasználásának a mértéke </a:t>
            </a:r>
            <a:r>
              <a:rPr lang="hu-HU" altLang="hu-H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haladhatja meg azt az ütemet, amilyen arányban helyettesíteni tudjuk őket megújuló erőforrásokkal.</a:t>
            </a:r>
            <a:endParaRPr lang="hu-HU" altLang="hu-HU" sz="2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Alapelvek továbbá</a:t>
            </a:r>
            <a:r>
              <a:rPr lang="hu-HU" altLang="hu-H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altLang="hu-HU" sz="22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69875" indent="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Holisztikus megközelítés elve</a:t>
            </a:r>
            <a:endParaRPr lang="hu-HU" altLang="hu-HU" sz="2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69875" indent="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Generáción belüli és generációk közötti szolidaritás</a:t>
            </a:r>
            <a:endParaRPr lang="hu-HU" altLang="hu-HU" sz="2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69875" indent="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Társadalmi igazságosság. Társadalmi részvétel. Társadalmi felelősség</a:t>
            </a:r>
            <a:endParaRPr lang="hu-HU" altLang="hu-HU" sz="2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69875" indent="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Az erőforrások fenntartható használata, megelőzés elve</a:t>
            </a:r>
            <a:endParaRPr lang="hu-HU" altLang="hu-HU" sz="2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69875" indent="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Helyi erőforrások használata</a:t>
            </a:r>
            <a:endParaRPr lang="hu-HU" altLang="hu-HU" sz="2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69875" indent="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szennyező fizet elve</a:t>
            </a:r>
            <a:endParaRPr lang="hu-HU" altLang="hu-HU" sz="2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69875" indent="-269875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hu-HU" altLang="hu-HU" sz="2000" b="1" dirty="0">
              <a:solidFill>
                <a:srgbClr val="FF0000"/>
              </a:solidFill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FDA90E4-DF0C-5452-118D-D780593564E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8067D3F-B22C-E9D3-899F-4A8D68FA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21510" name="Dia számának helye 5">
            <a:extLst>
              <a:ext uri="{FF2B5EF4-FFF2-40B4-BE49-F238E27FC236}">
                <a16:creationId xmlns:a16="http://schemas.microsoft.com/office/drawing/2014/main" id="{7762FCBD-EC76-A111-F225-72F8D4FA5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3AB6F1-2ADA-49B8-B371-CDDAADDE85B8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97F7C802-981E-FE23-D693-FE04DF1285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9388EED-97ED-022A-1B49-EE64C493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22532" name="Dia számának helye 5">
            <a:extLst>
              <a:ext uri="{FF2B5EF4-FFF2-40B4-BE49-F238E27FC236}">
                <a16:creationId xmlns:a16="http://schemas.microsoft.com/office/drawing/2014/main" id="{C8AC63F4-1BA2-AFD7-866D-F1F452041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F4D69F-FCD0-4E3B-A473-44CA97D73552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21510" name="Szövegdoboz 11">
            <a:extLst>
              <a:ext uri="{FF2B5EF4-FFF2-40B4-BE49-F238E27FC236}">
                <a16:creationId xmlns:a16="http://schemas.microsoft.com/office/drawing/2014/main" id="{1E8C960B-9E4A-24C0-C144-2C124AE08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25563"/>
            <a:ext cx="8177213" cy="4794250"/>
          </a:xfrm>
          <a:prstGeom prst="rect">
            <a:avLst/>
          </a:prstGeom>
          <a:noFill/>
          <a:ln w="2857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sz="2400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Párizsi megállapodás az </a:t>
            </a:r>
            <a:r>
              <a:rPr lang="hu-HU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Egyesült Nemzetek Éghajlatváltozási Keretegyezménye</a:t>
            </a:r>
            <a:r>
              <a:rPr lang="hu-HU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(UNFCCC) </a:t>
            </a:r>
            <a:r>
              <a:rPr lang="hu-HU" sz="2400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tagjai által kötött megállapodás.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sz="2400" u="sng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Fő témái</a:t>
            </a:r>
            <a:r>
              <a:rPr lang="hu-HU" sz="2400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269875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sz="2400" b="1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üvegházhatást okozó gázok kibocsátásának mérséklése</a:t>
            </a:r>
            <a:r>
              <a:rPr lang="hu-HU" sz="2400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269875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sz="2400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a </a:t>
            </a:r>
            <a:r>
              <a:rPr lang="hu-HU" sz="2400" b="1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globális felmelegedéshez történő alkalmazkodás</a:t>
            </a:r>
            <a:r>
              <a:rPr lang="hu-HU" sz="2400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269875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sz="2400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mindezek </a:t>
            </a:r>
            <a:r>
              <a:rPr lang="hu-HU" sz="2400" b="1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pénzügyi következményei </a:t>
            </a:r>
            <a:r>
              <a:rPr lang="hu-HU" sz="2400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2020-as évtől.</a:t>
            </a:r>
            <a:endParaRPr lang="hu-HU" sz="2400" b="1" kern="100" dirty="0">
              <a:solidFill>
                <a:srgbClr val="20212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sz="2400" u="sng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Célok MEGFOGALMAZÁSA </a:t>
            </a:r>
            <a:r>
              <a:rPr lang="hu-HU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2030-ig és 2050-ig</a:t>
            </a:r>
            <a:r>
              <a:rPr lang="hu-HU" sz="2400" b="1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628650" indent="-269875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sz="2400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Ne legyen több a globális hőmérséklet emelkedés </a:t>
            </a:r>
            <a:r>
              <a:rPr lang="hu-HU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2050-re</a:t>
            </a:r>
            <a:r>
              <a:rPr lang="hu-HU" sz="2400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, az 1960-as szinthez képest, mint </a:t>
            </a:r>
            <a:r>
              <a:rPr lang="hu-HU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1,5 </a:t>
            </a:r>
            <a:r>
              <a:rPr lang="hu-HU" sz="2400" b="1" kern="100" baseline="30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hu-HU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hu-HU" sz="2400" b="1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hu-HU" sz="2400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megállapodást </a:t>
            </a:r>
            <a:r>
              <a:rPr lang="hu-HU" sz="2400" b="1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195 Részes Fél </a:t>
            </a:r>
            <a:r>
              <a:rPr lang="hu-HU" sz="2400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képviselői tárgyalták ezen az ENSZ Klímaváltozási konferencián. </a:t>
            </a:r>
            <a:endParaRPr lang="hu-HU" sz="2400" kern="100" dirty="0">
              <a:ea typeface="Calibri" panose="020F0502020204030204" pitchFamily="34" charset="0"/>
            </a:endParaRPr>
          </a:p>
        </p:txBody>
      </p:sp>
      <p:sp>
        <p:nvSpPr>
          <p:cNvPr id="21512" name="Szövegdoboz 10">
            <a:extLst>
              <a:ext uri="{FF2B5EF4-FFF2-40B4-BE49-F238E27FC236}">
                <a16:creationId xmlns:a16="http://schemas.microsoft.com/office/drawing/2014/main" id="{A9058025-265A-F5BB-6EEE-042C7C16C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8147050" cy="7381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3.5. Párizsi éghajlatvédelmi egyezmény COP21</a:t>
            </a:r>
            <a:r>
              <a:rPr lang="hu-HU" sz="2400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4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 dec.</a:t>
            </a:r>
            <a:endParaRPr lang="hu-HU" sz="2400" kern="1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https://hu.wikipedia.org/wiki/</a:t>
            </a:r>
            <a:r>
              <a:rPr lang="hu-HU" sz="18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Párizsi_éghajlatvédelmi_egyezmény</a:t>
            </a:r>
            <a:endParaRPr lang="hu-HU" altLang="hu-H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63BF4343-F264-21BB-3495-85676F89C9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1329BF-3BD8-0197-2E81-F6C9AF4C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23556" name="Dia számának helye 5">
            <a:extLst>
              <a:ext uri="{FF2B5EF4-FFF2-40B4-BE49-F238E27FC236}">
                <a16:creationId xmlns:a16="http://schemas.microsoft.com/office/drawing/2014/main" id="{9D23F0D6-51F5-CEE5-AEDA-AFF37E4D2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F31C36-D0CE-438B-B307-9FA122668EE0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22534" name="Cím 1">
            <a:extLst>
              <a:ext uri="{FF2B5EF4-FFF2-40B4-BE49-F238E27FC236}">
                <a16:creationId xmlns:a16="http://schemas.microsoft.com/office/drawing/2014/main" id="{73A03BB5-9B04-3844-44D0-3BAB2C4D9D32}"/>
              </a:ext>
            </a:extLst>
          </p:cNvPr>
          <p:cNvSpPr txBox="1">
            <a:spLocks/>
          </p:cNvSpPr>
          <p:nvPr/>
        </p:nvSpPr>
        <p:spPr bwMode="auto">
          <a:xfrm>
            <a:off x="323850" y="1341438"/>
            <a:ext cx="8424863" cy="4895850"/>
          </a:xfrm>
          <a:prstGeom prst="rect">
            <a:avLst/>
          </a:prstGeom>
          <a:noFill/>
          <a:ln w="28575">
            <a:solidFill>
              <a:srgbClr val="3399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82563" indent="-182563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Fejlődési Célok</a:t>
            </a:r>
            <a:r>
              <a:rPr lang="hu-H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SDG)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dokumentum a világ fejlődési pályájának fenntartható irányba állításáról.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Tudatosan összefonja a társadalmi, a természeti és a gazdasági jellegű feladatokat.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„Transforming Our World: The 2030 Agenda for Sustainable Development”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környezeti, társadalmi problémák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globalizálódó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jellegére tekintettel már nem csupán a fejlődő, hanem a fejlett országok szempontjait is figyelembe veszi és a környezeti szempontok is hangsúlyosabbá váltak benne.</a:t>
            </a:r>
          </a:p>
          <a:p>
            <a:pPr marL="182563" indent="-182563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emberiség egyik legnagyobb kihívása, hogy hogyan érjen el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magas jóllétet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úgy, hogy közben </a:t>
            </a:r>
            <a:r>
              <a:rPr lang="hu-H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alacsony maradjon az ökológiai lábnyom, azaz a környezeti terhelés.</a:t>
            </a:r>
            <a:endParaRPr lang="hu-HU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2030-ig végrehajtandó tervezet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u-H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fenntartható fejlődési célt</a:t>
            </a:r>
            <a:r>
              <a:rPr lang="hu-HU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fogalmaz meg és</a:t>
            </a:r>
          </a:p>
          <a:p>
            <a:pPr marL="357188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további </a:t>
            </a:r>
            <a:r>
              <a:rPr lang="hu-H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 célkitűzést</a:t>
            </a:r>
            <a:r>
              <a:rPr lang="hu-HU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tartalmaz.</a:t>
            </a:r>
          </a:p>
        </p:txBody>
      </p:sp>
      <p:sp>
        <p:nvSpPr>
          <p:cNvPr id="23558" name="Cím 1">
            <a:extLst>
              <a:ext uri="{FF2B5EF4-FFF2-40B4-BE49-F238E27FC236}">
                <a16:creationId xmlns:a16="http://schemas.microsoft.com/office/drawing/2014/main" id="{C1A59315-6D86-9421-87EF-9E5ADC6A9615}"/>
              </a:ext>
            </a:extLst>
          </p:cNvPr>
          <p:cNvSpPr txBox="1">
            <a:spLocks/>
          </p:cNvSpPr>
          <p:nvPr/>
        </p:nvSpPr>
        <p:spPr bwMode="auto">
          <a:xfrm>
            <a:off x="323850" y="136525"/>
            <a:ext cx="8424863" cy="989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25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3.6. ENSZ közgyűlés, 2015 ősz: Fenntartható Fejlődési Célok </a:t>
            </a:r>
            <a:endParaRPr lang="hu-HU" altLang="hu-HU" sz="25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1800" b="1" u="sng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https://ksh.hu/s/kiadvanyok/fenntarthato-fejlodes-indikatorai-2022/</a:t>
            </a:r>
            <a:endParaRPr lang="hu-HU" altLang="hu-HU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E57CB55C-8C15-42EA-36FE-B877604525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C565C04-12BC-6995-113F-D098172F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24580" name="Dia számának helye 5">
            <a:extLst>
              <a:ext uri="{FF2B5EF4-FFF2-40B4-BE49-F238E27FC236}">
                <a16:creationId xmlns:a16="http://schemas.microsoft.com/office/drawing/2014/main" id="{BF1D64A1-C3CC-3C8B-B982-88F4957D3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155D4C-EF0F-4C6A-B202-C281C0CDCDC2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23558" name="Cím 1">
            <a:extLst>
              <a:ext uri="{FF2B5EF4-FFF2-40B4-BE49-F238E27FC236}">
                <a16:creationId xmlns:a16="http://schemas.microsoft.com/office/drawing/2014/main" id="{DBAC796E-3E11-8E75-92D3-5389C4F51A64}"/>
              </a:ext>
            </a:extLst>
          </p:cNvPr>
          <p:cNvSpPr>
            <a:spLocks noGrp="1"/>
          </p:cNvSpPr>
          <p:nvPr/>
        </p:nvSpPr>
        <p:spPr bwMode="auto">
          <a:xfrm>
            <a:off x="395288" y="333375"/>
            <a:ext cx="8388350" cy="863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3.7. United </a:t>
            </a:r>
            <a:r>
              <a:rPr lang="hu-HU" sz="22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Nations</a:t>
            </a:r>
            <a:r>
              <a:rPr lang="hu-HU" sz="22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200" b="1" kern="100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hu-HU" sz="2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2200" b="1" kern="100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hu-HU" sz="2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2200" b="1" kern="100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hu-HU" sz="2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kern="100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Affairs</a:t>
            </a:r>
            <a:r>
              <a:rPr lang="hu-HU" sz="2200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800" b="1" kern="100" cap="all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17 GOALS, </a:t>
            </a:r>
            <a:r>
              <a:rPr lang="hu-HU" sz="18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angolul:</a:t>
            </a:r>
            <a:r>
              <a:rPr lang="hu-HU" sz="1800" b="1" kern="100" cap="all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8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https://sdgs.un.org/goals</a:t>
            </a:r>
            <a:endParaRPr lang="hu-HU" altLang="hu-HU" sz="20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7">
            <a:extLst>
              <a:ext uri="{FF2B5EF4-FFF2-40B4-BE49-F238E27FC236}">
                <a16:creationId xmlns:a16="http://schemas.microsoft.com/office/drawing/2014/main" id="{5C9A5D21-8223-3BBE-959F-8FF97D031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8262938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E786F977-6AEB-97FF-AB47-40612B99CC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E08421D-968B-57EC-0791-C4090C94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25604" name="Dia számának helye 5">
            <a:extLst>
              <a:ext uri="{FF2B5EF4-FFF2-40B4-BE49-F238E27FC236}">
                <a16:creationId xmlns:a16="http://schemas.microsoft.com/office/drawing/2014/main" id="{2D1E13D1-5985-9D25-7CC6-12FEFDDA1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DCEBCD-91CB-493B-AAF3-99E2FC928D27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24581" name="Cím 1">
            <a:extLst>
              <a:ext uri="{FF2B5EF4-FFF2-40B4-BE49-F238E27FC236}">
                <a16:creationId xmlns:a16="http://schemas.microsoft.com/office/drawing/2014/main" id="{9A097D47-8DD5-A154-D3A6-1CBB42760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850900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23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3.7. Te mit gondolsz ezekről a FENNTARTHATÓ FEJLŐDÉSI CÉLOKRÓL? Hogyan lehet ezeket megvalósítani?</a:t>
            </a:r>
            <a:endParaRPr lang="hu-HU" altLang="hu-HU" sz="23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Cím 1">
            <a:extLst>
              <a:ext uri="{FF2B5EF4-FFF2-40B4-BE49-F238E27FC236}">
                <a16:creationId xmlns:a16="http://schemas.microsoft.com/office/drawing/2014/main" id="{CA96548F-4394-01EF-6414-69332DAE7158}"/>
              </a:ext>
            </a:extLst>
          </p:cNvPr>
          <p:cNvSpPr txBox="1">
            <a:spLocks/>
          </p:cNvSpPr>
          <p:nvPr/>
        </p:nvSpPr>
        <p:spPr bwMode="auto">
          <a:xfrm>
            <a:off x="457200" y="1341438"/>
            <a:ext cx="3970338" cy="489585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 szegénység megszűntetése</a:t>
            </a:r>
            <a:endParaRPr lang="hu-HU" altLang="hu-HU" sz="21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Az éhezés megszűntetése</a:t>
            </a:r>
            <a:endParaRPr lang="hu-HU" altLang="hu-HU" sz="21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1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Egészség és jóllét</a:t>
            </a:r>
            <a:endParaRPr lang="hu-HU" altLang="hu-HU" sz="21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1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Minőségi oktatás</a:t>
            </a:r>
            <a:endParaRPr lang="hu-HU" altLang="hu-HU" sz="21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Nemek közötti egyenlőség</a:t>
            </a:r>
            <a:endParaRPr lang="hu-HU" altLang="hu-HU" sz="21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100">
                <a:latin typeface="Times New Roman" panose="02020603050405020304" pitchFamily="18" charset="0"/>
                <a:cs typeface="Times New Roman" panose="02020603050405020304" pitchFamily="18" charset="0"/>
              </a:rPr>
              <a:t>6. Tiszta víz és közegészségügy</a:t>
            </a:r>
            <a:endParaRPr lang="hu-HU" altLang="hu-HU" sz="21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100">
                <a:latin typeface="Times New Roman" panose="02020603050405020304" pitchFamily="18" charset="0"/>
                <a:cs typeface="Times New Roman" panose="02020603050405020304" pitchFamily="18" charset="0"/>
              </a:rPr>
              <a:t>7. Megfizethető és tiszta energia</a:t>
            </a:r>
            <a:endParaRPr lang="hu-HU" altLang="hu-HU" sz="21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Tisztességes munka és gazdasági növekedés</a:t>
            </a:r>
            <a:endParaRPr lang="hu-HU" altLang="hu-HU" sz="21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Ipar, innováció és infrastruktúra</a:t>
            </a:r>
            <a:endParaRPr lang="hu-HU" altLang="hu-HU" sz="21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hu-HU" altLang="hu-H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Az éghajlatváltozás „megfogása” tűnik a legsürgősebbnek és legnehezebbnek</a:t>
            </a:r>
            <a:r>
              <a:rPr lang="hu-HU" altLang="hu-HU" sz="21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altLang="hu-HU" sz="21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7" name="Cím 1">
            <a:extLst>
              <a:ext uri="{FF2B5EF4-FFF2-40B4-BE49-F238E27FC236}">
                <a16:creationId xmlns:a16="http://schemas.microsoft.com/office/drawing/2014/main" id="{D83FAD64-6F94-1B7B-F376-61B74A3DC7A2}"/>
              </a:ext>
            </a:extLst>
          </p:cNvPr>
          <p:cNvSpPr txBox="1">
            <a:spLocks/>
          </p:cNvSpPr>
          <p:nvPr/>
        </p:nvSpPr>
        <p:spPr bwMode="auto">
          <a:xfrm>
            <a:off x="4716463" y="1341438"/>
            <a:ext cx="3970337" cy="489585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Egyenlőtlenségek csökkentése</a:t>
            </a:r>
            <a:endParaRPr lang="hu-HU" altLang="hu-HU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ea typeface="Times New Roman" panose="02020603050405020304" pitchFamily="18" charset="0"/>
              </a:rPr>
              <a:t>11. Fenntartható városok és közösségek</a:t>
            </a:r>
            <a:endParaRPr lang="hu-HU" altLang="hu-HU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12. Felelős fogyasztás és termelés</a:t>
            </a:r>
            <a:endParaRPr lang="hu-HU" altLang="hu-HU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13. Fellépés az éghajlatváltozás ellen</a:t>
            </a:r>
            <a:endParaRPr lang="hu-HU" altLang="hu-HU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14. Óceánok és tengerek védelme</a:t>
            </a:r>
            <a:endParaRPr lang="hu-HU" altLang="hu-HU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15. Szárazföldi ökoszisztémák védelme</a:t>
            </a:r>
            <a:endParaRPr lang="hu-HU" altLang="hu-HU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Béke, igazság és erős intézmények</a:t>
            </a:r>
            <a:endParaRPr lang="hu-HU" altLang="hu-HU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Partnerség a célok eléréséért.</a:t>
            </a:r>
            <a:endParaRPr lang="hu-HU" altLang="hu-HU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Ha ezt sikeresen kezelné az emberiség, akkor ez már „húzhatja” magával a többi célt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altLang="hu-HU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artalom helye 2">
            <a:extLst>
              <a:ext uri="{FF2B5EF4-FFF2-40B4-BE49-F238E27FC236}">
                <a16:creationId xmlns:a16="http://schemas.microsoft.com/office/drawing/2014/main" id="{24825440-2131-53F1-7E6D-9A302D08E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 „fejlődés” és a „fenntarthatóság” emberibb, minőségi értelmezése</a:t>
            </a:r>
            <a:endParaRPr lang="hu-HU" altLang="hu-HU" sz="440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60A17D8-B363-E078-DB45-2194BDC36A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48810B-E2BF-9710-FCFB-382DFBC8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26629" name="Dia számának helye 5">
            <a:extLst>
              <a:ext uri="{FF2B5EF4-FFF2-40B4-BE49-F238E27FC236}">
                <a16:creationId xmlns:a16="http://schemas.microsoft.com/office/drawing/2014/main" id="{DFA5F527-B23D-880F-D34C-4C649D94D9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91E5EF-1932-4093-8F2E-70DCCDC02232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271C62F7-A58A-BB63-E31C-79D0E85675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65583F9-A0AC-43BB-C1A3-61F8C93A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27652" name="Dia számának helye 5">
            <a:extLst>
              <a:ext uri="{FF2B5EF4-FFF2-40B4-BE49-F238E27FC236}">
                <a16:creationId xmlns:a16="http://schemas.microsoft.com/office/drawing/2014/main" id="{61A42971-6FA1-8754-D2E5-213433624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62AF5F-CEC1-4934-BF65-2DAA3A7EDC58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27653" name="Cím 1">
            <a:extLst>
              <a:ext uri="{FF2B5EF4-FFF2-40B4-BE49-F238E27FC236}">
                <a16:creationId xmlns:a16="http://schemas.microsoft.com/office/drawing/2014/main" id="{96DEFA24-85AE-2CBC-C4B9-61E57476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33375"/>
            <a:ext cx="8626475" cy="792163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hu-HU" sz="2800" b="1">
                <a:solidFill>
                  <a:srgbClr val="0066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4.1. A „fejlődés”, életfelfogás </a:t>
            </a:r>
            <a:r>
              <a:rPr lang="hu-HU" altLang="hu-HU" sz="28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mennyiségi</a:t>
            </a:r>
            <a:r>
              <a:rPr lang="hu-HU" altLang="hu-HU" sz="2800" b="1">
                <a:solidFill>
                  <a:srgbClr val="0066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értelmezése</a:t>
            </a:r>
            <a:r>
              <a:rPr lang="hu-HU" altLang="hu-HU" sz="2800">
                <a:solidFill>
                  <a:srgbClr val="33993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u-HU" altLang="hu-HU" sz="2800">
              <a:solidFill>
                <a:srgbClr val="339933"/>
              </a:solidFill>
            </a:endParaRPr>
          </a:p>
        </p:txBody>
      </p:sp>
      <p:sp>
        <p:nvSpPr>
          <p:cNvPr id="27654" name="Tartalom helye 2">
            <a:extLst>
              <a:ext uri="{FF2B5EF4-FFF2-40B4-BE49-F238E27FC236}">
                <a16:creationId xmlns:a16="http://schemas.microsoft.com/office/drawing/2014/main" id="{C9259D40-DC0D-F1D8-9142-52CA83D49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4535487"/>
          </a:xfrm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 jelent a</a:t>
            </a:r>
            <a:r>
              <a:rPr lang="hu-HU" altLang="hu-H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jólét?</a:t>
            </a:r>
            <a:r>
              <a:rPr lang="hu-HU" altLang="hu-H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altLang="hu-H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wealth</a:t>
            </a: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vagy a „</a:t>
            </a:r>
            <a:r>
              <a:rPr lang="hu-HU" altLang="hu-H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welfare</a:t>
            </a: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”)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(Növelni KELL a GDP-t, a FOGYASZTÁST, az „ÉLETSZÍNVONALAT”, </a:t>
            </a:r>
            <a:r>
              <a:rPr lang="hu-HU" altLang="hu-H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stb</a:t>
            </a: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Tíz-húsz éve még a nemzetközi vitákban a „</a:t>
            </a:r>
            <a:r>
              <a:rPr lang="hu-HU" altLang="hu-H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wealth</a:t>
            </a: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vagy a „</a:t>
            </a:r>
            <a:r>
              <a:rPr lang="hu-HU" altLang="hu-H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welfare</a:t>
            </a: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szó használata volt a jellemző.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 </a:t>
            </a:r>
            <a:r>
              <a:rPr lang="hu-HU" altLang="hu-H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anyagi jólétet, pénzt, így tehát kertes házat, autót vagy autókat és duzzadó bankszámlát jelentett</a:t>
            </a: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Általános volt (van) az a </a:t>
            </a:r>
            <a:r>
              <a:rPr lang="hu-HU" altLang="hu-H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vélekedés</a:t>
            </a: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hogy </a:t>
            </a:r>
            <a:r>
              <a:rPr lang="hu-HU" altLang="hu-H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 gazdag, az boldog is</a:t>
            </a: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és megfordítva is: </a:t>
            </a:r>
            <a:r>
              <a:rPr lang="hu-HU" altLang="hu-H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csak az lehet boldog, aki gazdag</a:t>
            </a:r>
            <a:r>
              <a:rPr lang="hu-HU" altLang="hu-H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!?</a:t>
            </a:r>
            <a:endParaRPr lang="hu-HU" altLang="hu-H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hu-HU" alt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Lehetne másképpen is gondolkodni </a:t>
            </a: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altLang="hu-H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jövőtökről</a:t>
            </a: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hu-HU" alt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altLang="hu-HU" sz="2000" b="1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>
            <a:extLst>
              <a:ext uri="{FF2B5EF4-FFF2-40B4-BE49-F238E27FC236}">
                <a16:creationId xmlns:a16="http://schemas.microsoft.com/office/drawing/2014/main" id="{F78403A2-18BE-C9C2-7747-6B00EE42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hu-HU" sz="2800" b="1">
                <a:solidFill>
                  <a:srgbClr val="0066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4.2. A fejlődés, életfelfogás </a:t>
            </a:r>
            <a:r>
              <a:rPr lang="hu-HU" altLang="hu-HU" sz="28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minőségi</a:t>
            </a:r>
            <a:r>
              <a:rPr lang="hu-HU" altLang="hu-HU" sz="2800" b="1">
                <a:solidFill>
                  <a:srgbClr val="0066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értelmezése</a:t>
            </a:r>
            <a:endParaRPr lang="hu-HU" altLang="hu-HU" sz="28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6D5BB3-1B2D-C4C3-7E5F-3980C05FF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  <a:ln w="28575">
            <a:solidFill>
              <a:srgbClr val="008000"/>
            </a:solidFill>
          </a:ln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 jelent a</a:t>
            </a:r>
            <a:r>
              <a:rPr lang="hu-HU" alt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jóllét </a:t>
            </a:r>
            <a:r>
              <a:rPr lang="hu-HU" altLang="hu-HU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altLang="hu-HU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well-being</a:t>
            </a:r>
            <a:r>
              <a:rPr lang="hu-HU" altLang="hu-HU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?</a:t>
            </a:r>
            <a:endParaRPr lang="hu-HU" alt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jövőre vonatkozó </a:t>
            </a:r>
            <a:r>
              <a:rPr lang="hu-HU" altLang="hu-H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prognózisok szerint</a:t>
            </a:r>
            <a:r>
              <a:rPr lang="hu-HU" alt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egy újfajta értékrend van kialakulóban, </a:t>
            </a:r>
            <a:r>
              <a:rPr lang="hu-HU" altLang="hu-H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amelyben </a:t>
            </a:r>
            <a:r>
              <a:rPr lang="hu-HU" altLang="hu-HU" sz="24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jóllét (</a:t>
            </a:r>
            <a:r>
              <a:rPr lang="hu-HU" altLang="hu-HU" sz="24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well-being</a:t>
            </a:r>
            <a:r>
              <a:rPr lang="hu-HU" altLang="hu-HU" sz="24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fogalomköre </a:t>
            </a:r>
            <a:r>
              <a:rPr lang="hu-HU" altLang="hu-HU" sz="20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kerül előtérbe</a:t>
            </a:r>
            <a:r>
              <a:rPr lang="hu-HU" altLang="hu-HU" sz="1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Eszerint:</a:t>
            </a:r>
            <a:endParaRPr lang="hu-HU" altLang="hu-H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0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</a:t>
            </a:r>
            <a:r>
              <a:rPr lang="hu-HU" altLang="hu-HU" sz="20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kereslet szerkezete gyökeresen átalakul</a:t>
            </a:r>
            <a:r>
              <a:rPr lang="hu-HU" altLang="hu-HU" sz="20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hu-HU" alt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0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az </a:t>
            </a:r>
            <a:r>
              <a:rPr lang="hu-HU" altLang="hu-H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innovációk, a technikai fejlesztések széles körben elterjednek, és csatlakoznak a fogyasztók megváltozott szokásaihoz.</a:t>
            </a:r>
            <a:endParaRPr lang="hu-HU" alt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0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mindez együtt alapjaiban </a:t>
            </a:r>
            <a:r>
              <a:rPr lang="hu-HU" altLang="hu-HU" sz="20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megváltoztathatja gondolkodásunkat</a:t>
            </a:r>
            <a:r>
              <a:rPr lang="hu-HU" altLang="hu-HU" sz="20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az értékrendünket és a napi tevékenységeinket</a:t>
            </a:r>
            <a:r>
              <a:rPr lang="hu-HU" altLang="hu-HU" sz="20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altLang="hu-H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Hogyan mérjük, értékelhetjük a jóllétet? Az </a:t>
            </a:r>
            <a:r>
              <a:rPr lang="hu-HU" alt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Emberi Fejlettségi Index</a:t>
            </a:r>
            <a:r>
              <a:rPr lang="hu-HU" alt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segítségével (</a:t>
            </a:r>
            <a:r>
              <a:rPr lang="hu-HU" altLang="hu-HU" sz="20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 </a:t>
            </a:r>
            <a:r>
              <a:rPr lang="hu-HU" altLang="hu-HU" sz="20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hu-HU" altLang="hu-HU" sz="20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Index, HDI</a:t>
            </a:r>
            <a:r>
              <a:rPr lang="hu-HU" alt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A </a:t>
            </a:r>
            <a:r>
              <a:rPr lang="hu-HU" altLang="hu-HU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HDI három elemből tevődik össze:</a:t>
            </a:r>
            <a:endParaRPr lang="hu-HU" alt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oktatás, </a:t>
            </a: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annak alkalmazkodása a gyors változásokhoz</a:t>
            </a:r>
          </a:p>
          <a:p>
            <a:pPr marL="357188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születéskor várt élettartam </a:t>
            </a:r>
            <a:r>
              <a:rPr lang="hu-HU" alt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endParaRPr lang="hu-HU" alt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anyagi jólét</a:t>
            </a:r>
            <a:r>
              <a:rPr lang="hu-HU" altLang="hu-H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hu-HU" altLang="hu-H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C0ACA8-FDCC-DEDA-01FF-0D963BDCBF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9079343-0F30-A7DF-3FDA-A83D72D1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28678" name="Dia számának helye 5">
            <a:extLst>
              <a:ext uri="{FF2B5EF4-FFF2-40B4-BE49-F238E27FC236}">
                <a16:creationId xmlns:a16="http://schemas.microsoft.com/office/drawing/2014/main" id="{21EB9C43-04F0-5D7D-D5B6-A4404C517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FDAB8C-C85C-422E-9DED-393D20537654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CC"/>
            </a:gs>
            <a:gs pos="5000">
              <a:srgbClr val="66FFCC"/>
            </a:gs>
            <a:gs pos="45000">
              <a:srgbClr val="FFFFC7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lcím 2">
            <a:extLst>
              <a:ext uri="{FF2B5EF4-FFF2-40B4-BE49-F238E27FC236}">
                <a16:creationId xmlns:a16="http://schemas.microsoft.com/office/drawing/2014/main" id="{76FD77CD-4133-FB1F-832F-C62AC860F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2492895"/>
            <a:ext cx="8353425" cy="3600401"/>
          </a:xfrm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hu-HU" sz="18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kiírás elérhetősége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hu-HU" sz="1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hu-HU" sz="1800" b="1" u="sng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Partnerségi együttműködések a felnőtt tanulási szektorban (KA220-ADU)</a:t>
            </a:r>
            <a:endParaRPr lang="hu-HU" sz="1800" b="1" u="sng" dirty="0">
              <a:solidFill>
                <a:srgbClr val="21252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hu-HU" sz="1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Központi téma: </a:t>
            </a:r>
            <a:r>
              <a:rPr lang="hu-HU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Idősképzés (fiatalokkal);</a:t>
            </a:r>
          </a:p>
          <a:p>
            <a:pPr algn="l"/>
            <a:r>
              <a:rPr lang="hu-HU" sz="1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Célcsoport:</a:t>
            </a:r>
            <a:r>
              <a:rPr lang="hu-HU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elsődlegesen: vidéki idősek, a 65+ év feletti állampolgárok.</a:t>
            </a:r>
          </a:p>
          <a:p>
            <a:pPr algn="l">
              <a:spcBef>
                <a:spcPts val="0"/>
              </a:spcBef>
            </a:pPr>
            <a:endParaRPr lang="hu-H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hu-HU" sz="18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Pályázatunk címe:</a:t>
            </a:r>
            <a:endParaRPr lang="hu-H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1800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hange 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GB" sz="1800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ousehold 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1800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ttitudes for a 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GB" sz="1800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on-wasteful, 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GB" sz="1800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reen </a:t>
            </a:r>
            <a:r>
              <a:rPr lang="hu-HU" sz="1800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1800" b="1" dirty="0" err="1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nvironment</a:t>
            </a:r>
            <a:r>
              <a:rPr lang="en-GB" sz="1800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1800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nergy-consciousness addressing 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GB" sz="1800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ural 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1800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eniors</a:t>
            </a:r>
            <a:r>
              <a:rPr lang="hu-HU" sz="1800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hu-H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C.H.A.N.G.E.R.S. 2.0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hu-H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hu-HU" sz="1800" b="1" dirty="0">
              <a:solidFill>
                <a:srgbClr val="0033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hu-HU" sz="18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„Változtassuk meg a </a:t>
            </a:r>
            <a:r>
              <a:rPr lang="hu-HU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háztartásunkat</a:t>
            </a:r>
            <a:r>
              <a:rPr lang="hu-HU" sz="18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nem pazarló, </a:t>
            </a:r>
            <a:r>
              <a:rPr lang="hu-HU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zöld</a:t>
            </a:r>
            <a:r>
              <a:rPr lang="hu-HU" sz="18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környezetet kialakító, </a:t>
            </a:r>
            <a:r>
              <a:rPr lang="hu-HU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energiatudatos</a:t>
            </a:r>
            <a:r>
              <a:rPr lang="hu-HU" sz="18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viselkedés irányába, megszólítva elsősorban a </a:t>
            </a:r>
            <a:r>
              <a:rPr lang="hu-HU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vidéken </a:t>
            </a:r>
            <a:r>
              <a:rPr lang="hu-HU" sz="18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élő </a:t>
            </a:r>
            <a:r>
              <a:rPr lang="hu-HU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idős</a:t>
            </a:r>
            <a:r>
              <a:rPr lang="hu-HU" sz="18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embereket”</a:t>
            </a:r>
            <a:endParaRPr lang="hu-H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06A1ECA6-9898-11F8-A5E0-AE7C8A1C1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052737"/>
            <a:ext cx="8353425" cy="1080119"/>
          </a:xfrm>
          <a:ln w="28575">
            <a:solidFill>
              <a:srgbClr val="339966"/>
            </a:solidFill>
          </a:ln>
        </p:spPr>
        <p:txBody>
          <a:bodyPr/>
          <a:lstStyle/>
          <a:p>
            <a:pPr algn="l">
              <a:defRPr/>
            </a:pPr>
            <a:r>
              <a:rPr lang="hu-H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Nyugdíjasok Egyesülete</a:t>
            </a:r>
            <a:r>
              <a:rPr lang="hu-H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részt vesz egy </a:t>
            </a:r>
            <a:r>
              <a:rPr lang="hu-H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Európai Uniós</a:t>
            </a:r>
            <a:r>
              <a:rPr lang="hu-H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támogatású </a:t>
            </a:r>
            <a:r>
              <a:rPr lang="hu-H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ERASMUS+ pályázat</a:t>
            </a:r>
            <a:r>
              <a:rPr lang="hu-H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lebonyolításában.</a:t>
            </a:r>
            <a:br>
              <a:rPr lang="hu-H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program 2022. december 1.-től 2024. november 30-ig tart.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Kép 4">
            <a:extLst>
              <a:ext uri="{FF2B5EF4-FFF2-40B4-BE49-F238E27FC236}">
                <a16:creationId xmlns:a16="http://schemas.microsoft.com/office/drawing/2014/main" id="{3593C2F8-A6B0-E5DB-FADF-9CADB8EB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6632"/>
            <a:ext cx="2136797" cy="65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735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artalom helye 2">
            <a:extLst>
              <a:ext uri="{FF2B5EF4-FFF2-40B4-BE49-F238E27FC236}">
                <a16:creationId xmlns:a16="http://schemas.microsoft.com/office/drawing/2014/main" id="{8793C0F8-6ACB-5813-8D13-58C16A26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52975"/>
          </a:xfrm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269875" indent="-2698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már az az ENSZ, az OECD, az EU, vagy éppen az Európai Környezetvédelmi Ügynökség dokumentumaiban rendre a „</a:t>
            </a:r>
            <a:r>
              <a:rPr lang="hu-HU" sz="24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well-being</a:t>
            </a:r>
            <a:r>
              <a:rPr lang="hu-H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kifejezést használják.</a:t>
            </a:r>
          </a:p>
          <a:p>
            <a:pPr marL="269875" indent="-2698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Tudományosan is bizonyított, hogy </a:t>
            </a:r>
            <a:r>
              <a:rPr lang="hu-H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anyagi jólétnek nincs, vagy nem feltétlenül van szoros kapcsolata </a:t>
            </a:r>
            <a:r>
              <a:rPr lang="hu-H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boldogsággal</a:t>
            </a:r>
            <a:r>
              <a:rPr lang="hu-HU" sz="24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jólléttel</a:t>
            </a:r>
            <a:r>
              <a:rPr lang="hu-H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Sok kutatás szerint a valódi boldogságot globálisan mérve, és az eredményeket összehasonlítva </a:t>
            </a:r>
            <a:r>
              <a:rPr lang="hu-H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tömegesen boldogabb emberek nem a jómódú államokban élnek</a:t>
            </a:r>
            <a:r>
              <a:rPr lang="hu-H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800" kern="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jóllét</a:t>
            </a:r>
            <a:r>
              <a:rPr lang="hu-HU" sz="2800" kern="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sokkal inkább </a:t>
            </a:r>
            <a:r>
              <a:rPr lang="hu-HU" sz="2800" b="1" kern="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örömöt, biztonságot, egészséget, közösségeket takar</a:t>
            </a:r>
            <a:r>
              <a:rPr lang="hu-HU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hu-HU" altLang="hu-HU" sz="2000" b="1" dirty="0">
              <a:solidFill>
                <a:srgbClr val="0033CC"/>
              </a:solidFill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445E7EC-A9CE-5604-E30C-C0807FE2D8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E0A3F5-77D6-5385-C34B-6FFE8F65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29701" name="Dia számának helye 5">
            <a:extLst>
              <a:ext uri="{FF2B5EF4-FFF2-40B4-BE49-F238E27FC236}">
                <a16:creationId xmlns:a16="http://schemas.microsoft.com/office/drawing/2014/main" id="{01475574-3A47-BE3F-0CAF-9A7C0A704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935D5E-AF2B-433D-BAAB-A215EAAC83C1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4A9846D-FDB3-CFFD-50ED-42B0F53F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3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4.3.</a:t>
            </a:r>
            <a:r>
              <a:rPr lang="hu-HU" sz="3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hu-HU" sz="3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Jóllét </a:t>
            </a:r>
            <a:r>
              <a:rPr lang="hu-HU" sz="3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lehet realitás? </a:t>
            </a:r>
            <a:r>
              <a:rPr lang="hu-HU" sz="3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Indoklások:</a:t>
            </a:r>
            <a:endParaRPr lang="hu-HU" altLang="hu-HU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E2BAAE08-9E87-3D8F-7DE4-5EF9470659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B798E57-1F57-EA6B-084B-4198C722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30724" name="Dia számának helye 5">
            <a:extLst>
              <a:ext uri="{FF2B5EF4-FFF2-40B4-BE49-F238E27FC236}">
                <a16:creationId xmlns:a16="http://schemas.microsoft.com/office/drawing/2014/main" id="{53832AE8-BC1E-A109-8209-F07EC7B34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B978CB-346C-4FE4-8D24-9B3DE09C1F8C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EAA87CA-831E-F849-6788-5F1B273A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3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4.4.</a:t>
            </a:r>
            <a:r>
              <a:rPr lang="hu-HU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Miben lehet bízni?</a:t>
            </a:r>
            <a:endParaRPr lang="hu-HU" altLang="hu-HU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Tartalom helye 2">
            <a:extLst>
              <a:ext uri="{FF2B5EF4-FFF2-40B4-BE49-F238E27FC236}">
                <a16:creationId xmlns:a16="http://schemas.microsoft.com/office/drawing/2014/main" id="{26C625B5-B0A8-2902-3103-FA95B89B9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5805488"/>
            <a:ext cx="8229600" cy="3651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Az anyagi jólét (kék) és a jóllét, azaz a boldogság (piros) szintjének változása</a:t>
            </a:r>
          </a:p>
        </p:txBody>
      </p:sp>
      <p:pic>
        <p:nvPicPr>
          <p:cNvPr id="30727" name="Kép 7">
            <a:extLst>
              <a:ext uri="{FF2B5EF4-FFF2-40B4-BE49-F238E27FC236}">
                <a16:creationId xmlns:a16="http://schemas.microsoft.com/office/drawing/2014/main" id="{DED9682F-DA0F-97AC-E509-88BB87FBF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62263"/>
            <a:ext cx="3887788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artalom helye 2">
            <a:extLst>
              <a:ext uri="{FF2B5EF4-FFF2-40B4-BE49-F238E27FC236}">
                <a16:creationId xmlns:a16="http://schemas.microsoft.com/office/drawing/2014/main" id="{C1FCB577-B40D-58D2-04C6-93707F3123C3}"/>
              </a:ext>
            </a:extLst>
          </p:cNvPr>
          <p:cNvSpPr txBox="1">
            <a:spLocks/>
          </p:cNvSpPr>
          <p:nvPr/>
        </p:nvSpPr>
        <p:spPr bwMode="auto">
          <a:xfrm>
            <a:off x="423863" y="1168400"/>
            <a:ext cx="8229600" cy="16129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Hans Bruyninckx</a:t>
            </a:r>
            <a:r>
              <a:rPr lang="hu-HU" altLang="hu-HU" sz="2000">
                <a:latin typeface="Times New Roman" panose="02020603050405020304" pitchFamily="18" charset="0"/>
                <a:ea typeface="Times New Roman" panose="02020603050405020304" pitchFamily="18" charset="0"/>
              </a:rPr>
              <a:t>, 2016. Budapest: A</a:t>
            </a:r>
            <a:r>
              <a:rPr lang="hu-HU" altLang="hu-HU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fejlődő országok lakói nem biztos, hogy beleesnek a </a:t>
            </a:r>
            <a:r>
              <a:rPr lang="hu-HU" altLang="hu-HU" sz="2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fogyasztói társadalom csapdájába</a:t>
            </a:r>
            <a:r>
              <a:rPr lang="hu-HU" altLang="hu-HU" sz="2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vagy nem úgy, ahogy mi.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2000">
                <a:latin typeface="Times New Roman" panose="02020603050405020304" pitchFamily="18" charset="0"/>
                <a:ea typeface="Times New Roman" panose="02020603050405020304" pitchFamily="18" charset="0"/>
              </a:rPr>
              <a:t>Kulturális különbségek miatt lehet, hogy ezek a társadalmak felismerhetik, hogy egy ponton túl az újabb vásárlások nem vezetnek boldogsághoz, sőt, (vizsgálatok szerint) egy szinten túl a hatásuk ellentétes lehet.</a:t>
            </a:r>
            <a:endParaRPr lang="hu-HU" altLang="hu-HU" sz="2000"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artalom helye 2">
            <a:extLst>
              <a:ext uri="{FF2B5EF4-FFF2-40B4-BE49-F238E27FC236}">
                <a16:creationId xmlns:a16="http://schemas.microsoft.com/office/drawing/2014/main" id="{E16279E5-8C9E-9EE7-B714-66EF5DEE8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 fenntartható fejlődés mérése, mutatói </a:t>
            </a:r>
            <a:endParaRPr lang="hu-HU" altLang="hu-HU" sz="4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hu-HU" altLang="hu-HU" sz="1800" u="sng">
              <a:solidFill>
                <a:srgbClr val="65656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  <a:hlinkClick r:id="rId2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1800" u="sng">
                <a:solidFill>
                  <a:srgbClr val="65656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https://www.begreen.hu/tudastar/a-fenntarthato-fejlodes-fogalma-celjai-merese-mutatoi/</a:t>
            </a:r>
            <a:endParaRPr lang="hu-HU" altLang="hu-HU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9B3DF5-7713-F1F7-EA59-4F5432C4B9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B215C9C-9ACA-F27D-4A27-8CAB22576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31749" name="Dia számának helye 5">
            <a:extLst>
              <a:ext uri="{FF2B5EF4-FFF2-40B4-BE49-F238E27FC236}">
                <a16:creationId xmlns:a16="http://schemas.microsoft.com/office/drawing/2014/main" id="{6E4F027C-48F6-9ACF-EA8E-821439E8A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31F46C-40EF-498A-B9C8-DF004468A96C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>
            <a:extLst>
              <a:ext uri="{FF2B5EF4-FFF2-40B4-BE49-F238E27FC236}">
                <a16:creationId xmlns:a16="http://schemas.microsoft.com/office/drawing/2014/main" id="{621CE676-3B56-3121-0E82-E0A50F98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hu-H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 A fenntartható fejlődés javasolt három „mutatója” és a GDP</a:t>
            </a:r>
            <a:endParaRPr lang="hu-HU" altLang="hu-HU" sz="2800" b="1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F84C031-6BD1-0D1F-DA31-E4EC71BEE5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730CF2-E50C-7048-88E9-376F6B48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32773" name="Dia számának helye 5">
            <a:extLst>
              <a:ext uri="{FF2B5EF4-FFF2-40B4-BE49-F238E27FC236}">
                <a16:creationId xmlns:a16="http://schemas.microsoft.com/office/drawing/2014/main" id="{E6AB79EF-734E-C250-D10A-699674289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43A444-3FFA-4E5E-AB4F-98A74F7DC9FE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29702" name="Tartalom helye 2">
            <a:extLst>
              <a:ext uri="{FF2B5EF4-FFF2-40B4-BE49-F238E27FC236}">
                <a16:creationId xmlns:a16="http://schemas.microsoft.com/office/drawing/2014/main" id="{D4818C4D-E08A-B662-777E-1B2BB449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752975"/>
          </a:xfrm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fenntartható fejlődés javasolt három „mutatója”</a:t>
            </a:r>
            <a:endParaRPr lang="hu-HU" altLang="hu-H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társadalmi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mutatók,</a:t>
            </a:r>
            <a:endParaRPr lang="hu-HU" altLang="hu-H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környezeti </a:t>
            </a:r>
            <a:r>
              <a:rPr lang="hu-HU" alt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mutatók,</a:t>
            </a:r>
          </a:p>
          <a:p>
            <a:pPr marL="269875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gazdasági területek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mutatói</a:t>
            </a:r>
            <a:endParaRPr lang="hu-HU" altLang="hu-HU" sz="24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69875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e három kombinációi.</a:t>
            </a:r>
            <a:endParaRPr lang="hu-HU" altLang="hu-HU" sz="24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1800" dirty="0">
                <a:solidFill>
                  <a:srgbClr val="6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altLang="hu-HU"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GDP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bármilyen jó eredményeket is jelez számunkra</a:t>
            </a:r>
            <a:r>
              <a:rPr lang="hu-HU" altLang="hu-H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nem tartalmazza a gazdasági termelés fenntarthatóságát</a:t>
            </a:r>
            <a:r>
              <a:rPr lang="hu-HU" altLang="hu-HU" sz="2400" dirty="0">
                <a:solidFill>
                  <a:srgbClr val="6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altLang="hu-HU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jellegű indexekkel viszont mindez biztonságosan nyomon követhető (</a:t>
            </a:r>
            <a:r>
              <a:rPr lang="hu-HU" altLang="hu-H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GDP nem tartalmazza ezeket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hu-HU" altLang="hu-HU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69875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altLang="hu-HU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ökológiai lábnyom,</a:t>
            </a:r>
          </a:p>
          <a:p>
            <a:pPr marL="269875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altLang="hu-HU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biokapacitás</a:t>
            </a:r>
            <a:r>
              <a:rPr lang="hu-HU" altLang="hu-HU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hu-HU" altLang="hu-HU" sz="2400" dirty="0">
              <a:solidFill>
                <a:srgbClr val="008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69875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u-HU" altLang="hu-HU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emberi fejlettségi index.</a:t>
            </a:r>
            <a:endParaRPr lang="hu-HU" altLang="hu-HU" sz="2400" dirty="0">
              <a:solidFill>
                <a:srgbClr val="008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hu-HU" altLang="hu-HU" sz="3000" dirty="0">
              <a:solidFill>
                <a:srgbClr val="0066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>
            <a:extLst>
              <a:ext uri="{FF2B5EF4-FFF2-40B4-BE49-F238E27FC236}">
                <a16:creationId xmlns:a16="http://schemas.microsoft.com/office/drawing/2014/main" id="{C3CBC222-D64C-C06E-1003-6F355102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hu-H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5.2. A fenntarthatóság és a fejlődés újszerű értelmezése </a:t>
            </a:r>
            <a:endParaRPr lang="hu-HU" altLang="hu-HU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6E3181-5A36-4531-B425-0B64DF6967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163FC76-0373-E192-E750-213512D1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33797" name="Dia számának helye 5">
            <a:extLst>
              <a:ext uri="{FF2B5EF4-FFF2-40B4-BE49-F238E27FC236}">
                <a16:creationId xmlns:a16="http://schemas.microsoft.com/office/drawing/2014/main" id="{2C6B316E-E647-38A5-4A22-2D92658A1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194B4A-42CD-48BC-AA74-5F5787078F8E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33798" name="Tartalom helye 2">
            <a:extLst>
              <a:ext uri="{FF2B5EF4-FFF2-40B4-BE49-F238E27FC236}">
                <a16:creationId xmlns:a16="http://schemas.microsoft.com/office/drawing/2014/main" id="{D7411723-072F-FCBF-742A-A0FB2B626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35487"/>
          </a:xfrm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hu-HU" altLang="hu-HU" sz="2800" b="1" dirty="0">
              <a:solidFill>
                <a:srgbClr val="4040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hu-HU" altLang="hu-HU" sz="2800" u="sng" dirty="0">
                <a:solidFill>
                  <a:srgbClr val="4040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legújabb szemlélet-rendszer összegzése:</a:t>
            </a:r>
          </a:p>
          <a:p>
            <a:pPr marL="0" indent="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hu-HU" altLang="hu-HU" sz="2800" b="1" dirty="0">
                <a:solidFill>
                  <a:srgbClr val="4040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fejlődés</a:t>
            </a:r>
            <a:r>
              <a:rPr lang="hu-HU" altLang="hu-HU" sz="2800" b="1" dirty="0">
                <a:solidFill>
                  <a:srgbClr val="4040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800" dirty="0">
                <a:solidFill>
                  <a:srgbClr val="4040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során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csak növekedés következik be, hanem</a:t>
            </a:r>
            <a:r>
              <a:rPr lang="hu-HU" altLang="hu-HU" sz="2800" dirty="0">
                <a:solidFill>
                  <a:srgbClr val="4040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összetett, minőségi fejlődés történik a környezet, természet megóvásával és az ember jóllétének biztosításával.</a:t>
            </a:r>
            <a:endParaRPr lang="hu-HU" alt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2800" dirty="0">
                <a:solidFill>
                  <a:srgbClr val="4040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fejlődés </a:t>
            </a:r>
            <a:r>
              <a:rPr lang="hu-HU" altLang="hu-HU" sz="2800" dirty="0">
                <a:solidFill>
                  <a:srgbClr val="4040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során olyan tevékenységek történnek, amelyek során </a:t>
            </a:r>
            <a:r>
              <a:rPr lang="hu-HU" altLang="hu-H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környezet teherbírását nem meghaladó növekedés következik be</a:t>
            </a:r>
            <a:r>
              <a:rPr lang="hu-HU" altLang="hu-HU" sz="2800" b="1" dirty="0">
                <a:solidFill>
                  <a:srgbClr val="4040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altLang="hu-HU" sz="2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>
            <a:extLst>
              <a:ext uri="{FF2B5EF4-FFF2-40B4-BE49-F238E27FC236}">
                <a16:creationId xmlns:a16="http://schemas.microsoft.com/office/drawing/2014/main" id="{49D7DB05-1502-3F50-9EEA-AE1B45FD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88913"/>
            <a:ext cx="8572500" cy="792162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 altLang="hu-H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 Az ökológiai lábnyom, a biokapacitás és az emberi fejlettségi index értelmezése, kapcsolatuk</a:t>
            </a:r>
            <a:endParaRPr lang="hu-HU" altLang="hu-HU" sz="2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Tartalom helye 2">
            <a:extLst>
              <a:ext uri="{FF2B5EF4-FFF2-40B4-BE49-F238E27FC236}">
                <a16:creationId xmlns:a16="http://schemas.microsoft.com/office/drawing/2014/main" id="{1E642CBD-4046-C930-8231-520C9F1A2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96975"/>
            <a:ext cx="8569325" cy="5040313"/>
          </a:xfrm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87313" indent="-8731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ökológiai lábnyom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ecological footprint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azt mutatja meg, hogy mekkora szárazföldi és vízi terület kell egy adott népesség igényeinek kielégítéséhez és hulladékainak „elnyeléséhez”. Azt a területet jelenti, ami károsodás nélkül meg tudja termelni az aktuális életvitelhez szükséges javakat (élelem, energia stb.). </a:t>
            </a:r>
            <a:r>
              <a:rPr lang="hu-HU" altLang="hu-HU" sz="20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Mértékegysége:</a:t>
            </a:r>
            <a:r>
              <a:rPr lang="hu-HU" altLang="hu-H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hektár/fő/év</a:t>
            </a:r>
            <a:r>
              <a:rPr lang="hu-HU" altLang="hu-H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altLang="hu-HU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7313" indent="-8731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biokapacitás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biocapacity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azt mutatja meg, hogy egy főre mekkora termőterület jut (ez a Föld népességének növekedésével csökken). Egy ország biokapacitását a rendelkezésre álló </a:t>
            </a:r>
            <a:r>
              <a:rPr lang="hu-HU" altLang="hu-H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termékeny területek 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mért nagyságával fejezzük ki. </a:t>
            </a:r>
            <a:r>
              <a:rPr lang="hu-HU" altLang="hu-HU" sz="1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Mértékegysége: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hektár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hu-HU" altLang="hu-HU" sz="18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87313" indent="-8731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ökológiai lábnyom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a </a:t>
            </a:r>
            <a:r>
              <a:rPr lang="hu-HU" altLang="hu-H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biokapacitás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összevetése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alapján megmutatja, hogy valamely ország természeti tőkéje elegendő-e az adott ország fogyasztási, illetve termelési tevékenységének a fenntartáshoz. </a:t>
            </a:r>
            <a:r>
              <a:rPr lang="hu-HU" altLang="hu-HU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Amennyiben a számított ökológiai lábnyom meghaladja a biokapacitást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akkor az ország ökológiailag fenntarthatatlan módon működik.</a:t>
            </a:r>
            <a:r>
              <a:rPr lang="hu-HU" altLang="hu-H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altLang="hu-HU" sz="18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87313" indent="-87313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ökológiai lábnyom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az </a:t>
            </a:r>
            <a:r>
              <a:rPr lang="hu-HU" altLang="hu-HU" sz="1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emberi fejlettségi index (HDI)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egybevetése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azt mutatja, hogy </a:t>
            </a:r>
            <a:r>
              <a:rPr lang="hu-HU" altLang="hu-H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Európa országai, 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ugyan a HDI index értéke alapján többségükben igen fejlettek, az ökológiai lábnyom mutató alapján azonban mind az </a:t>
            </a:r>
            <a:r>
              <a:rPr lang="hu-HU" altLang="hu-H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ökológiailag fenntarthatatlan tartományban vannak</a:t>
            </a:r>
            <a:r>
              <a:rPr lang="hu-HU" altLang="hu-H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Jelenleg nincsen olyan állam, amely egyúttal ökológiailag fenntartható és fejlett is lenne (az ábrán a jobb alsó sarokban a zöld tartomány).</a:t>
            </a:r>
            <a:endParaRPr lang="hu-HU" altLang="hu-HU" sz="18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87313" indent="-87313">
              <a:buFont typeface="Arial" panose="020B0604020202020204" pitchFamily="34" charset="0"/>
              <a:buNone/>
            </a:pPr>
            <a:endParaRPr lang="hu-HU" alt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8331F6-A8CA-F69B-D8D6-92F3C41F29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A43BBC6-AB2E-F567-ECFD-8E8200DC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34822" name="Dia számának helye 5">
            <a:extLst>
              <a:ext uri="{FF2B5EF4-FFF2-40B4-BE49-F238E27FC236}">
                <a16:creationId xmlns:a16="http://schemas.microsoft.com/office/drawing/2014/main" id="{40D0E4BF-6A16-BC68-3535-671093380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C9ED85-4B24-4BCA-B202-44B313338EA6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>
            <a:extLst>
              <a:ext uri="{FF2B5EF4-FFF2-40B4-BE49-F238E27FC236}">
                <a16:creationId xmlns:a16="http://schemas.microsoft.com/office/drawing/2014/main" id="{B4C1984D-9498-18EA-850B-CA84A97E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65187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hu-H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5.4. Az ökológiai lábnyom </a:t>
            </a:r>
            <a:r>
              <a:rPr lang="hu-HU" altLang="hu-H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(y tengely) </a:t>
            </a:r>
            <a:r>
              <a:rPr lang="hu-HU" altLang="hu-H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az emberi fejlettségi index (HDI) </a:t>
            </a:r>
            <a:r>
              <a:rPr lang="hu-HU" altLang="hu-H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(x tengely) </a:t>
            </a:r>
            <a:r>
              <a:rPr lang="hu-HU" altLang="hu-H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összefüggése</a:t>
            </a:r>
            <a:endParaRPr lang="hu-HU" altLang="hu-HU" sz="2400" b="1">
              <a:solidFill>
                <a:srgbClr val="0000FF"/>
              </a:solidFill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E7ACA01-3C31-BC03-45D6-6487847F56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21A2AC8-96BF-9496-4EE5-3B82E2E0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35845" name="Dia számának helye 5">
            <a:extLst>
              <a:ext uri="{FF2B5EF4-FFF2-40B4-BE49-F238E27FC236}">
                <a16:creationId xmlns:a16="http://schemas.microsoft.com/office/drawing/2014/main" id="{43BD168B-F18B-961E-1B74-66706686E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6AF2A2-F2D1-48D4-AD09-F6060E88B046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pic>
        <p:nvPicPr>
          <p:cNvPr id="35846" name="Kép 6">
            <a:extLst>
              <a:ext uri="{FF2B5EF4-FFF2-40B4-BE49-F238E27FC236}">
                <a16:creationId xmlns:a16="http://schemas.microsoft.com/office/drawing/2014/main" id="{71EE332A-A730-0571-9D74-1A29A0D2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49350"/>
            <a:ext cx="677545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>
            <a:extLst>
              <a:ext uri="{FF2B5EF4-FFF2-40B4-BE49-F238E27FC236}">
                <a16:creationId xmlns:a16="http://schemas.microsoft.com/office/drawing/2014/main" id="{0C4E9E94-7087-49EA-2402-2A95B2A6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576262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28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5.5.a </a:t>
            </a:r>
            <a:r>
              <a:rPr lang="hu-HU" sz="28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fenntarthatóság reménye </a:t>
            </a:r>
            <a:r>
              <a:rPr lang="hu-HU" sz="28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hu-HU" sz="28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Bruyninckx</a:t>
            </a:r>
            <a:r>
              <a:rPr lang="hu-HU" sz="28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hu-HU" altLang="hu-HU" sz="2800" b="1" dirty="0">
              <a:solidFill>
                <a:srgbClr val="0000FF"/>
              </a:solidFill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ECADB3C-B20F-9CE9-6F9F-E8A4ECA09D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8D477A-9A2E-2621-BC38-07A160BA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36869" name="Dia számának helye 5">
            <a:extLst>
              <a:ext uri="{FF2B5EF4-FFF2-40B4-BE49-F238E27FC236}">
                <a16:creationId xmlns:a16="http://schemas.microsoft.com/office/drawing/2014/main" id="{991B05EF-8706-EF2A-0708-14D22FECA2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80F860-CB3E-4B07-9BAA-FE71DF025DF1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pic>
        <p:nvPicPr>
          <p:cNvPr id="36870" name="Picture 3">
            <a:extLst>
              <a:ext uri="{FF2B5EF4-FFF2-40B4-BE49-F238E27FC236}">
                <a16:creationId xmlns:a16="http://schemas.microsoft.com/office/drawing/2014/main" id="{5A348146-83BD-0D1D-C525-5E4214ADC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052513"/>
            <a:ext cx="7304087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55CBCE7F-050F-B748-E2D6-2C4EA2981C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EB481A-4716-1460-4783-28C564B4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37892" name="Dia számának helye 5">
            <a:extLst>
              <a:ext uri="{FF2B5EF4-FFF2-40B4-BE49-F238E27FC236}">
                <a16:creationId xmlns:a16="http://schemas.microsoft.com/office/drawing/2014/main" id="{9268ABD3-F73A-0ED4-490B-0708F0349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775DD3-E7B8-4225-83DC-BE3F56A728D2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32773" name="Cím 1">
            <a:extLst>
              <a:ext uri="{FF2B5EF4-FFF2-40B4-BE49-F238E27FC236}">
                <a16:creationId xmlns:a16="http://schemas.microsoft.com/office/drawing/2014/main" id="{79D259D5-A0C0-3D1E-C286-E539F41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633412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28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5.5.b Baj van, de mi, </a:t>
            </a:r>
            <a:r>
              <a:rPr lang="hu-HU" sz="2800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illetve (kik) </a:t>
            </a:r>
            <a:r>
              <a:rPr lang="hu-HU" sz="28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okozzák a „bajt”?</a:t>
            </a:r>
            <a:endParaRPr lang="hu-HU" altLang="hu-HU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4" name="Tartalom helye 2">
            <a:extLst>
              <a:ext uri="{FF2B5EF4-FFF2-40B4-BE49-F238E27FC236}">
                <a16:creationId xmlns:a16="http://schemas.microsoft.com/office/drawing/2014/main" id="{7B9D9EE8-D49D-F16F-8239-B78C3CBC0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marL="182563" indent="-182563" algn="just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hu-HU" altLang="hu-HU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klasszikus közgazdasági megközelítés</a:t>
            </a:r>
            <a:r>
              <a:rPr lang="hu-HU" altLang="hu-HU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szerint az </a:t>
            </a:r>
            <a:r>
              <a:rPr lang="hu-HU" altLang="hu-HU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első cél a fejlettség elérése </a:t>
            </a:r>
            <a:r>
              <a:rPr lang="hu-HU" altLang="hu-HU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(tehát az előző grafikonon a jobbra tolódás), és ha azt elértük, akkor majd elkezdünk gondolkodni a fenntarthatóságon, azaz az ökológiai lábnyom csökkentésén (a grafikonon a lejjebb tolódás. (</a:t>
            </a:r>
            <a:r>
              <a:rPr lang="hu-HU" altLang="hu-HU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piros nyilak</a:t>
            </a:r>
            <a:r>
              <a:rPr lang="hu-HU" altLang="hu-HU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hu-HU" altLang="hu-HU" sz="21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 Bruyninckx</a:t>
            </a:r>
            <a:r>
              <a:rPr lang="hu-HU" altLang="hu-HU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szerint két alapvető probléma van:</a:t>
            </a:r>
            <a:endParaRPr lang="hu-HU" altLang="hu-HU" sz="21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indent="-182563" algn="just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hu-HU" altLang="hu-HU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Egyfelől </a:t>
            </a:r>
            <a:r>
              <a:rPr lang="hu-HU" altLang="hu-HU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azok az </a:t>
            </a:r>
            <a:r>
              <a:rPr lang="hu-HU" altLang="hu-HU" sz="21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államok, amelyek viszonylag fejlettek (pl. </a:t>
            </a:r>
            <a:r>
              <a:rPr lang="hu-HU" altLang="hu-HU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USA, Kína,</a:t>
            </a:r>
            <a:r>
              <a:rPr lang="hu-HU" altLang="hu-HU" sz="21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hu-HU" altLang="hu-HU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nem csökkentik az ökológiai lábnyomukat</a:t>
            </a:r>
            <a:r>
              <a:rPr lang="hu-HU" altLang="hu-HU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Erre hiába várunk.</a:t>
            </a:r>
            <a:endParaRPr lang="hu-HU" altLang="hu-HU" sz="21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182563" indent="-182563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Másfelől még </a:t>
            </a:r>
            <a:r>
              <a:rPr lang="hu-HU" altLang="hu-HU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a fejletté váló államok csökkenteni is akarnák az ökológiai lábnyomukat, a környezet addigra már nem tudja helyreállítani az eredeti állapotot</a:t>
            </a:r>
            <a:r>
              <a:rPr lang="hu-HU" altLang="hu-HU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Addigra olyan mértékben degradálódna a biodiverzitás és a tájkép, hogy az már nem pótolható. Az előző grafikon: le kellene csúszni a zöld mezőbe, de addigra már – </a:t>
            </a:r>
            <a:r>
              <a:rPr lang="hu-HU" altLang="hu-HU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átvitt értelemben, és szó szerint is - nem lenne zöld mező</a:t>
            </a:r>
            <a:r>
              <a:rPr lang="hu-HU" altLang="hu-HU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altLang="hu-HU" sz="21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182563" indent="-182563">
              <a:buFont typeface="Arial" panose="020B0604020202020204" pitchFamily="34" charset="0"/>
              <a:buNone/>
            </a:pPr>
            <a:endParaRPr lang="hu-HU" altLang="hu-H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artalom helye 2">
            <a:extLst>
              <a:ext uri="{FF2B5EF4-FFF2-40B4-BE49-F238E27FC236}">
                <a16:creationId xmlns:a16="http://schemas.microsoft.com/office/drawing/2014/main" id="{4D330BF5-6897-6F37-A96B-B35BB002D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36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6. Nagyobb adatbázisok a fenntartható fejlődés, a környezetvédelem és az életmód terén</a:t>
            </a:r>
            <a:endParaRPr lang="hu-HU" altLang="hu-HU" sz="3600" u="sng">
              <a:solidFill>
                <a:srgbClr val="65656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  <a:hlinkClick r:id="rId2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AB4E811-2AF0-AC1A-99BD-2E39CFD2FCF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EBBE1B7-F1B1-B8F3-D422-9BB09BB8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38917" name="Dia számának helye 5">
            <a:extLst>
              <a:ext uri="{FF2B5EF4-FFF2-40B4-BE49-F238E27FC236}">
                <a16:creationId xmlns:a16="http://schemas.microsoft.com/office/drawing/2014/main" id="{AC1BAC02-3097-6196-267D-4F11BD849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830F61-D548-4A8C-826F-8C191D8298C1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CC"/>
            </a:gs>
            <a:gs pos="5000">
              <a:srgbClr val="66FFCC"/>
            </a:gs>
            <a:gs pos="45000">
              <a:srgbClr val="FFFFC7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6A1ECA6-9898-11F8-A5E0-AE7C8A1C1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3849" y="188094"/>
            <a:ext cx="5521172" cy="792633"/>
          </a:xfrm>
          <a:ln w="28575">
            <a:solidFill>
              <a:srgbClr val="339966"/>
            </a:solidFill>
          </a:ln>
        </p:spPr>
        <p:txBody>
          <a:bodyPr/>
          <a:lstStyle/>
          <a:p>
            <a:pPr>
              <a:defRPr/>
            </a:pPr>
            <a:r>
              <a:rPr lang="hu-HU" sz="28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 intézmények és résztvevő országok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Kép 4">
            <a:extLst>
              <a:ext uri="{FF2B5EF4-FFF2-40B4-BE49-F238E27FC236}">
                <a16:creationId xmlns:a16="http://schemas.microsoft.com/office/drawing/2014/main" id="{3593C2F8-A6B0-E5DB-FADF-9CADB8EB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1" y="188093"/>
            <a:ext cx="2640852" cy="80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rtalom helye 3">
            <a:extLst>
              <a:ext uri="{FF2B5EF4-FFF2-40B4-BE49-F238E27FC236}">
                <a16:creationId xmlns:a16="http://schemas.microsoft.com/office/drawing/2014/main" id="{74030221-EB14-43F0-7A6F-7A33DF250D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469526"/>
              </p:ext>
            </p:extLst>
          </p:nvPr>
        </p:nvGraphicFramePr>
        <p:xfrm>
          <a:off x="418981" y="1268760"/>
          <a:ext cx="8300766" cy="4855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882">
                  <a:extLst>
                    <a:ext uri="{9D8B030D-6E8A-4147-A177-3AD203B41FA5}">
                      <a16:colId xmlns:a16="http://schemas.microsoft.com/office/drawing/2014/main" val="2564185701"/>
                    </a:ext>
                  </a:extLst>
                </a:gridCol>
                <a:gridCol w="3322266">
                  <a:extLst>
                    <a:ext uri="{9D8B030D-6E8A-4147-A177-3AD203B41FA5}">
                      <a16:colId xmlns:a16="http://schemas.microsoft.com/office/drawing/2014/main" val="1388193882"/>
                    </a:ext>
                  </a:extLst>
                </a:gridCol>
                <a:gridCol w="1241292">
                  <a:extLst>
                    <a:ext uri="{9D8B030D-6E8A-4147-A177-3AD203B41FA5}">
                      <a16:colId xmlns:a16="http://schemas.microsoft.com/office/drawing/2014/main" val="433336114"/>
                    </a:ext>
                  </a:extLst>
                </a:gridCol>
                <a:gridCol w="1750923">
                  <a:extLst>
                    <a:ext uri="{9D8B030D-6E8A-4147-A177-3AD203B41FA5}">
                      <a16:colId xmlns:a16="http://schemas.microsoft.com/office/drawing/2014/main" val="1445287701"/>
                    </a:ext>
                  </a:extLst>
                </a:gridCol>
                <a:gridCol w="1647403">
                  <a:extLst>
                    <a:ext uri="{9D8B030D-6E8A-4147-A177-3AD203B41FA5}">
                      <a16:colId xmlns:a16="http://schemas.microsoft.com/office/drawing/2014/main" val="539194165"/>
                    </a:ext>
                  </a:extLst>
                </a:gridCol>
              </a:tblGrid>
              <a:tr h="337833">
                <a:tc>
                  <a:txBody>
                    <a:bodyPr/>
                    <a:lstStyle/>
                    <a:p>
                      <a:endParaRPr lang="hu-H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Intézmény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Jele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Ország</a:t>
                      </a:r>
                      <a:endParaRPr lang="hu-H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Város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1551753"/>
                  </a:ext>
                </a:extLst>
              </a:tr>
              <a:tr h="589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CAM Consulting Kft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Magyarország </a:t>
                      </a:r>
                      <a:endParaRPr lang="hu-H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Budapest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9894705"/>
                  </a:ext>
                </a:extLst>
              </a:tr>
              <a:tr h="97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u-H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Associação de Melhoramentos e Bem Estar Social de Pias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AMBESP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Portugália</a:t>
                      </a:r>
                      <a:endParaRPr lang="hu-H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Ferreira do Zêzere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361883"/>
                  </a:ext>
                </a:extLst>
              </a:tr>
              <a:tr h="335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u-H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MERCHANT SRL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Eurocrea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Olaszország</a:t>
                      </a:r>
                      <a:endParaRPr lang="hu-H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Milánó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7366603"/>
                  </a:ext>
                </a:extLst>
              </a:tr>
              <a:tr h="656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u-H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POSLOVNO PODPORNI CENTER, DOO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BSC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Szlovénia</a:t>
                      </a:r>
                      <a:endParaRPr lang="hu-H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Kranj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8036681"/>
                  </a:ext>
                </a:extLst>
              </a:tr>
              <a:tr h="656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hu-H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1"/>
                        </a:rPr>
                        <a:t>Education and Innovation Hub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KMOP</a:t>
                      </a:r>
                      <a:endParaRPr lang="hu-H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Görögország</a:t>
                      </a:r>
                      <a:endParaRPr lang="hu-H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2"/>
                        </a:rPr>
                        <a:t>Kifissia (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2"/>
                        </a:rPr>
                        <a:t>Észak-Athén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4195641"/>
                  </a:ext>
                </a:extLst>
              </a:tr>
              <a:tr h="656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hu-H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PROJECTS IN MOTION LIMITED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PiM</a:t>
                      </a:r>
                      <a:endParaRPr lang="hu-H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Málta</a:t>
                      </a:r>
                      <a:endParaRPr lang="hu-H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4"/>
                        </a:rPr>
                        <a:t>Mosta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850021"/>
                  </a:ext>
                </a:extLst>
              </a:tr>
              <a:tr h="589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5"/>
                        </a:rPr>
                        <a:t>Nyugdíjasok Egyesülete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NyE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Magyarország</a:t>
                      </a:r>
                      <a:endParaRPr lang="hu-H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6"/>
                        </a:rPr>
                        <a:t>Pécs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4167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688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CB18D564-5317-E75A-9C4D-E91468FAC93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C6AF7A8-6B2E-968C-5013-A1C7E9F3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39940" name="Dia számának helye 5">
            <a:extLst>
              <a:ext uri="{FF2B5EF4-FFF2-40B4-BE49-F238E27FC236}">
                <a16:creationId xmlns:a16="http://schemas.microsoft.com/office/drawing/2014/main" id="{7AF7FD69-1AC1-38EE-E2AF-D12F98381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02BEC-F4C4-401A-9E56-E6F75F2672AA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32773" name="Cím 1">
            <a:extLst>
              <a:ext uri="{FF2B5EF4-FFF2-40B4-BE49-F238E27FC236}">
                <a16:creationId xmlns:a16="http://schemas.microsoft.com/office/drawing/2014/main" id="{48885669-C91A-500A-1BC7-80FC29C4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2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6.1. Egyesült Nemzetek Szervezete; Bécsi Információs szolgálat</a:t>
            </a:r>
            <a:br>
              <a:rPr lang="hu-HU" sz="1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u-HU" sz="1800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https://unis.unvienna.org/unis/hu/topics/sustainable_development_goals.html</a:t>
            </a:r>
            <a:endParaRPr lang="hu-HU" altLang="hu-HU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FA612B-0A6F-3C53-46D6-1514818AB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  <a:ln w="28575">
            <a:solidFill>
              <a:srgbClr val="008000"/>
            </a:solidFill>
          </a:ln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2000" b="1" u="sng" kern="100" dirty="0">
                <a:solidFill>
                  <a:srgbClr val="007EB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ENSZ Fejlesztési Programja</a:t>
            </a:r>
            <a:r>
              <a:rPr lang="hu-HU" sz="2000" b="1" kern="1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kern="1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1800" b="1" kern="1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UNDP</a:t>
            </a:r>
            <a:r>
              <a:rPr lang="hu-HU" sz="1800" kern="1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az ENSZ vezető ügynöksége a nemzetközi fejlesztés terén, ami 170 országban és területen dolgozik azért, hogy felszámolja a szegénységet és csökkentse az egyenlőtlenségeket.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UNDP munkája három fő területre terjed ki:</a:t>
            </a:r>
            <a:endParaRPr lang="hu-H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</a:t>
            </a:r>
            <a:r>
              <a:rPr lang="hu-HU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fenntartható fejlődésre</a:t>
            </a:r>
            <a:r>
              <a:rPr lang="hu-HU" sz="1800" kern="1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hu-H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</a:t>
            </a:r>
            <a:r>
              <a:rPr lang="hu-HU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demokratikus kormányzásra</a:t>
            </a:r>
            <a:r>
              <a:rPr lang="hu-HU" sz="18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kern="1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békeépítésre, valamint</a:t>
            </a:r>
            <a:endParaRPr lang="hu-H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az éghajlattal és a katasztrófákkal szembeni </a:t>
            </a:r>
            <a:r>
              <a:rPr lang="hu-HU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ellenálló képesség</a:t>
            </a:r>
            <a:r>
              <a:rPr lang="hu-HU" sz="18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kern="1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kialakítására.</a:t>
            </a:r>
            <a:endParaRPr lang="hu-H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800" kern="100" dirty="0">
              <a:solidFill>
                <a:srgbClr val="21252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ENSZ munkája a </a:t>
            </a:r>
            <a:r>
              <a:rPr lang="hu-HU" sz="1800" b="1" kern="1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fejlesztés</a:t>
            </a:r>
            <a:r>
              <a:rPr lang="hu-HU" sz="1800" kern="1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esetében számos területet lefed, többek között a nők helyzetének előmozdítását, a kormányzást és az intézményépítést, a nemzetközi kereskedelmet, a makrogazdaságot és a pénzügyeket, a népesedést, a tudományt és a technológiát, a szociális fejlődést, az emberi településeket és az energiát. A munkát az </a:t>
            </a:r>
            <a:r>
              <a:rPr lang="hu-HU" sz="2000" b="1" u="sng" kern="100" dirty="0">
                <a:solidFill>
                  <a:srgbClr val="007EB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ENSZ Fenntartható Fejlődési Csoportja</a:t>
            </a:r>
            <a:r>
              <a:rPr lang="hu-HU" sz="2000" b="1" kern="1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kern="1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koordinálja, egy olyan testület, ami 37, a fejlesztés területén aktív alapot, programot, ügynökséget, főosztályt és hivatalt fog össze több mint 162 országban.</a:t>
            </a: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9D56CCA1-E767-FDE2-C417-5639765AA3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4634C7-1FB7-6ABB-C179-9F38F105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40964" name="Dia számának helye 5">
            <a:extLst>
              <a:ext uri="{FF2B5EF4-FFF2-40B4-BE49-F238E27FC236}">
                <a16:creationId xmlns:a16="http://schemas.microsoft.com/office/drawing/2014/main" id="{02405311-9A12-79EF-363F-1679DB964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DE416-4066-4527-8BA2-9CFAD6150500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32773" name="Cím 1">
            <a:extLst>
              <a:ext uri="{FF2B5EF4-FFF2-40B4-BE49-F238E27FC236}">
                <a16:creationId xmlns:a16="http://schemas.microsoft.com/office/drawing/2014/main" id="{25470D7E-B5C8-AE15-82E2-97EFB5E2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3200" b="1" kern="180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6.2. Fenntartható Európa 2030-ra</a:t>
            </a:r>
            <a:br>
              <a:rPr lang="hu-HU" sz="1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u-HU" sz="1800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https://commission.europa.eu/publications/sustainable-europe-2030_hu</a:t>
            </a:r>
            <a:endParaRPr lang="hu-HU" altLang="hu-HU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B8168C-19B0-C483-E38C-F20E65085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  <a:ln w="28575">
            <a:solidFill>
              <a:srgbClr val="008000"/>
            </a:solidFill>
          </a:ln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elmúlt több mint 40 évben az Európai Unió olyan környezetvédelmi normákat léptetett életbe, amelyek </a:t>
            </a:r>
            <a:r>
              <a:rPr lang="hu-HU" sz="18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világ </a:t>
            </a:r>
            <a:r>
              <a:rPr lang="hu-HU" sz="18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legszigorúbbjai</a:t>
            </a:r>
            <a:r>
              <a:rPr lang="hu-HU" sz="18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közé tartoznak. </a:t>
            </a:r>
            <a:r>
              <a:rPr lang="hu-H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(Fehér könyv 2017 márciusában).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800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800" b="1" kern="100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fenntartható fejlesztési célok </a:t>
            </a:r>
            <a:r>
              <a:rPr lang="hu-HU" sz="1800" kern="100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megvalósítása </a:t>
            </a:r>
            <a:r>
              <a:rPr lang="hu-HU" sz="1800" b="1" kern="100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három forgatókönyv</a:t>
            </a:r>
            <a:r>
              <a:rPr lang="hu-HU" sz="1800" kern="100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szerint történhet.</a:t>
            </a:r>
            <a:endParaRPr lang="hu-H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Az EU átfogó uniós fenntarthatósági stratégiával</a:t>
            </a:r>
            <a:endParaRPr lang="hu-H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Bizottság folytatná a fenntartható fejlesztési célok általános érvényesítését a vonatkozó uniós szakpolitikákban, de nem kötelezné a tagállamokat intézkedésekre</a:t>
            </a:r>
            <a:endParaRPr lang="hu-H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Az EU kiemelt figyelmet szentelne a külső intézkedésekre, egyúttal megszilárdítaná az uniós szintű fenntarthatósági célkitűzéseket</a:t>
            </a:r>
            <a:endParaRPr lang="hu-H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800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fenntartható fejlődés </a:t>
            </a:r>
            <a:r>
              <a:rPr lang="hu-HU" sz="18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hivatalosan is az Európai Unió egyik hosszú távú célkitűzése az </a:t>
            </a:r>
            <a:r>
              <a:rPr lang="hu-HU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Európai Unióról szóló szerződés 3. cikkének (3) bekezdése </a:t>
            </a:r>
            <a:r>
              <a:rPr lang="hu-HU" sz="18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szerint.</a:t>
            </a:r>
            <a:endParaRPr lang="hu-H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800" kern="100" dirty="0">
              <a:solidFill>
                <a:srgbClr val="40404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800" kern="100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Fenntartható Európa 2030-Ra (magyar) (12.59 MB - PDF) </a:t>
            </a:r>
            <a:r>
              <a:rPr lang="hu-HU" sz="1800" kern="100" dirty="0">
                <a:solidFill>
                  <a:srgbClr val="002F6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Letöltés</a:t>
            </a:r>
            <a:endParaRPr lang="hu-H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CC"/>
            </a:gs>
            <a:gs pos="5000">
              <a:srgbClr val="66FFCC"/>
            </a:gs>
            <a:gs pos="45000">
              <a:srgbClr val="FFFFC7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49D184F-1171-D56F-9976-FBB687106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840" y="115888"/>
            <a:ext cx="5616873" cy="817562"/>
          </a:xfrm>
          <a:ln w="28575">
            <a:solidFill>
              <a:srgbClr val="339966"/>
            </a:solidFill>
          </a:ln>
        </p:spPr>
        <p:txBody>
          <a:bodyPr/>
          <a:lstStyle/>
          <a:p>
            <a:pPr>
              <a:defRPr/>
            </a:pPr>
            <a:r>
              <a:rPr lang="hu-HU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 Hivatkozások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Kép 4">
            <a:extLst>
              <a:ext uri="{FF2B5EF4-FFF2-40B4-BE49-F238E27FC236}">
                <a16:creationId xmlns:a16="http://schemas.microsoft.com/office/drawing/2014/main" id="{94CFF86C-7E2C-A82C-572B-5498080A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38240"/>
            <a:ext cx="2592537" cy="7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cím 1">
            <a:extLst>
              <a:ext uri="{FF2B5EF4-FFF2-40B4-BE49-F238E27FC236}">
                <a16:creationId xmlns:a16="http://schemas.microsoft.com/office/drawing/2014/main" id="{AC947ED2-BEFA-B9A6-9EF8-962719F62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307" y="1412776"/>
            <a:ext cx="8353426" cy="4536504"/>
          </a:xfrm>
          <a:ln w="28575">
            <a:solidFill>
              <a:srgbClr val="008000"/>
            </a:solidFill>
          </a:ln>
        </p:spPr>
        <p:txBody>
          <a:bodyPr/>
          <a:lstStyle/>
          <a:p>
            <a:pPr marL="182563" indent="-182563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u-HU" alt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1] A fenntartható fejlődés fogalma </a:t>
            </a:r>
            <a:r>
              <a:rPr lang="hu-HU" altLang="hu-H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https://eionet.kormany.hu/a-fenntarthato-fejlodes-fogalma</a:t>
            </a:r>
            <a:endParaRPr lang="hu-HU" alt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indent="-182563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A fenntartható fejlődés mérése, mutatói </a:t>
            </a:r>
            <a:r>
              <a:rPr lang="hu-HU" altLang="hu-HU" sz="2400" u="sng" dirty="0">
                <a:solidFill>
                  <a:srgbClr val="65656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https://www.begreen.hu/tudastar/a-fenntarthato-fejlodes-fogalma-celjai-merese-mutatoi/</a:t>
            </a:r>
            <a:endParaRPr lang="hu-HU" altLang="hu-HU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182563" indent="-182563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[3] Egyesült Nemzetek Szervezete; Bécsi Információs szolgálat </a:t>
            </a:r>
            <a:r>
              <a:rPr lang="hu-HU" altLang="hu-HU" sz="2400" u="sng" dirty="0">
                <a:solidFill>
                  <a:srgbClr val="0563C1"/>
                </a:solidFill>
                <a:latin typeface="Times New Roman" panose="02020603050405020304" pitchFamily="18" charset="0"/>
                <a:cs typeface="Calibri" panose="020F0502020204030204" pitchFamily="34" charset="0"/>
                <a:hlinkClick r:id="rId6"/>
              </a:rPr>
              <a:t>https://unis.unvienna.org/unis/hu/topics/sustainable_development_goals.html</a:t>
            </a:r>
            <a:endParaRPr lang="hu-HU" altLang="hu-HU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182563" indent="-182563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 Fenntartható Európa 2030-ra </a:t>
            </a:r>
            <a:r>
              <a:rPr lang="hu-HU" altLang="hu-HU" sz="2400" u="sng" dirty="0">
                <a:solidFill>
                  <a:srgbClr val="0563C1"/>
                </a:solidFill>
                <a:latin typeface="Times New Roman" panose="02020603050405020304" pitchFamily="18" charset="0"/>
                <a:cs typeface="Calibri" panose="020F0502020204030204" pitchFamily="34" charset="0"/>
                <a:hlinkClick r:id="rId7"/>
              </a:rPr>
              <a:t>https://commission.europa.eu/publications/sustainable-europe-2030_hu</a:t>
            </a:r>
            <a:endParaRPr lang="hu-HU" altLang="hu-HU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8640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CC"/>
            </a:gs>
            <a:gs pos="5000">
              <a:srgbClr val="66FFCC"/>
            </a:gs>
            <a:gs pos="45000">
              <a:srgbClr val="FFFFC7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49D184F-1171-D56F-9976-FBB687106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840" y="115888"/>
            <a:ext cx="5616873" cy="817562"/>
          </a:xfrm>
          <a:ln w="28575">
            <a:solidFill>
              <a:srgbClr val="339966"/>
            </a:solidFill>
          </a:ln>
        </p:spPr>
        <p:txBody>
          <a:bodyPr/>
          <a:lstStyle/>
          <a:p>
            <a:pPr>
              <a:defRPr/>
            </a:pPr>
            <a:r>
              <a:rPr lang="hu-HU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8. A témában véleményt formáló magyar szakemberek, politikusok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Kép 4">
            <a:extLst>
              <a:ext uri="{FF2B5EF4-FFF2-40B4-BE49-F238E27FC236}">
                <a16:creationId xmlns:a16="http://schemas.microsoft.com/office/drawing/2014/main" id="{94CFF86C-7E2C-A82C-572B-5498080A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38240"/>
            <a:ext cx="2592537" cy="7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cím 1">
            <a:extLst>
              <a:ext uri="{FF2B5EF4-FFF2-40B4-BE49-F238E27FC236}">
                <a16:creationId xmlns:a16="http://schemas.microsoft.com/office/drawing/2014/main" id="{AC947ED2-BEFA-B9A6-9EF8-962719F62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7" y="1124744"/>
            <a:ext cx="8353426" cy="5040560"/>
          </a:xfrm>
          <a:ln w="28575">
            <a:solidFill>
              <a:srgbClr val="008000"/>
            </a:solidFill>
          </a:ln>
        </p:spPr>
        <p:txBody>
          <a:bodyPr/>
          <a:lstStyle/>
          <a:p>
            <a:pPr marL="182563" indent="-182563"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 István</a:t>
            </a:r>
            <a:r>
              <a:rPr lang="hu-HU" alt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(1931-2016) </a:t>
            </a:r>
            <a:r>
              <a:rPr lang="hu-HU" altLang="hu-H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https://hu.wikipedia.org/wiki/</a:t>
            </a:r>
            <a:r>
              <a:rPr lang="hu-HU" altLang="hu-H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Láng_István</a:t>
            </a:r>
            <a:r>
              <a:rPr lang="hu-HU" altLang="hu-H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_(agrokémikus)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2563" indent="-182563"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Ürge-</a:t>
            </a:r>
            <a:r>
              <a:rPr lang="hu-HU" altLang="hu-H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Vorsatz</a:t>
            </a:r>
            <a:r>
              <a:rPr lang="hu-HU" alt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Diána</a:t>
            </a:r>
            <a:r>
              <a:rPr lang="hu-HU" alt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Nobel-békedíjas Éghajlat-változási Kormányközi Testület (IPCC) mérsékléssel foglalkozó munkacsoportjának alelnöke.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https://www.facebook.com/diana.urgevorsatz/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2563" indent="-182563"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Gelencsér</a:t>
            </a:r>
            <a:r>
              <a:rPr lang="hu-HU" alt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András </a:t>
            </a:r>
            <a:r>
              <a:rPr lang="hu-HU" alt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Pannon Egyetem rektora (légszennyezés) </a:t>
            </a:r>
            <a:r>
              <a:rPr lang="hu-HU" alt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 valóság nem ellenség”</a:t>
            </a:r>
            <a:r>
              <a:rPr lang="hu-HU" alt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https://www.youtube.com/watch?v=Q69AK1lNdmA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u-HU" alt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 végítélet harsonája”</a:t>
            </a:r>
            <a:r>
              <a:rPr lang="hu-HU" alt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https://www.youtube.com/watch?v=_P2zgMHahsU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alt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82563" indent="-182563"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82563" indent="-182563"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Áder János</a:t>
            </a:r>
            <a:r>
              <a:rPr lang="hu-HU" alt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„Kék bolygó” podcast műsor </a:t>
            </a:r>
            <a:r>
              <a:rPr lang="hu-HU" alt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szervezője, vezetője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altLang="hu-H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https://www.youtube.com/@kekbolygo-podcast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182563" indent="-182563"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Kövér László </a:t>
            </a:r>
            <a:r>
              <a:rPr lang="hu-HU" altLang="hu-H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Nemzeti Fenntartható Fejlődési Tanács </a:t>
            </a:r>
            <a:r>
              <a:rPr lang="hu-HU" alt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(NFFT</a:t>
            </a:r>
            <a:r>
              <a:rPr lang="hu-HU" alt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u-HU" altLang="hu-H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https://www.nfft.hu/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elnöke,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Országgyűlés elnöke</a:t>
            </a:r>
            <a:r>
              <a:rPr lang="hu-HU" alt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563" indent="-182563"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alt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Szili Katalin: </a:t>
            </a:r>
            <a:r>
              <a:rPr lang="hu-HU" altLang="hu-H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fenntartható fejlődéshez minőségi oktatásra van szükség - 2023</a:t>
            </a:r>
            <a:r>
              <a:rPr lang="hu-HU" altLang="hu-H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altLang="hu-H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https://hirado.hu/belfold/cikk/2023/06/24/szili-katalin-a-fenntarthato-fejlodeshez-minosegi-oktatasra-van-szukseg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alt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PTE Kuratórium tagja</a:t>
            </a:r>
            <a:endParaRPr lang="hu-HU" alt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59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CC"/>
            </a:gs>
            <a:gs pos="5000">
              <a:srgbClr val="66FFCC"/>
            </a:gs>
            <a:gs pos="45000">
              <a:srgbClr val="FFFFC7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49D184F-1171-D56F-9976-FBB687106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840" y="115888"/>
            <a:ext cx="5616873" cy="817562"/>
          </a:xfrm>
          <a:ln w="28575">
            <a:solidFill>
              <a:srgbClr val="339966"/>
            </a:solidFill>
          </a:ln>
        </p:spPr>
        <p:txBody>
          <a:bodyPr/>
          <a:lstStyle/>
          <a:p>
            <a:pPr>
              <a:defRPr/>
            </a:pPr>
            <a:r>
              <a:rPr lang="hu-HU" sz="3600" b="1" kern="100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Epilógus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Kép 4">
            <a:extLst>
              <a:ext uri="{FF2B5EF4-FFF2-40B4-BE49-F238E27FC236}">
                <a16:creationId xmlns:a16="http://schemas.microsoft.com/office/drawing/2014/main" id="{94CFF86C-7E2C-A82C-572B-5498080A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38240"/>
            <a:ext cx="2592537" cy="7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cím 1">
            <a:extLst>
              <a:ext uri="{FF2B5EF4-FFF2-40B4-BE49-F238E27FC236}">
                <a16:creationId xmlns:a16="http://schemas.microsoft.com/office/drawing/2014/main" id="{AC947ED2-BEFA-B9A6-9EF8-962719F62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7" y="1196752"/>
            <a:ext cx="8353426" cy="4608512"/>
          </a:xfrm>
          <a:ln w="28575">
            <a:solidFill>
              <a:srgbClr val="008000"/>
            </a:solidFill>
          </a:ln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Itt most abbahagyom.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Ebben az összefoglalóban </a:t>
            </a:r>
            <a:r>
              <a:rPr lang="hu-HU" sz="22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 lesz osztályzat a bizonyítványban</a:t>
            </a:r>
            <a:r>
              <a:rPr lang="hu-HU" sz="22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2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Ezen ismereteknek, meg a még újabbaknak az „osztályzatát” majd az </a:t>
            </a:r>
            <a:r>
              <a:rPr lang="hu-HU" sz="22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elkövetkező évtizedekben </a:t>
            </a:r>
            <a:r>
              <a:rPr lang="hu-HU" sz="22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kapják meg a fiatalok egyedileg, és közösen.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Erre vonatkozik a latin mondás: </a:t>
            </a:r>
            <a:r>
              <a:rPr lang="hu-HU" sz="2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hu-HU" sz="22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scholae</a:t>
            </a:r>
            <a:r>
              <a:rPr lang="hu-HU" sz="2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hu-HU" sz="2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vitae </a:t>
            </a:r>
            <a:r>
              <a:rPr lang="hu-HU" sz="22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discimus</a:t>
            </a:r>
            <a:endParaRPr lang="hu-HU" sz="2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vagy „globalizáltan”: </a:t>
            </a:r>
            <a:r>
              <a:rPr lang="hu-HU" sz="2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hu-HU" sz="2200" b="1" kern="100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hu-HU" sz="2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kern="100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hu-HU" sz="2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kern="100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hu-HU" sz="2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kern="100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lang="hu-HU" sz="2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kern="100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u-HU" sz="2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u="sng" kern="100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School"/>
              </a:rPr>
              <a:t>school</a:t>
            </a:r>
            <a:r>
              <a:rPr lang="hu-HU" sz="2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200" b="1" kern="100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hu-HU" sz="2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kern="100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u-HU" sz="2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life".</a:t>
            </a:r>
            <a:endParaRPr lang="hu-HU" sz="2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Ehhez kívánok sok sikert</a:t>
            </a:r>
            <a:endParaRPr lang="hu-HU" sz="2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b="1" kern="1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Német Béla </a:t>
            </a:r>
            <a:r>
              <a:rPr lang="hu-HU" sz="22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ny. egyetemi docens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PTE TTK, Fizikai Intézet, Nyugdíjasok Egyesülete, Pécs</a:t>
            </a:r>
            <a:r>
              <a:rPr lang="hu-HU" sz="22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E-mail:</a:t>
            </a:r>
            <a:r>
              <a:rPr lang="hu-HU" sz="2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drnemetbela@gmail.com</a:t>
            </a:r>
            <a:r>
              <a:rPr lang="hu-HU" sz="2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WEB:</a:t>
            </a:r>
            <a:r>
              <a:rPr lang="hu-H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https://nyugegy.hu/</a:t>
            </a:r>
            <a:endParaRPr lang="hu-H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WEB:</a:t>
            </a:r>
            <a:r>
              <a:rPr lang="hu-HU" sz="2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u="sng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https://polc.ttk.pte.hu/nemetb/</a:t>
            </a:r>
            <a:endParaRPr lang="hu-HU" sz="2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48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26E443AB-213E-C528-028D-60D83CD940C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67B565D-2ADE-C18B-B384-0B6BD6EF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45060" name="Dia számának helye 5">
            <a:extLst>
              <a:ext uri="{FF2B5EF4-FFF2-40B4-BE49-F238E27FC236}">
                <a16:creationId xmlns:a16="http://schemas.microsoft.com/office/drawing/2014/main" id="{E7F65BCE-982B-9950-E781-CEF4CD8AC2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8A25DE-3BF0-460A-BF6D-D83284B6FBE1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45061" name="Tartalom helye 2">
            <a:extLst>
              <a:ext uri="{FF2B5EF4-FFF2-40B4-BE49-F238E27FC236}">
                <a16:creationId xmlns:a16="http://schemas.microsoft.com/office/drawing/2014/main" id="{85CCE39D-4EB2-0829-0B44-92C35E6D6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6000" b="1" dirty="0">
                <a:solidFill>
                  <a:srgbClr val="CC3300"/>
                </a:solidFill>
              </a:rPr>
              <a:t>Köszönöm a figyelmet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4400" b="1" dirty="0">
                <a:solidFill>
                  <a:srgbClr val="0000FF"/>
                </a:solidFill>
              </a:rPr>
              <a:t>Találkozunk 30 év múlva és megbeszéljük az eredményeket.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3600" b="1" dirty="0"/>
              <a:t>És ne feledjétek: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4400" b="1" dirty="0">
                <a:solidFill>
                  <a:srgbClr val="FF0000"/>
                </a:solidFill>
              </a:rPr>
              <a:t>Gondolkodj globálisan, cselekedj lokálisan!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4400" b="1" dirty="0">
                <a:solidFill>
                  <a:srgbClr val="00B050"/>
                </a:solidFill>
              </a:rPr>
              <a:t>Használd okosan az internetet!</a:t>
            </a:r>
            <a:endParaRPr lang="hu-HU" altLang="hu-H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CC"/>
            </a:gs>
            <a:gs pos="5000">
              <a:srgbClr val="66FFCC"/>
            </a:gs>
            <a:gs pos="45000">
              <a:srgbClr val="FFFFC7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6A1ECA6-9898-11F8-A5E0-AE7C8A1C1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856" y="117660"/>
            <a:ext cx="5449165" cy="720079"/>
          </a:xfrm>
          <a:ln w="28575">
            <a:solidFill>
              <a:srgbClr val="339966"/>
            </a:solidFill>
          </a:ln>
        </p:spPr>
        <p:txBody>
          <a:bodyPr/>
          <a:lstStyle/>
          <a:p>
            <a:pPr>
              <a:defRPr/>
            </a:pPr>
            <a:r>
              <a:rPr lang="hu-HU" sz="28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hu-HU" sz="2800" b="1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eladatok két évre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Kép 4">
            <a:extLst>
              <a:ext uri="{FF2B5EF4-FFF2-40B4-BE49-F238E27FC236}">
                <a16:creationId xmlns:a16="http://schemas.microsoft.com/office/drawing/2014/main" id="{3593C2F8-A6B0-E5DB-FADF-9CADB8EB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9" y="116632"/>
            <a:ext cx="2424829" cy="7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rtalom helye 2">
            <a:extLst>
              <a:ext uri="{FF2B5EF4-FFF2-40B4-BE49-F238E27FC236}">
                <a16:creationId xmlns:a16="http://schemas.microsoft.com/office/drawing/2014/main" id="{06A4D62B-F735-3CD8-C78F-14EC90714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8191" y="1052736"/>
            <a:ext cx="825683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41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CC"/>
            </a:gs>
            <a:gs pos="5000">
              <a:srgbClr val="66FFCC"/>
            </a:gs>
            <a:gs pos="45000">
              <a:srgbClr val="FFFFC7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lcím 2">
            <a:extLst>
              <a:ext uri="{FF2B5EF4-FFF2-40B4-BE49-F238E27FC236}">
                <a16:creationId xmlns:a16="http://schemas.microsoft.com/office/drawing/2014/main" id="{76FD77CD-4133-FB1F-832F-C62AC860F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7" y="1268760"/>
            <a:ext cx="8353425" cy="4608511"/>
          </a:xfrm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182563" indent="-182563" algn="l">
              <a:spcBef>
                <a:spcPts val="0"/>
              </a:spcBef>
              <a:spcAft>
                <a:spcPts val="300"/>
              </a:spcAft>
            </a:pP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C.H.A.N.G.E.R.S.-2.0 fő célja, hogy </a:t>
            </a:r>
            <a:r>
              <a:rPr lang="hu-H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célzott képzési anyagok és eszköztárak kidolgozásával</a:t>
            </a: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sajátos igények figyelembevételével az </a:t>
            </a:r>
            <a:r>
              <a:rPr lang="hu-H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idősek fiatalokkal együtt </a:t>
            </a: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transzgenerációs együttnevelés</a:t>
            </a: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tudatosabbak legyenek </a:t>
            </a: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zöld, energia és fenntartható témákban, ezáltal </a:t>
            </a:r>
            <a:r>
              <a:rPr lang="hu-HU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pozitív hatással </a:t>
            </a: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legyenek környezetükre és ezáltal </a:t>
            </a:r>
            <a:r>
              <a:rPr lang="hu-HU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fenntarthatóbb életmódot </a:t>
            </a: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tudjanak folytatni.</a:t>
            </a:r>
          </a:p>
          <a:p>
            <a:pPr marL="182563" indent="-182563" algn="l">
              <a:spcBef>
                <a:spcPts val="0"/>
              </a:spcBef>
              <a:spcAft>
                <a:spcPts val="300"/>
              </a:spcAft>
            </a:pP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cél, hogy </a:t>
            </a:r>
            <a:r>
              <a:rPr lang="hu-H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javítsa az </a:t>
            </a:r>
            <a:r>
              <a:rPr lang="hu-HU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idősek+fiatalok</a:t>
            </a:r>
            <a:r>
              <a:rPr lang="hu-H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bevonását </a:t>
            </a:r>
            <a:r>
              <a:rPr lang="hu-H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önképzésbe </a:t>
            </a: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azáltal, hogy </a:t>
            </a:r>
            <a:r>
              <a:rPr lang="hu-HU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 tanulási lehetőségeket </a:t>
            </a: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</a:t>
            </a:r>
            <a:r>
              <a:rPr lang="hu-HU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fenntarthatósággal kapcsolatos témákban.</a:t>
            </a:r>
          </a:p>
          <a:p>
            <a:pPr marL="182563" indent="-182563" algn="l">
              <a:spcBef>
                <a:spcPts val="0"/>
              </a:spcBef>
              <a:spcAft>
                <a:spcPts val="300"/>
              </a:spcAft>
            </a:pP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Történjen meg a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generációk, közösségek közötti kapcsolat építése</a:t>
            </a:r>
            <a:r>
              <a:rPr lang="hu-H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stratégiai partnerség építése 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kkv-kal, civil szervezetekkel, önkormányzatokkal.</a:t>
            </a:r>
            <a:endParaRPr lang="hu-H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06A1ECA6-9898-11F8-A5E0-AE7C8A1C1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856" y="152393"/>
            <a:ext cx="5472857" cy="756327"/>
          </a:xfrm>
          <a:ln w="28575">
            <a:solidFill>
              <a:srgbClr val="339966"/>
            </a:solidFill>
          </a:ln>
        </p:spPr>
        <p:txBody>
          <a:bodyPr/>
          <a:lstStyle/>
          <a:p>
            <a:pPr>
              <a:defRPr/>
            </a:pPr>
            <a:r>
              <a:rPr lang="da-DK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szeretn</a:t>
            </a:r>
            <a:r>
              <a:rPr lang="hu-HU"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énk</a:t>
            </a:r>
            <a:r>
              <a:rPr lang="da-DK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elérni a projekt megvalósításával?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Kép 4">
            <a:extLst>
              <a:ext uri="{FF2B5EF4-FFF2-40B4-BE49-F238E27FC236}">
                <a16:creationId xmlns:a16="http://schemas.microsoft.com/office/drawing/2014/main" id="{3593C2F8-A6B0-E5DB-FADF-9CADB8EB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9" y="116632"/>
            <a:ext cx="2584417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12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CC"/>
            </a:gs>
            <a:gs pos="5000">
              <a:srgbClr val="66FFCC"/>
            </a:gs>
            <a:gs pos="45000">
              <a:srgbClr val="FFFFC7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49D184F-1171-D56F-9976-FBB687106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9872" y="110925"/>
            <a:ext cx="5400849" cy="751088"/>
          </a:xfrm>
          <a:ln w="28575">
            <a:solidFill>
              <a:srgbClr val="339966"/>
            </a:solidFill>
          </a:ln>
        </p:spPr>
        <p:txBody>
          <a:bodyPr/>
          <a:lstStyle/>
          <a:p>
            <a:pPr>
              <a:defRPr/>
            </a:pPr>
            <a:r>
              <a:rPr lang="hu-H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képzések tématerületei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Kép 4">
            <a:extLst>
              <a:ext uri="{FF2B5EF4-FFF2-40B4-BE49-F238E27FC236}">
                <a16:creationId xmlns:a16="http://schemas.microsoft.com/office/drawing/2014/main" id="{94CFF86C-7E2C-A82C-572B-5498080A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8" y="110925"/>
            <a:ext cx="2448693" cy="7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lcím 4">
            <a:extLst>
              <a:ext uri="{FF2B5EF4-FFF2-40B4-BE49-F238E27FC236}">
                <a16:creationId xmlns:a16="http://schemas.microsoft.com/office/drawing/2014/main" id="{976CF087-0DF1-B11E-B21B-6D7D77E5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37" y="1124744"/>
            <a:ext cx="8431883" cy="4824536"/>
          </a:xfrm>
          <a:ln w="19050">
            <a:solidFill>
              <a:srgbClr val="006600"/>
            </a:solidFill>
          </a:ln>
        </p:spPr>
        <p:txBody>
          <a:bodyPr/>
          <a:lstStyle/>
          <a:p>
            <a:pPr marL="269875" indent="-269875" algn="l">
              <a:spcBef>
                <a:spcPts val="0"/>
              </a:spcBef>
              <a:spcAft>
                <a:spcPts val="300"/>
              </a:spcAft>
            </a:pPr>
            <a:r>
              <a:rPr lang="hu-HU" sz="2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Fenntarthatóság.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Változás.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Csak növekedés? Minőségi fejlődés! </a:t>
            </a:r>
            <a:r>
              <a:rPr lang="hu-HU" sz="2200" b="1" kern="1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Fenntartható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társadalom.</a:t>
            </a:r>
          </a:p>
          <a:p>
            <a:pPr marL="269875" indent="-269875" algn="l">
              <a:spcBef>
                <a:spcPts val="0"/>
              </a:spcBef>
              <a:spcAft>
                <a:spcPts val="300"/>
              </a:spcAft>
            </a:pPr>
            <a:r>
              <a:rPr lang="hu-HU" sz="2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„Vidéki”, „városi” 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„körülmények” összehasonlítása</a:t>
            </a:r>
            <a:r>
              <a:rPr lang="hu-HU" sz="2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69875" indent="-269875" algn="l">
              <a:spcBef>
                <a:spcPts val="0"/>
              </a:spcBef>
              <a:spcAft>
                <a:spcPts val="300"/>
              </a:spcAft>
            </a:pPr>
            <a:r>
              <a:rPr lang="hu-HU" sz="2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hu-HU" sz="2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u-HU" sz="2200" b="1" kern="1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enntartható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lakóépületek. Különböző, egészséges </a:t>
            </a:r>
            <a:r>
              <a:rPr lang="hu-HU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„HÁZAK”.</a:t>
            </a:r>
          </a:p>
          <a:p>
            <a:pPr marL="269875" indent="-269875" algn="l">
              <a:spcBef>
                <a:spcPts val="0"/>
              </a:spcBef>
              <a:spcAft>
                <a:spcPts val="300"/>
              </a:spcAft>
            </a:pPr>
            <a:r>
              <a:rPr lang="hu-HU" sz="2200" b="1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u-HU" sz="2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u-HU" sz="2200" b="1" kern="1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enntartható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u-HU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nergia-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(hő, elektromos) </a:t>
            </a:r>
            <a:r>
              <a:rPr lang="hu-HU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önellátás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okos házban „vidéken”. Energiaforrások okos, kombinált, hibrid alkalmazása.</a:t>
            </a:r>
            <a:endParaRPr lang="hu-HU" sz="2200" b="1" kern="1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l">
              <a:spcBef>
                <a:spcPts val="0"/>
              </a:spcBef>
              <a:spcAft>
                <a:spcPts val="300"/>
              </a:spcAft>
            </a:pPr>
            <a:r>
              <a:rPr lang="hu-HU" sz="2200" b="1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hu-HU" sz="2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u-HU" sz="2200" b="1" kern="1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enntartható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háztartás. Energiatakarékos, energiahatékony, okos </a:t>
            </a:r>
            <a:r>
              <a:rPr lang="hu-HU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háztartási berendezések.</a:t>
            </a:r>
            <a:endParaRPr lang="hu-HU" sz="22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l">
              <a:spcBef>
                <a:spcPts val="0"/>
              </a:spcBef>
              <a:spcAft>
                <a:spcPts val="300"/>
              </a:spcAft>
            </a:pPr>
            <a:r>
              <a:rPr lang="hu-HU" sz="2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hu-HU" sz="2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u-HU" sz="2200" b="1" kern="1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enntartható 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élelmiszerellátás. </a:t>
            </a:r>
            <a:r>
              <a:rPr lang="hu-HU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Élelmiszer önellátás 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lehetőségei „vidéken”.</a:t>
            </a:r>
            <a:endParaRPr lang="hu-HU" sz="2200" b="1" kern="1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l">
              <a:spcBef>
                <a:spcPts val="0"/>
              </a:spcBef>
              <a:spcAft>
                <a:spcPts val="300"/>
              </a:spcAft>
            </a:pPr>
            <a:r>
              <a:rPr lang="hu-HU" sz="2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u-HU" sz="2200" b="1" kern="1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enntartható 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közlekedés. Egészséges </a:t>
            </a:r>
            <a:r>
              <a:rPr lang="hu-HU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közlekedés 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lehetőségei.</a:t>
            </a:r>
          </a:p>
          <a:p>
            <a:pPr marL="269875" indent="-269875" algn="l">
              <a:spcBef>
                <a:spcPts val="0"/>
              </a:spcBef>
              <a:spcAft>
                <a:spcPts val="300"/>
              </a:spcAft>
            </a:pPr>
            <a:r>
              <a:rPr lang="hu-HU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Új szemlélet, </a:t>
            </a:r>
            <a:r>
              <a:rPr lang="hu-HU" sz="2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 gyakorlatok a </a:t>
            </a:r>
            <a:r>
              <a:rPr lang="hu-HU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világ országaiban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69875" indent="-269875" algn="l">
              <a:spcBef>
                <a:spcPts val="0"/>
              </a:spcBef>
            </a:pPr>
            <a:r>
              <a:rPr lang="hu-HU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Új szemlélet,</a:t>
            </a:r>
            <a:r>
              <a:rPr lang="hu-HU" sz="2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hu-HU" sz="2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 gyakorlatok</a:t>
            </a:r>
            <a:r>
              <a:rPr lang="hu-H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Magyarországon</a:t>
            </a:r>
            <a:r>
              <a:rPr lang="hu-HU" sz="2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82563" indent="-182563" algn="just"/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6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CC"/>
            </a:gs>
            <a:gs pos="5000">
              <a:srgbClr val="66FFCC"/>
            </a:gs>
            <a:gs pos="45000">
              <a:srgbClr val="FFFFC7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6A1ECA6-9898-11F8-A5E0-AE7C8A1C1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980728"/>
            <a:ext cx="8353425" cy="2448272"/>
          </a:xfrm>
          <a:ln w="28575">
            <a:solidFill>
              <a:srgbClr val="339966"/>
            </a:solidFill>
          </a:ln>
        </p:spPr>
        <p:txBody>
          <a:bodyPr/>
          <a:lstStyle/>
          <a:p>
            <a:pPr>
              <a:defRPr/>
            </a:pPr>
            <a:r>
              <a:rPr lang="hu-HU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A </a:t>
            </a:r>
            <a:r>
              <a:rPr lang="hu-HU" b="1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fejlődés</a:t>
            </a:r>
            <a:r>
              <a:rPr lang="hu-HU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és a </a:t>
            </a:r>
            <a:r>
              <a:rPr lang="hu-HU" b="1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fenntarthatóság </a:t>
            </a:r>
            <a:r>
              <a:rPr lang="hu-HU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problémaköre.</a:t>
            </a:r>
            <a:endParaRPr lang="hu-H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Kép 4">
            <a:extLst>
              <a:ext uri="{FF2B5EF4-FFF2-40B4-BE49-F238E27FC236}">
                <a16:creationId xmlns:a16="http://schemas.microsoft.com/office/drawing/2014/main" id="{3593C2F8-A6B0-E5DB-FADF-9CADB8EB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6632"/>
            <a:ext cx="2136797" cy="65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2">
            <a:extLst>
              <a:ext uri="{FF2B5EF4-FFF2-40B4-BE49-F238E27FC236}">
                <a16:creationId xmlns:a16="http://schemas.microsoft.com/office/drawing/2014/main" id="{3E3072E7-9472-27B3-3DB7-515C8C337AAE}"/>
              </a:ext>
            </a:extLst>
          </p:cNvPr>
          <p:cNvSpPr txBox="1">
            <a:spLocks/>
          </p:cNvSpPr>
          <p:nvPr/>
        </p:nvSpPr>
        <p:spPr bwMode="auto">
          <a:xfrm>
            <a:off x="395288" y="3645024"/>
            <a:ext cx="8353425" cy="2153414"/>
          </a:xfrm>
          <a:prstGeom prst="rect">
            <a:avLst/>
          </a:prstGeom>
          <a:noFill/>
          <a:ln w="28575">
            <a:solidFill>
              <a:srgbClr val="3399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hu-HU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VÁLTOZÁS mindig történik.</a:t>
            </a:r>
          </a:p>
          <a:p>
            <a:pPr>
              <a:defRPr/>
            </a:pPr>
            <a:endParaRPr lang="hu-HU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sz="3600" kern="100" dirty="0">
                <a:latin typeface="Arial" panose="020B0604020202020204" pitchFamily="34" charset="0"/>
                <a:cs typeface="Arial" panose="020B0604020202020204" pitchFamily="34" charset="0"/>
              </a:rPr>
              <a:t>- „Fejlődés” mennyiségi módon.</a:t>
            </a:r>
          </a:p>
          <a:p>
            <a:pPr>
              <a:defRPr/>
            </a:pPr>
            <a:r>
              <a:rPr lang="hu-HU" sz="3600" kern="100" dirty="0">
                <a:latin typeface="Arial" panose="020B0604020202020204" pitchFamily="34" charset="0"/>
                <a:cs typeface="Arial" panose="020B0604020202020204" pitchFamily="34" charset="0"/>
              </a:rPr>
              <a:t>- Fejlődés lehetne minőségi módon is?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0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99"/>
            </a:gs>
            <a:gs pos="50000">
              <a:srgbClr val="FFFFCC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>
            <a:extLst>
              <a:ext uri="{FF2B5EF4-FFF2-40B4-BE49-F238E27FC236}">
                <a16:creationId xmlns:a16="http://schemas.microsoft.com/office/drawing/2014/main" id="{727EC6F6-01F3-7D3B-4E1C-33E059F0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72046"/>
          </a:xfrm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hu-H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Érettségi előtt álló </a:t>
            </a:r>
            <a:r>
              <a:rPr lang="hu-HU" altLang="hu-HU" sz="3200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tanuló kérdése:</a:t>
            </a:r>
            <a:br>
              <a:rPr lang="hu-HU" altLang="hu-HU" sz="3200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altLang="hu-H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65 év feletti </a:t>
            </a:r>
            <a:r>
              <a:rPr lang="hu-HU" altLang="hu-HU" sz="3200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idős kérdése:</a:t>
            </a:r>
            <a:br>
              <a:rPr lang="hu-HU" altLang="hu-HU" sz="3200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alt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Érdekel ez a téma engem?</a:t>
            </a:r>
            <a:endParaRPr lang="hu-HU" altLang="hu-H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artalom helye 2">
            <a:extLst>
              <a:ext uri="{FF2B5EF4-FFF2-40B4-BE49-F238E27FC236}">
                <a16:creationId xmlns:a16="http://schemas.microsoft.com/office/drawing/2014/main" id="{89BD1256-1088-9B95-C984-4E71A53A6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0"/>
          </a:xfrm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alt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2749550" algn="l"/>
              </a:tabLst>
              <a:defRPr/>
            </a:pPr>
            <a:r>
              <a:rPr lang="hu-H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fejlődéssel, fenntarthatósággal kapcsolatos dokumentumokban a „célok” megvalósítási évszámai: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2749550" algn="l"/>
              </a:tabLst>
              <a:defRPr/>
            </a:pPr>
            <a:r>
              <a:rPr lang="hu-HU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2030;  2050;  2070</a:t>
            </a:r>
            <a:endParaRPr lang="hu-HU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Hány éves leszek akkor (aki </a:t>
            </a:r>
            <a:r>
              <a:rPr lang="hu-HU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17</a:t>
            </a:r>
            <a:r>
              <a:rPr lang="hu-H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)? </a:t>
            </a:r>
            <a:r>
              <a:rPr lang="hu-HU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24;  44;  64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Hogyan szeretnék élni akkor? Mi az, amit szeretném, hogy számomra fenntartható legyen?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Hány éves leszek akkor (aki most </a:t>
            </a:r>
            <a:r>
              <a:rPr lang="hu-HU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nyugdíjas</a:t>
            </a:r>
            <a:r>
              <a:rPr lang="hu-H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? ? ?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67AB1B2-2612-D205-471A-C491239DFB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2024.01.17.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3A158B-C46E-8758-EEDF-9A2583EB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CHANGERS - Fenntarthatóság</a:t>
            </a:r>
            <a:endParaRPr lang="hu-HU"/>
          </a:p>
        </p:txBody>
      </p:sp>
      <p:sp>
        <p:nvSpPr>
          <p:cNvPr id="7174" name="Dia számának helye 5">
            <a:extLst>
              <a:ext uri="{FF2B5EF4-FFF2-40B4-BE49-F238E27FC236}">
                <a16:creationId xmlns:a16="http://schemas.microsoft.com/office/drawing/2014/main" id="{44E7E972-B57C-B949-B071-2CCF2BB125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78291-3EFD-409E-A4B5-7F905A4027B0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6596</TotalTime>
  <Words>4108</Words>
  <Application>Microsoft Office PowerPoint</Application>
  <PresentationFormat>Diavetítés a képernyőre (4:3 oldalarány)</PresentationFormat>
  <Paragraphs>441</Paragraphs>
  <Slides>45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Office-téma</vt:lpstr>
      <vt:lpstr>1. A CHANGERS-2.0 pályázat bemutatása. 2. Fejlődés, fenntarthatóság.</vt:lpstr>
      <vt:lpstr>1. A CHANGERS-2.0 pályázat bemutatása.</vt:lpstr>
      <vt:lpstr>A Nyugdíjasok Egyesülete részt vesz egy Európai Uniós támogatású ERASMUS+ pályázat lebonyolításában. A program 2022. december 1.-től 2024. november 30-ig tart.</vt:lpstr>
      <vt:lpstr>Partner intézmények és résztvevő országok</vt:lpstr>
      <vt:lpstr>Feladatok két évre</vt:lpstr>
      <vt:lpstr>Mit szeretnénk elérni a projekt megvalósításával? </vt:lpstr>
      <vt:lpstr>A képzések tématerületei</vt:lpstr>
      <vt:lpstr>2. A fejlődés és a fenntarthatóság problémaköre.</vt:lpstr>
      <vt:lpstr>Érettségi előtt álló tanuló kérdése: 65 év feletti idős kérdése: Érdekel ez a téma engem?</vt:lpstr>
      <vt:lpstr>PowerPoint-bemutató</vt:lpstr>
      <vt:lpstr>Tartalomjegyzék</vt:lpstr>
      <vt:lpstr>PowerPoint-bemutató</vt:lpstr>
      <vt:lpstr>1.1. A felismert problémák </vt:lpstr>
      <vt:lpstr>1.2. Az „orvoslás” vélt lehetőségei </vt:lpstr>
      <vt:lpstr>PowerPoint-bemutató</vt:lpstr>
      <vt:lpstr>2.1. Új szemlélet alakulása a környezetről, a gazdaságról és a társadalmakról</vt:lpstr>
      <vt:lpstr>Az Országgyűlés 10/2013. (III.28.) határozattal elfogadta a 2012-2024-es időszakra vonatkozó Nemzeti Fenntartható Fejlődési Keretstratégiát, amely dokumentum a fenntartható fejlődést az alábbi módon adja meg: „Az egyéni jó élet és a közjó biztosításának feltételeit az adott időpillanatban saját jólétét megteremtő generáció nem éli fel, nem meríti ki erőforrásait, hanem megfelelő mennyiségben és minőségben a következő generációk számára is megőrzi, bővíti azokat". Az Alaptörvény kinyilvánítja, hogy Magyarországon kiegyensúlyozott, átlátható és fenntartható költségvetési gazdálkodás elvét kell érvényesíteni.</vt:lpstr>
      <vt:lpstr>PowerPoint-bemutató</vt:lpstr>
      <vt:lpstr>3.1. Egyszerű példa a fenntartható fejlődés három területére</vt:lpstr>
      <vt:lpstr>PowerPoint-bemutató</vt:lpstr>
      <vt:lpstr>PowerPoint-bemutató</vt:lpstr>
      <vt:lpstr>3.4. A fenntarthatóság alapelvei:</vt:lpstr>
      <vt:lpstr>PowerPoint-bemutató</vt:lpstr>
      <vt:lpstr>PowerPoint-bemutató</vt:lpstr>
      <vt:lpstr>PowerPoint-bemutató</vt:lpstr>
      <vt:lpstr>3.7. Te mit gondolsz ezekről a FENNTARTHATÓ FEJLŐDÉSI CÉLOKRÓL? Hogyan lehet ezeket megvalósítani?</vt:lpstr>
      <vt:lpstr>PowerPoint-bemutató</vt:lpstr>
      <vt:lpstr>4.1. A „fejlődés”, életfelfogás mennyiségi értelmezése.</vt:lpstr>
      <vt:lpstr>4.2. A fejlődés, életfelfogás minőségi értelmezése</vt:lpstr>
      <vt:lpstr>4.3. A Jóllét lehet realitás? Indoklások:</vt:lpstr>
      <vt:lpstr>4.4. Miben lehet bízni?</vt:lpstr>
      <vt:lpstr>PowerPoint-bemutató</vt:lpstr>
      <vt:lpstr>5.1. A fenntartható fejlődés javasolt három „mutatója” és a GDP</vt:lpstr>
      <vt:lpstr>5.2. A fenntarthatóság és a fejlődés újszerű értelmezése </vt:lpstr>
      <vt:lpstr>5.3. Az ökológiai lábnyom, a biokapacitás és az emberi fejlettségi index értelmezése, kapcsolatuk</vt:lpstr>
      <vt:lpstr>5.4. Az ökológiai lábnyom (y tengely) és az emberi fejlettségi index (HDI) (x tengely) összefüggése</vt:lpstr>
      <vt:lpstr>5.5.a A fenntarthatóság reménye (Bruyninckx)</vt:lpstr>
      <vt:lpstr>5.5.b Baj van, de mi, illetve (kik) okozzák a „bajt”?</vt:lpstr>
      <vt:lpstr>PowerPoint-bemutató</vt:lpstr>
      <vt:lpstr>6.1. Egyesült Nemzetek Szervezete; Bécsi Információs szolgálat https://unis.unvienna.org/unis/hu/topics/sustainable_development_goals.html</vt:lpstr>
      <vt:lpstr>6.2. Fenntartható Európa 2030-ra https://commission.europa.eu/publications/sustainable-europe-2030_hu</vt:lpstr>
      <vt:lpstr>7. Hivatkozások</vt:lpstr>
      <vt:lpstr>8. A témában véleményt formáló magyar szakemberek, politikusok</vt:lpstr>
      <vt:lpstr>Epilógus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FEKETE, a BARNA, a ZÖLD és a KÉK gazdaságok a fizika szemüvegén keresztül. (fogalomalkotás)</dc:title>
  <dc:creator>User</dc:creator>
  <cp:lastModifiedBy>Béla Német</cp:lastModifiedBy>
  <cp:revision>862</cp:revision>
  <dcterms:created xsi:type="dcterms:W3CDTF">2015-09-07T04:11:43Z</dcterms:created>
  <dcterms:modified xsi:type="dcterms:W3CDTF">2024-01-10T11:48:18Z</dcterms:modified>
</cp:coreProperties>
</file>