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44" r:id="rId3"/>
    <p:sldId id="306" r:id="rId4"/>
    <p:sldId id="258" r:id="rId5"/>
    <p:sldId id="260" r:id="rId6"/>
    <p:sldId id="298" r:id="rId7"/>
    <p:sldId id="261" r:id="rId8"/>
    <p:sldId id="299" r:id="rId9"/>
    <p:sldId id="259" r:id="rId10"/>
    <p:sldId id="262" r:id="rId11"/>
    <p:sldId id="283" r:id="rId12"/>
    <p:sldId id="300" r:id="rId13"/>
    <p:sldId id="282" r:id="rId14"/>
    <p:sldId id="301" r:id="rId15"/>
    <p:sldId id="281" r:id="rId16"/>
    <p:sldId id="293" r:id="rId17"/>
    <p:sldId id="294" r:id="rId18"/>
    <p:sldId id="263" r:id="rId19"/>
    <p:sldId id="267" r:id="rId20"/>
    <p:sldId id="327" r:id="rId21"/>
    <p:sldId id="328" r:id="rId22"/>
    <p:sldId id="329" r:id="rId23"/>
    <p:sldId id="331" r:id="rId24"/>
    <p:sldId id="332" r:id="rId25"/>
    <p:sldId id="333" r:id="rId26"/>
    <p:sldId id="334" r:id="rId27"/>
    <p:sldId id="336" r:id="rId28"/>
    <p:sldId id="338" r:id="rId29"/>
    <p:sldId id="339" r:id="rId30"/>
    <p:sldId id="340" r:id="rId31"/>
    <p:sldId id="341" r:id="rId32"/>
    <p:sldId id="342" r:id="rId33"/>
    <p:sldId id="343" r:id="rId34"/>
    <p:sldId id="308" r:id="rId35"/>
    <p:sldId id="313" r:id="rId36"/>
    <p:sldId id="325" r:id="rId37"/>
    <p:sldId id="305" r:id="rId38"/>
    <p:sldId id="309" r:id="rId39"/>
    <p:sldId id="310" r:id="rId40"/>
    <p:sldId id="311" r:id="rId41"/>
    <p:sldId id="312" r:id="rId42"/>
    <p:sldId id="326" r:id="rId4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006600"/>
    <a:srgbClr val="FF0000"/>
    <a:srgbClr val="0F05D5"/>
    <a:srgbClr val="8BFD9E"/>
    <a:srgbClr val="FAF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A24C481-1721-A51F-77EA-CB65FC2182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F83E217-015B-7A80-4E50-9457463A5E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5451456-9A69-48F3-B8B1-CB194AF8CFC2}" type="datetimeFigureOut">
              <a:rPr lang="hu-HU"/>
              <a:pPr>
                <a:defRPr/>
              </a:pPr>
              <a:t>2024. 07. 08.</a:t>
            </a:fld>
            <a:endParaRPr lang="hu-HU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4259401F-2D0D-00F2-AF18-17212A4369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9E6ACA05-B1A9-29D8-D472-4916BAC5B9B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427E67A-594F-4CE7-BBCB-05A3D1131AE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47E2A50-0855-A8DE-F45F-1FFDE796E9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FDE558E-83F8-273D-5906-9C8EBBBADB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AD22729-A2E6-44EB-A1A6-1B1F12E993FF}" type="datetimeFigureOut">
              <a:rPr lang="hu-HU"/>
              <a:pPr>
                <a:defRPr/>
              </a:pPr>
              <a:t>2024. 07. 08.</a:t>
            </a:fld>
            <a:endParaRPr lang="hu-H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62E8F04-43E9-8E55-8E19-C43E83CA92A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F837399F-6390-D6C2-5A10-6769690A41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61AF8A98-55A2-0167-48A9-0D9220825D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083952BB-7030-E17A-CCB4-3C454345AE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A950FB5-2A42-4A22-ACF0-6916B092D6C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A451FFF-01D4-AA75-D4AA-2D9DA8E4B9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A1586BD-9C3A-6083-B340-B4384B499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2D63B65-F2F3-BC87-27B4-F2532DCFCA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3DDD671-6DBC-42C2-11F0-798E23FBC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C8D0F29-191B-A225-F4DA-686A24A2A4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422C7B3-6D2D-985C-0FE9-6E94393E9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C588C39-B70D-E6AA-D2F4-124A16A52B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FB7013B-084E-6C8D-C855-D64D1677C1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10318AA-DA9E-4FA1-4350-47282FB253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2BC13E9-6E8A-0242-4C1E-F9DA43E69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1172CFD-3843-5013-EAE9-9A00EFA302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0F3185D-9BE2-97F8-CC53-0BD9DF43C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832BCDE-077F-BA9E-30C3-27BB8BEF57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A9D56D8-54D1-4684-E765-9C5B1EEEA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8100B2D-861A-2D63-DC73-A49B04359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CDA59F5-E203-0866-8F09-94EE30B4C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5BC75B2-B0ED-4430-F6ED-76C00748ED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118BFF4-F709-5B8A-32E7-31D365CC5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C64E4C7-210E-FC33-F9E6-768A81E6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0404B83-0914-98B5-C3E9-A6DCFDFB7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3535876-05AB-F57B-2E8D-0C3567E3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0BC32-0B55-4C34-BEE4-67A30240A5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6293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2CCC5A-D132-725B-4334-2FD99EC6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BFD0F66-1DF6-B277-B493-B37318D15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DE76A5D-80F8-B5B5-B837-E931EABFE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61E-1C6C-41E3-B141-BA93332F0C6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4196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72E398E-8326-0DDE-48DE-136A59497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6B41A4A-D112-B9B3-E5CE-EE72048B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4DD3808-9ACB-7B7D-DCEC-486E5AC2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DB368-622A-4513-8255-DB9D4864DAB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005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AB05901-9C47-0708-5A67-E2BCEAC90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613772F-A68C-008D-0BA4-1FF00C145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E59AA6B-060A-C359-2F37-F6D3D835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97EE-F5BC-448E-AA43-E101006A5C3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690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E0723B0-891E-2C67-115B-B464E1CEA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57F3628-5F4D-DC0A-BE8A-869CDDDF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A2000A6-A3F8-DA28-B42B-47334CC67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25684-6527-4EE5-BF17-A034C927459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0331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4CEEA1EB-0C85-17F6-E9F4-107AEB6E8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D026910A-161E-E285-C1B6-F28F4EC1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E68AA95E-047B-398A-89FC-93CF5DFF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283B9-B1B9-4EAC-AD78-95731B4D1DC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600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FAD2F83B-8C33-F1C5-9E31-5ED5E98E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F6CD88B-DCE7-A558-9D22-CAE194DD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74AECB73-A9D9-55D6-791D-D97A8CDD2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CF8D5-A09A-431E-B988-D396F12F688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1033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>
            <a:extLst>
              <a:ext uri="{FF2B5EF4-FFF2-40B4-BE49-F238E27FC236}">
                <a16:creationId xmlns:a16="http://schemas.microsoft.com/office/drawing/2014/main" id="{5A22647C-3266-282A-5C39-EB82ED9A5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51544C2C-E718-4DBF-CF3A-AFB6B784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D891B0A5-B41A-F1FC-EA16-0448D90C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209CB-9C0A-49A2-A4A9-466388FE67C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312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>
            <a:extLst>
              <a:ext uri="{FF2B5EF4-FFF2-40B4-BE49-F238E27FC236}">
                <a16:creationId xmlns:a16="http://schemas.microsoft.com/office/drawing/2014/main" id="{EDD55EDE-3D22-0FF8-7BB8-789AE929C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" name="Élőláb helye 4">
            <a:extLst>
              <a:ext uri="{FF2B5EF4-FFF2-40B4-BE49-F238E27FC236}">
                <a16:creationId xmlns:a16="http://schemas.microsoft.com/office/drawing/2014/main" id="{04466EE5-24A1-FD5B-0F8B-A6274D61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4" name="Dia számának helye 5">
            <a:extLst>
              <a:ext uri="{FF2B5EF4-FFF2-40B4-BE49-F238E27FC236}">
                <a16:creationId xmlns:a16="http://schemas.microsoft.com/office/drawing/2014/main" id="{A97C80E0-BAB0-637F-1B7A-8F934466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1B3C-925B-42A9-A040-70242E00FD2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5500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51DFBB9A-DBE4-39CA-6AEF-582FE59B1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14794FC1-3395-32CB-3F95-12BAC941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A78EC678-D2BF-DEB6-18E3-F3E68292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2C347-7A18-42E2-AD60-E87FEA049D9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1602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74E3F564-0225-DB7E-29E6-29C71CD7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D94658DA-7DEF-B131-8BA1-5C7BFCD7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909177FB-9BDE-6E84-2A63-AB35F04F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546D5-1AD1-4AC6-B85F-A2D9502B4D3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0500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FA8E"/>
            </a:gs>
            <a:gs pos="100000">
              <a:srgbClr val="8BFD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>
            <a:extLst>
              <a:ext uri="{FF2B5EF4-FFF2-40B4-BE49-F238E27FC236}">
                <a16:creationId xmlns:a16="http://schemas.microsoft.com/office/drawing/2014/main" id="{45C0F445-AC0D-9017-B557-969F7D1ECF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Szöveg helye 2">
            <a:extLst>
              <a:ext uri="{FF2B5EF4-FFF2-40B4-BE49-F238E27FC236}">
                <a16:creationId xmlns:a16="http://schemas.microsoft.com/office/drawing/2014/main" id="{1F140C4C-9864-2E71-BBCB-2F399F357E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215EBF1-1741-D267-05CF-A0C2A52FE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F1BCCB2-AF3E-FA0D-B21C-E9970810D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hu-HU"/>
              <a:t>Ház energetika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7E74A08-2C7A-007A-B756-618F8B7FD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2E683ED-AB4B-4053-8396-390D7AF79EC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rnemetbela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rnemetbela.hu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nntarthatosagi.temahet.hu/online-tanorak?ora-lejatszas=61&amp;video-index=0" TargetMode="External"/><Relationship Id="rId2" Type="http://schemas.openxmlformats.org/officeDocument/2006/relationships/hyperlink" Target="https://www.fenntarthatosagi.temahet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enntarthatosagi.temahet.hu/online-tanorak?ora-lejatszas=62&amp;video-index=0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zermester.hu/cikk-4673/Autonom_Haz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>
            <a:extLst>
              <a:ext uri="{FF2B5EF4-FFF2-40B4-BE49-F238E27FC236}">
                <a16:creationId xmlns:a16="http://schemas.microsoft.com/office/drawing/2014/main" id="{281F9D67-006B-33FC-702C-414FC8D3D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260350"/>
            <a:ext cx="8642350" cy="1728788"/>
          </a:xfrm>
        </p:spPr>
        <p:txBody>
          <a:bodyPr/>
          <a:lstStyle/>
          <a:p>
            <a:pPr eaLnBrk="1" hangingPunct="1"/>
            <a:r>
              <a:rPr lang="hu-HU" altLang="hu-HU" sz="3800" b="1">
                <a:solidFill>
                  <a:srgbClr val="006600"/>
                </a:solidFill>
              </a:rPr>
              <a:t>Passzívház, aktív ház, autonóm ház, ökoház, zéró CO</a:t>
            </a:r>
            <a:r>
              <a:rPr lang="hu-HU" altLang="hu-HU" sz="3800" b="1" baseline="-25000">
                <a:solidFill>
                  <a:srgbClr val="006600"/>
                </a:solidFill>
              </a:rPr>
              <a:t>2</a:t>
            </a:r>
            <a:r>
              <a:rPr lang="hu-HU" altLang="hu-HU" sz="3800" b="1">
                <a:solidFill>
                  <a:srgbClr val="006600"/>
                </a:solidFill>
              </a:rPr>
              <a:t>-épület … </a:t>
            </a:r>
            <a:br>
              <a:rPr lang="hu-HU" altLang="hu-HU" sz="3800" b="1">
                <a:solidFill>
                  <a:srgbClr val="FF3300"/>
                </a:solidFill>
              </a:rPr>
            </a:br>
            <a:r>
              <a:rPr lang="hu-HU" altLang="hu-HU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Fenntarthatósági témahét 2023.</a:t>
            </a:r>
            <a:endParaRPr lang="hu-HU" altLang="hu-HU" sz="3200">
              <a:solidFill>
                <a:srgbClr val="FF3300"/>
              </a:solidFill>
            </a:endParaRPr>
          </a:p>
        </p:txBody>
      </p:sp>
      <p:sp>
        <p:nvSpPr>
          <p:cNvPr id="4099" name="Alcím 2">
            <a:extLst>
              <a:ext uri="{FF2B5EF4-FFF2-40B4-BE49-F238E27FC236}">
                <a16:creationId xmlns:a16="http://schemas.microsoft.com/office/drawing/2014/main" id="{A8093F38-2BB8-8800-97CF-B1C0782CF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2205038"/>
            <a:ext cx="8353425" cy="3816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hu-HU" altLang="hu-H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hu-HU" sz="2800" b="1" dirty="0">
                <a:solidFill>
                  <a:srgbClr val="6666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Simonyi Károly Technikum és Szakképző Iskola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4800" dirty="0">
                <a:solidFill>
                  <a:schemeClr val="tx1"/>
                </a:solidFill>
              </a:rPr>
              <a:t>2023. április 26.-27.</a:t>
            </a:r>
          </a:p>
          <a:p>
            <a:pPr eaLnBrk="1" hangingPunct="1">
              <a:lnSpc>
                <a:spcPct val="80000"/>
              </a:lnSpc>
            </a:pPr>
            <a:endParaRPr lang="hu-HU" altLang="hu-HU" sz="11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hu-HU" sz="3600" b="1" dirty="0">
                <a:solidFill>
                  <a:schemeClr val="tx1"/>
                </a:solidFill>
              </a:rPr>
              <a:t>dr. Német Béla, ny. egyetemi docens</a:t>
            </a:r>
            <a:endParaRPr lang="hu-HU" altLang="hu-HU" sz="36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hu-HU" sz="2400" b="1" dirty="0">
                <a:solidFill>
                  <a:schemeClr val="tx1"/>
                </a:solidFill>
              </a:rPr>
              <a:t>PTE TTK, Fizikai Intézet, Nyugdíjasok Egyesülete, Pécs</a:t>
            </a:r>
            <a:r>
              <a:rPr lang="hu-HU" altLang="hu-HU" sz="2400" dirty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hu-HU" altLang="hu-HU" sz="28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drnemetbela@gmail.com</a:t>
            </a:r>
            <a:r>
              <a:rPr lang="hu-HU" alt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 </a:t>
            </a:r>
            <a:r>
              <a:rPr lang="hu-HU" altLang="hu-HU" sz="28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https://polc.ttk.pte.hu/nemetb/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http://drnemetbela.hu</a:t>
            </a:r>
            <a:r>
              <a:rPr lang="hu-HU" alt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altLang="hu-HU" sz="2800" dirty="0">
              <a:solidFill>
                <a:srgbClr val="6666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hu-HU" altLang="hu-H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F65D67C0-4A30-45E6-A362-15430A46AA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18435" name="Élőláb helye 4">
            <a:extLst>
              <a:ext uri="{FF2B5EF4-FFF2-40B4-BE49-F238E27FC236}">
                <a16:creationId xmlns:a16="http://schemas.microsoft.com/office/drawing/2014/main" id="{B8AA614C-0B6D-F4E9-CEB2-2ED588CF3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18436" name="Dia számának helye 5">
            <a:extLst>
              <a:ext uri="{FF2B5EF4-FFF2-40B4-BE49-F238E27FC236}">
                <a16:creationId xmlns:a16="http://schemas.microsoft.com/office/drawing/2014/main" id="{616A6F51-CC11-C636-C2C5-AA59F2CDCD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6EF337-45E4-4B59-9236-1015E3C3755F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B602EC6-7FE8-2CCF-4D08-A5C1366BA4A7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8F0E3A8-E3F4-4571-B739-92E99F512E71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8438" name="Élőláb helye 4">
            <a:extLst>
              <a:ext uri="{FF2B5EF4-FFF2-40B4-BE49-F238E27FC236}">
                <a16:creationId xmlns:a16="http://schemas.microsoft.com/office/drawing/2014/main" id="{1A2FF92C-DE0C-AF01-16F3-2D64B0285D1F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18439" name="Dia számának helye 5">
            <a:extLst>
              <a:ext uri="{FF2B5EF4-FFF2-40B4-BE49-F238E27FC236}">
                <a16:creationId xmlns:a16="http://schemas.microsoft.com/office/drawing/2014/main" id="{9D22DE4F-0914-52F3-D72B-EC32E46E0A8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7274674-1E15-458F-B559-CAAE5EE9ABD6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18440" name="Rectangle 2">
            <a:extLst>
              <a:ext uri="{FF2B5EF4-FFF2-40B4-BE49-F238E27FC236}">
                <a16:creationId xmlns:a16="http://schemas.microsoft.com/office/drawing/2014/main" id="{607981A2-0AC7-56BC-B2F3-0F2F81F68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hu-HU" altLang="hu-HU" sz="2800" b="1">
                <a:latin typeface="Times New Roman" panose="02020603050405020304" pitchFamily="18" charset="0"/>
              </a:rPr>
              <a:t>2. Műszaki megoldások, amelyek biztosítják a nagyon alacsony </a:t>
            </a:r>
            <a:r>
              <a:rPr lang="hu-HU" altLang="hu-HU" sz="2800" b="1">
                <a:solidFill>
                  <a:schemeClr val="hlink"/>
                </a:solidFill>
                <a:latin typeface="Times New Roman" panose="02020603050405020304" pitchFamily="18" charset="0"/>
              </a:rPr>
              <a:t>fajlagos nettó (hő)energiaigényt. </a:t>
            </a:r>
            <a:r>
              <a:rPr lang="hu-HU" altLang="hu-HU" sz="2800" b="1">
                <a:latin typeface="Times New Roman" panose="02020603050405020304" pitchFamily="18" charset="0"/>
              </a:rPr>
              <a:t>- 2</a:t>
            </a:r>
          </a:p>
        </p:txBody>
      </p:sp>
      <p:sp>
        <p:nvSpPr>
          <p:cNvPr id="18441" name="Rectangle 3">
            <a:extLst>
              <a:ext uri="{FF2B5EF4-FFF2-40B4-BE49-F238E27FC236}">
                <a16:creationId xmlns:a16="http://schemas.microsoft.com/office/drawing/2014/main" id="{263B2F80-A406-08F7-0A7F-76006E327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1341438"/>
            <a:ext cx="84963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ko-KR" sz="2400">
                <a:latin typeface="Times New Roman" panose="02020603050405020304" pitchFamily="18" charset="0"/>
              </a:rPr>
              <a:t>A passzívház esetében a lehető legkisebbre csökkentett hőveszteséget a </a:t>
            </a:r>
            <a:r>
              <a:rPr lang="hu-HU" altLang="ko-K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hatékony h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ő</a:t>
            </a:r>
            <a:r>
              <a:rPr lang="hu-HU" altLang="ko-K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szigeteléssel </a:t>
            </a:r>
            <a:r>
              <a:rPr lang="hu-HU" altLang="ko-KR" sz="2400">
                <a:latin typeface="Times New Roman" panose="02020603050405020304" pitchFamily="18" charset="0"/>
              </a:rPr>
              <a:t>érik el. Ezzel a </a:t>
            </a:r>
            <a:r>
              <a:rPr lang="hu-HU" altLang="ko-KR" sz="2400" b="1">
                <a:solidFill>
                  <a:srgbClr val="FF3300"/>
                </a:solidFill>
                <a:latin typeface="Times New Roman" panose="02020603050405020304" pitchFamily="18" charset="0"/>
              </a:rPr>
              <a:t>légcsere</a:t>
            </a:r>
            <a:r>
              <a:rPr lang="hu-HU" altLang="ko-KR" sz="2400">
                <a:latin typeface="Times New Roman" panose="02020603050405020304" pitchFamily="18" charset="0"/>
              </a:rPr>
              <a:t> jelentősége döntővé válik. (Pl.</a:t>
            </a:r>
            <a:r>
              <a:rPr lang="hu-HU" altLang="ko-KR" sz="2400" b="1">
                <a:latin typeface="Times New Roman" panose="02020603050405020304" pitchFamily="18" charset="0"/>
              </a:rPr>
              <a:t> </a:t>
            </a:r>
            <a:r>
              <a:rPr lang="hu-HU" altLang="ko-KR" sz="2400">
                <a:latin typeface="Times New Roman" panose="02020603050405020304" pitchFamily="18" charset="0"/>
              </a:rPr>
              <a:t>háromrétegű hőszigetelő üvegezésű, légtömör nyílászárók, hőhídmentes szerkezetek).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ko-KR" sz="2400">
                <a:latin typeface="Times New Roman" panose="02020603050405020304" pitchFamily="18" charset="0"/>
              </a:rPr>
              <a:t>A passzívház igazi újdonsága a </a:t>
            </a:r>
            <a:r>
              <a:rPr lang="hu-HU" altLang="ko-KR" sz="2400" b="1">
                <a:solidFill>
                  <a:srgbClr val="FF3300"/>
                </a:solidFill>
                <a:latin typeface="Times New Roman" panose="02020603050405020304" pitchFamily="18" charset="0"/>
              </a:rPr>
              <a:t>h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ő</a:t>
            </a:r>
            <a:r>
              <a:rPr lang="hu-HU" altLang="ko-KR" sz="2400" b="1">
                <a:solidFill>
                  <a:srgbClr val="FF3300"/>
                </a:solidFill>
                <a:latin typeface="Times New Roman" panose="02020603050405020304" pitchFamily="18" charset="0"/>
              </a:rPr>
              <a:t>visszanyer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ő</a:t>
            </a:r>
            <a:r>
              <a:rPr lang="hu-HU" altLang="ko-KR" sz="2400" b="1">
                <a:solidFill>
                  <a:srgbClr val="FF3300"/>
                </a:solidFill>
                <a:latin typeface="Times New Roman" panose="02020603050405020304" pitchFamily="18" charset="0"/>
              </a:rPr>
              <a:t> szell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ő</a:t>
            </a:r>
            <a:r>
              <a:rPr lang="hu-HU" altLang="ko-KR" sz="2400" b="1">
                <a:solidFill>
                  <a:srgbClr val="FF3300"/>
                </a:solidFill>
                <a:latin typeface="Times New Roman" panose="02020603050405020304" pitchFamily="18" charset="0"/>
              </a:rPr>
              <a:t>ztet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ő</a:t>
            </a:r>
            <a:r>
              <a:rPr lang="hu-HU" altLang="ko-KR" sz="2400" b="1">
                <a:solidFill>
                  <a:srgbClr val="FF3300"/>
                </a:solidFill>
                <a:latin typeface="Times New Roman" panose="02020603050405020304" pitchFamily="18" charset="0"/>
              </a:rPr>
              <a:t> berendezés</a:t>
            </a:r>
            <a:r>
              <a:rPr lang="hu-HU" altLang="ko-KR" sz="2400">
                <a:latin typeface="Times New Roman" panose="02020603050405020304" pitchFamily="18" charset="0"/>
              </a:rPr>
              <a:t>, (Heating Ventillation Air Condition - HVAC) ami téli üzemben a távozó használt levegő hőtartalmának akár 90 %-át visszanyerve előmelegíti a beérkező frisslevegőt.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Az alacsony fűtési igény miatt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</a:rPr>
              <a:t>nincs szükség</a:t>
            </a:r>
            <a:r>
              <a:rPr lang="hu-HU" altLang="hu-HU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400">
                <a:latin typeface="Times New Roman" panose="02020603050405020304" pitchFamily="18" charset="0"/>
              </a:rPr>
              <a:t>külső, (</a:t>
            </a:r>
            <a:r>
              <a:rPr lang="hu-HU" altLang="hu-HU" sz="2400" b="1">
                <a:solidFill>
                  <a:srgbClr val="0000FF"/>
                </a:solidFill>
                <a:latin typeface="Times New Roman" panose="02020603050405020304" pitchFamily="18" charset="0"/>
              </a:rPr>
              <a:t>többnyire fosszilis forrású</a:t>
            </a:r>
            <a:r>
              <a:rPr lang="hu-HU" altLang="hu-HU" sz="2400">
                <a:latin typeface="Times New Roman" panose="02020603050405020304" pitchFamily="18" charset="0"/>
              </a:rPr>
              <a:t>) hagyományos </a:t>
            </a:r>
            <a:r>
              <a:rPr lang="hu-HU" altLang="hu-HU" sz="2400" b="1">
                <a:solidFill>
                  <a:srgbClr val="0000FF"/>
                </a:solidFill>
                <a:latin typeface="Times New Roman" panose="02020603050405020304" pitchFamily="18" charset="0"/>
              </a:rPr>
              <a:t>fűtési rendszerre</a:t>
            </a:r>
            <a:r>
              <a:rPr lang="hu-HU" altLang="hu-HU" sz="24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Felhasználhatók nagy hőkapacitású,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</a:rPr>
              <a:t>alacsony hőmérsékletű</a:t>
            </a:r>
            <a:r>
              <a:rPr lang="hu-HU" altLang="hu-HU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</a:rPr>
              <a:t>hőleadó felületek</a:t>
            </a:r>
            <a:r>
              <a:rPr lang="hu-HU" altLang="hu-HU" sz="2400">
                <a:latin typeface="Times New Roman" panose="02020603050405020304" pitchFamily="18" charset="0"/>
              </a:rPr>
              <a:t>. (padló-, fal). Ezeket kiszolgáló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</a:rPr>
              <a:t>hőtermelő rendszer </a:t>
            </a:r>
            <a:r>
              <a:rPr lang="hu-HU" altLang="hu-HU" sz="2400">
                <a:latin typeface="Times New Roman" panose="02020603050405020304" pitchFamily="18" charset="0"/>
              </a:rPr>
              <a:t>pl.</a:t>
            </a:r>
            <a:r>
              <a:rPr lang="hu-HU" altLang="hu-HU" sz="2400" b="1">
                <a:latin typeface="Times New Roman" panose="02020603050405020304" pitchFamily="18" charset="0"/>
              </a:rPr>
              <a:t> </a:t>
            </a:r>
            <a:r>
              <a:rPr lang="hu-HU" altLang="ko-KR" sz="2400">
                <a:latin typeface="Times New Roman" panose="02020603050405020304" pitchFamily="18" charset="0"/>
              </a:rPr>
              <a:t>talajkollektor (hőszivattyús) padló-, falfűtés.</a:t>
            </a:r>
            <a:endParaRPr lang="hu-HU" altLang="hu-HU" sz="2400">
              <a:latin typeface="Times New Roman" panose="02020603050405020304" pitchFamily="18" charset="0"/>
              <a:ea typeface="맑은 고딕" panose="020B0503020000020004" pitchFamily="34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átum helye 3">
            <a:extLst>
              <a:ext uri="{FF2B5EF4-FFF2-40B4-BE49-F238E27FC236}">
                <a16:creationId xmlns:a16="http://schemas.microsoft.com/office/drawing/2014/main" id="{8F9573EA-9CA4-6264-0F72-45510AF07B0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20483" name="Élőláb helye 4">
            <a:extLst>
              <a:ext uri="{FF2B5EF4-FFF2-40B4-BE49-F238E27FC236}">
                <a16:creationId xmlns:a16="http://schemas.microsoft.com/office/drawing/2014/main" id="{1108EFAD-D45B-BE6F-F193-E348C468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20484" name="Dia számának helye 5">
            <a:extLst>
              <a:ext uri="{FF2B5EF4-FFF2-40B4-BE49-F238E27FC236}">
                <a16:creationId xmlns:a16="http://schemas.microsoft.com/office/drawing/2014/main" id="{DB63761C-AD30-570A-86EC-6340D3411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9091BB-2191-4BEB-ACFE-7E4FE82D3EF6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397BDA4B-0876-00D1-2DCB-E82545EB24CC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2199E99-9C64-4B0A-BD59-B422C4A9DD7F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0486" name="Élőláb helye 4">
            <a:extLst>
              <a:ext uri="{FF2B5EF4-FFF2-40B4-BE49-F238E27FC236}">
                <a16:creationId xmlns:a16="http://schemas.microsoft.com/office/drawing/2014/main" id="{78730BD5-C0C5-83F2-054B-C650981ABE79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0487" name="Dia számának helye 5">
            <a:extLst>
              <a:ext uri="{FF2B5EF4-FFF2-40B4-BE49-F238E27FC236}">
                <a16:creationId xmlns:a16="http://schemas.microsoft.com/office/drawing/2014/main" id="{9F15BB18-546B-6D6E-B996-AB1C6156E5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FD03F8C-4121-4956-8D48-EA1E78E7B852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0488" name="Rectangle 2">
            <a:extLst>
              <a:ext uri="{FF2B5EF4-FFF2-40B4-BE49-F238E27FC236}">
                <a16:creationId xmlns:a16="http://schemas.microsoft.com/office/drawing/2014/main" id="{33147AC3-5C1A-DBE8-4180-EE8C91260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hu-HU" altLang="hu-HU" sz="3200" b="1">
                <a:latin typeface="Times New Roman" panose="02020603050405020304" pitchFamily="18" charset="0"/>
              </a:rPr>
              <a:t>2. Épület fajlagos nettó energiaértékeinek tartományai - 3</a:t>
            </a:r>
            <a:endParaRPr lang="hu-HU" altLang="hu-HU" sz="3200" b="1"/>
          </a:p>
        </p:txBody>
      </p:sp>
      <p:pic>
        <p:nvPicPr>
          <p:cNvPr id="20489" name="Picture 4" descr="Energiafogyasztas-táblázat-Vértesy">
            <a:extLst>
              <a:ext uri="{FF2B5EF4-FFF2-40B4-BE49-F238E27FC236}">
                <a16:creationId xmlns:a16="http://schemas.microsoft.com/office/drawing/2014/main" id="{7FD1C89D-B3A2-7B75-9466-5DBAB3EAC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800100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3">
            <a:extLst>
              <a:ext uri="{FF2B5EF4-FFF2-40B4-BE49-F238E27FC236}">
                <a16:creationId xmlns:a16="http://schemas.microsoft.com/office/drawing/2014/main" id="{889AB338-5070-56CE-4F11-82F33065BD2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21507" name="Élőláb helye 4">
            <a:extLst>
              <a:ext uri="{FF2B5EF4-FFF2-40B4-BE49-F238E27FC236}">
                <a16:creationId xmlns:a16="http://schemas.microsoft.com/office/drawing/2014/main" id="{417D4EC9-F35A-A606-550A-05E7D92B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21508" name="Dia számának helye 5">
            <a:extLst>
              <a:ext uri="{FF2B5EF4-FFF2-40B4-BE49-F238E27FC236}">
                <a16:creationId xmlns:a16="http://schemas.microsoft.com/office/drawing/2014/main" id="{37B2A883-5B64-A8E1-3EC1-95B366AC2E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4183C7-5CCF-4676-ADE7-FB04CA0A56D7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5E52EC91-740A-32E8-057C-DD0BA6CC2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</a:rPr>
              <a:t>3. Alacsony energiaigényű ház (fokozottan energia takarékos)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ADC68BC8-0704-F286-A26C-8C0B707491E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22531" name="Élőláb helye 4">
            <a:extLst>
              <a:ext uri="{FF2B5EF4-FFF2-40B4-BE49-F238E27FC236}">
                <a16:creationId xmlns:a16="http://schemas.microsoft.com/office/drawing/2014/main" id="{7205E162-094D-B8BB-0A2A-BFA42393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22532" name="Dia számának helye 5">
            <a:extLst>
              <a:ext uri="{FF2B5EF4-FFF2-40B4-BE49-F238E27FC236}">
                <a16:creationId xmlns:a16="http://schemas.microsoft.com/office/drawing/2014/main" id="{3301DC8F-DF2E-4AC2-EBE4-9738F8764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DA472B-5C92-4599-804E-1771C57334A5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7F15ED9-61D3-8382-3979-25F294FE5FD0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F69A37D-3913-470E-AEA0-86AC255D6834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2534" name="Élőláb helye 4">
            <a:extLst>
              <a:ext uri="{FF2B5EF4-FFF2-40B4-BE49-F238E27FC236}">
                <a16:creationId xmlns:a16="http://schemas.microsoft.com/office/drawing/2014/main" id="{EF9E97EE-F094-C783-4C20-2B3FAACC37C1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2535" name="Dia számának helye 5">
            <a:extLst>
              <a:ext uri="{FF2B5EF4-FFF2-40B4-BE49-F238E27FC236}">
                <a16:creationId xmlns:a16="http://schemas.microsoft.com/office/drawing/2014/main" id="{12E18092-1D72-72E7-8685-DB607DCDF6B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93AF33F-ACE3-42BB-A7FC-DCCBD82ED670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BBAF8DDA-00F3-C03D-4BF7-778C34056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hu-HU" altLang="hu-HU" sz="3200" b="1">
                <a:latin typeface="Times New Roman" panose="02020603050405020304" pitchFamily="18" charset="0"/>
              </a:rPr>
              <a:t>3. Alacsony energiaigényű ház</a:t>
            </a:r>
          </a:p>
        </p:txBody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262CCCDB-9289-7FC8-4953-D47D8392D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sz="2200">
                <a:latin typeface="Times New Roman" panose="02020603050405020304" pitchFamily="18" charset="0"/>
              </a:rPr>
              <a:t>Az alacsony energiaigényű ház alatt az értjük, hogy a fűtés nettó energiaigénye </a:t>
            </a:r>
            <a:r>
              <a:rPr lang="hu-HU" altLang="hu-HU" sz="2800" b="1">
                <a:solidFill>
                  <a:srgbClr val="FF3300"/>
                </a:solidFill>
                <a:latin typeface="Times New Roman" panose="02020603050405020304" pitchFamily="18" charset="0"/>
              </a:rPr>
              <a:t>kevesebb, mint 40 kWh/m</a:t>
            </a:r>
            <a:r>
              <a:rPr lang="hu-HU" altLang="hu-HU" sz="2800" b="1" baseline="3000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év</a:t>
            </a:r>
            <a:r>
              <a:rPr lang="hu-HU" altLang="hu-HU" sz="2200">
                <a:latin typeface="Times New Roman" panose="02020603050405020304" pitchFamily="18" charset="0"/>
              </a:rPr>
              <a:t>. Ehhez a tervezés során a következő értékekkel kell számolni: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200" b="1">
                <a:latin typeface="Times New Roman" panose="02020603050405020304" pitchFamily="18" charset="0"/>
              </a:rPr>
              <a:t>kompakt tömegformálás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200" b="1">
                <a:latin typeface="Times New Roman" panose="02020603050405020304" pitchFamily="18" charset="0"/>
              </a:rPr>
              <a:t>külső falak</a:t>
            </a:r>
            <a:r>
              <a:rPr lang="hu-HU" altLang="hu-HU" sz="2200">
                <a:latin typeface="Times New Roman" panose="02020603050405020304" pitchFamily="18" charset="0"/>
              </a:rPr>
              <a:t> </a:t>
            </a:r>
            <a:r>
              <a:rPr lang="hu-HU" altLang="hu-HU" sz="2200" b="1">
                <a:latin typeface="Times New Roman" panose="02020603050405020304" pitchFamily="18" charset="0"/>
              </a:rPr>
              <a:t>U-értéke</a:t>
            </a:r>
            <a:r>
              <a:rPr lang="hu-HU" altLang="hu-HU" sz="2200">
                <a:latin typeface="Times New Roman" panose="02020603050405020304" pitchFamily="18" charset="0"/>
              </a:rPr>
              <a:t> 0,2 W/m</a:t>
            </a:r>
            <a:r>
              <a:rPr lang="hu-HU" altLang="hu-HU" sz="2200" baseline="30000">
                <a:latin typeface="Times New Roman" panose="02020603050405020304" pitchFamily="18" charset="0"/>
              </a:rPr>
              <a:t>2</a:t>
            </a:r>
            <a:r>
              <a:rPr lang="hu-HU" altLang="hu-HU" sz="2200">
                <a:latin typeface="Times New Roman" panose="02020603050405020304" pitchFamily="18" charset="0"/>
              </a:rPr>
              <a:t>K (jelenlegi magyar követelmény 0,45 W/m</a:t>
            </a:r>
            <a:r>
              <a:rPr lang="hu-HU" altLang="hu-HU" sz="2200" baseline="30000">
                <a:latin typeface="Times New Roman" panose="02020603050405020304" pitchFamily="18" charset="0"/>
              </a:rPr>
              <a:t>2</a:t>
            </a:r>
            <a:r>
              <a:rPr lang="hu-HU" altLang="hu-HU" sz="2200">
                <a:latin typeface="Times New Roman" panose="02020603050405020304" pitchFamily="18" charset="0"/>
              </a:rPr>
              <a:t>K)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200" b="1">
                <a:latin typeface="Times New Roman" panose="02020603050405020304" pitchFamily="18" charset="0"/>
              </a:rPr>
              <a:t>tető és padlásfödém</a:t>
            </a:r>
            <a:r>
              <a:rPr lang="hu-HU" altLang="hu-HU" sz="2200">
                <a:latin typeface="Times New Roman" panose="02020603050405020304" pitchFamily="18" charset="0"/>
              </a:rPr>
              <a:t> </a:t>
            </a:r>
            <a:r>
              <a:rPr lang="hu-HU" altLang="hu-HU" sz="2200" b="1">
                <a:latin typeface="Times New Roman" panose="02020603050405020304" pitchFamily="18" charset="0"/>
              </a:rPr>
              <a:t>U-értéke</a:t>
            </a:r>
            <a:r>
              <a:rPr lang="hu-HU" altLang="hu-HU" sz="2200">
                <a:latin typeface="Times New Roman" panose="02020603050405020304" pitchFamily="18" charset="0"/>
              </a:rPr>
              <a:t> 0,18 W/m</a:t>
            </a:r>
            <a:r>
              <a:rPr lang="hu-HU" altLang="hu-HU" sz="2200" baseline="30000">
                <a:latin typeface="Times New Roman" panose="02020603050405020304" pitchFamily="18" charset="0"/>
              </a:rPr>
              <a:t>2</a:t>
            </a:r>
            <a:r>
              <a:rPr lang="hu-HU" altLang="hu-HU" sz="2200">
                <a:latin typeface="Times New Roman" panose="02020603050405020304" pitchFamily="18" charset="0"/>
              </a:rPr>
              <a:t>K (jelenlegi magyar követelmény 0,3 W/m</a:t>
            </a:r>
            <a:r>
              <a:rPr lang="hu-HU" altLang="hu-HU" sz="2200" baseline="30000">
                <a:latin typeface="Times New Roman" panose="02020603050405020304" pitchFamily="18" charset="0"/>
              </a:rPr>
              <a:t>2</a:t>
            </a:r>
            <a:r>
              <a:rPr lang="hu-HU" altLang="hu-HU" sz="2200">
                <a:latin typeface="Times New Roman" panose="02020603050405020304" pitchFamily="18" charset="0"/>
              </a:rPr>
              <a:t>K)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200">
                <a:latin typeface="Times New Roman" panose="02020603050405020304" pitchFamily="18" charset="0"/>
              </a:rPr>
              <a:t>jól záródó </a:t>
            </a:r>
            <a:r>
              <a:rPr lang="hu-HU" altLang="hu-HU" sz="2200" b="1">
                <a:latin typeface="Times New Roman" panose="02020603050405020304" pitchFamily="18" charset="0"/>
              </a:rPr>
              <a:t>nyílászárók</a:t>
            </a:r>
            <a:r>
              <a:rPr lang="hu-HU" altLang="hu-HU" sz="2200">
                <a:latin typeface="Times New Roman" panose="02020603050405020304" pitchFamily="18" charset="0"/>
              </a:rPr>
              <a:t> 2 rétegű, low-E bevonatos üvegezéssel, üvegezés </a:t>
            </a:r>
            <a:r>
              <a:rPr lang="hu-HU" altLang="hu-HU" sz="2200" b="1">
                <a:latin typeface="Times New Roman" panose="02020603050405020304" pitchFamily="18" charset="0"/>
              </a:rPr>
              <a:t>U-értéke</a:t>
            </a:r>
            <a:r>
              <a:rPr lang="hu-HU" altLang="hu-HU" sz="2200">
                <a:latin typeface="Times New Roman" panose="02020603050405020304" pitchFamily="18" charset="0"/>
              </a:rPr>
              <a:t> 1,1 W/m</a:t>
            </a:r>
            <a:r>
              <a:rPr lang="hu-HU" altLang="hu-HU" sz="2200" baseline="30000">
                <a:latin typeface="Times New Roman" panose="02020603050405020304" pitchFamily="18" charset="0"/>
              </a:rPr>
              <a:t>2</a:t>
            </a:r>
            <a:r>
              <a:rPr lang="hu-HU" altLang="hu-HU" sz="2200">
                <a:latin typeface="Times New Roman" panose="02020603050405020304" pitchFamily="18" charset="0"/>
              </a:rPr>
              <a:t>K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200" b="1">
                <a:latin typeface="Times New Roman" panose="02020603050405020304" pitchFamily="18" charset="0"/>
              </a:rPr>
              <a:t>alacsony hőmérsékletű</a:t>
            </a:r>
            <a:r>
              <a:rPr lang="hu-HU" altLang="hu-HU" sz="2200">
                <a:latin typeface="Times New Roman" panose="02020603050405020304" pitchFamily="18" charset="0"/>
              </a:rPr>
              <a:t> hőleadó felületeket kiszolgáló </a:t>
            </a:r>
            <a:r>
              <a:rPr lang="hu-HU" altLang="hu-HU" sz="2200" b="1">
                <a:latin typeface="Times New Roman" panose="02020603050405020304" pitchFamily="18" charset="0"/>
              </a:rPr>
              <a:t>hőtermelő rendszer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200" b="1">
                <a:latin typeface="Times New Roman" panose="02020603050405020304" pitchFamily="18" charset="0"/>
              </a:rPr>
              <a:t>épület "becsövezése",</a:t>
            </a:r>
            <a:r>
              <a:rPr lang="hu-HU" altLang="hu-HU" sz="2200">
                <a:latin typeface="Times New Roman" panose="02020603050405020304" pitchFamily="18" charset="0"/>
              </a:rPr>
              <a:t> hogy később alkalmas legyen hővisszanyerős szellőztetésre és napkollektor által termelt napenergia hasznosítására 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3">
            <a:extLst>
              <a:ext uri="{FF2B5EF4-FFF2-40B4-BE49-F238E27FC236}">
                <a16:creationId xmlns:a16="http://schemas.microsoft.com/office/drawing/2014/main" id="{6DCF1C19-F920-ECAE-8887-4C0C3DAC55F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23555" name="Élőláb helye 4">
            <a:extLst>
              <a:ext uri="{FF2B5EF4-FFF2-40B4-BE49-F238E27FC236}">
                <a16:creationId xmlns:a16="http://schemas.microsoft.com/office/drawing/2014/main" id="{C0EA03C3-02E7-2140-E9E8-27F1209C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23556" name="Dia számának helye 5">
            <a:extLst>
              <a:ext uri="{FF2B5EF4-FFF2-40B4-BE49-F238E27FC236}">
                <a16:creationId xmlns:a16="http://schemas.microsoft.com/office/drawing/2014/main" id="{492306FF-FD04-8E30-331F-FC82B2C94A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0CC001-F4F7-46E6-8A90-031868528155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FCA24962-CC4E-8DDA-DB93-D983DE7F8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</a:rPr>
              <a:t>4. Passzívház</a:t>
            </a:r>
          </a:p>
          <a:p>
            <a:pPr algn="ctr">
              <a:buFont typeface="Arial" panose="020B0604020202020204" pitchFamily="34" charset="0"/>
              <a:buNone/>
            </a:pPr>
            <a:endParaRPr lang="hu-HU" altLang="hu-HU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hu-HU" altLang="hu-HU">
                <a:solidFill>
                  <a:srgbClr val="0000FF"/>
                </a:solidFill>
                <a:latin typeface="Times New Roman" panose="02020603050405020304" pitchFamily="18" charset="0"/>
              </a:rPr>
              <a:t>https://hu.wikipedia.org/wiki/Passzívház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87CC570A-AF3A-5916-FCC7-BEAECB45A88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24579" name="Élőláb helye 4">
            <a:extLst>
              <a:ext uri="{FF2B5EF4-FFF2-40B4-BE49-F238E27FC236}">
                <a16:creationId xmlns:a16="http://schemas.microsoft.com/office/drawing/2014/main" id="{7BE68719-2B3A-918C-7543-F4AFDB3B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24580" name="Dia számának helye 5">
            <a:extLst>
              <a:ext uri="{FF2B5EF4-FFF2-40B4-BE49-F238E27FC236}">
                <a16:creationId xmlns:a16="http://schemas.microsoft.com/office/drawing/2014/main" id="{B24F1B61-8A35-2EC1-3948-621A104477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941656-9DA8-4599-B04A-96B4D1E90A45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4FA37CB-CCE3-BC0A-6AB2-38361CB767C4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B4B3992-6433-4E77-93AA-72FEFEC3EF67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4582" name="Élőláb helye 4">
            <a:extLst>
              <a:ext uri="{FF2B5EF4-FFF2-40B4-BE49-F238E27FC236}">
                <a16:creationId xmlns:a16="http://schemas.microsoft.com/office/drawing/2014/main" id="{87829685-8DD3-61D2-ADC6-4149C79792DE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4583" name="Dia számának helye 5">
            <a:extLst>
              <a:ext uri="{FF2B5EF4-FFF2-40B4-BE49-F238E27FC236}">
                <a16:creationId xmlns:a16="http://schemas.microsoft.com/office/drawing/2014/main" id="{2B71F523-EB0B-A1FE-9D3B-C0E1E6E8E2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591CA2D-C7B4-4B6F-AACE-F0D7612F5743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4584" name="Rectangle 2">
            <a:extLst>
              <a:ext uri="{FF2B5EF4-FFF2-40B4-BE49-F238E27FC236}">
                <a16:creationId xmlns:a16="http://schemas.microsoft.com/office/drawing/2014/main" id="{1457AD21-0B08-907D-F71C-8B7C0740E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hu-HU" altLang="hu-HU" sz="3200" b="1">
                <a:latin typeface="Times New Roman" panose="02020603050405020304" pitchFamily="18" charset="0"/>
              </a:rPr>
              <a:t>4. Passzívház - 1</a:t>
            </a:r>
            <a:endParaRPr lang="hu-HU" altLang="hu-HU" sz="2000"/>
          </a:p>
        </p:txBody>
      </p:sp>
      <p:sp>
        <p:nvSpPr>
          <p:cNvPr id="24585" name="Rectangle 3">
            <a:extLst>
              <a:ext uri="{FF2B5EF4-FFF2-40B4-BE49-F238E27FC236}">
                <a16:creationId xmlns:a16="http://schemas.microsoft.com/office/drawing/2014/main" id="{517963D6-5148-7511-79B7-D6C95FC60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A passzívház követelmények 3 alapvető szempontja: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hu-HU" altLang="hu-HU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hu-HU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fajlagos nettó (hő) energiaigény</a:t>
            </a:r>
            <a:r>
              <a:rPr lang="hu-HU" altLang="hu-HU" sz="2400">
                <a:latin typeface="Times New Roman" panose="02020603050405020304" pitchFamily="18" charset="0"/>
              </a:rPr>
              <a:t> </a:t>
            </a:r>
            <a:r>
              <a:rPr lang="hu-HU" altLang="hu-HU" sz="2800" b="1">
                <a:solidFill>
                  <a:srgbClr val="FF3300"/>
                </a:solidFill>
                <a:latin typeface="Times New Roman" panose="02020603050405020304" pitchFamily="18" charset="0"/>
              </a:rPr>
              <a:t>max 15 kWh/m</a:t>
            </a:r>
            <a:r>
              <a:rPr lang="hu-HU" altLang="hu-HU" sz="2800" b="1" baseline="3000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 sz="2800" b="1">
                <a:solidFill>
                  <a:srgbClr val="FF3300"/>
                </a:solidFill>
                <a:latin typeface="Times New Roman" panose="02020603050405020304" pitchFamily="18" charset="0"/>
              </a:rPr>
              <a:t>/év</a:t>
            </a:r>
            <a:r>
              <a:rPr lang="hu-HU" altLang="hu-HU" sz="2800">
                <a:latin typeface="Times New Roman" panose="02020603050405020304" pitchFamily="18" charset="0"/>
              </a:rPr>
              <a:t> </a:t>
            </a:r>
            <a:r>
              <a:rPr lang="hu-HU" altLang="hu-HU" sz="2400">
                <a:latin typeface="Times New Roman" panose="02020603050405020304" pitchFamily="18" charset="0"/>
              </a:rPr>
              <a:t>(számított érték)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fajlagos primerenergia igény</a:t>
            </a:r>
            <a:r>
              <a:rPr lang="hu-HU" altLang="hu-HU" sz="2400">
                <a:latin typeface="Times New Roman" panose="02020603050405020304" pitchFamily="18" charset="0"/>
              </a:rPr>
              <a:t>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</a:rPr>
              <a:t>max 120 kWh/m</a:t>
            </a:r>
            <a:r>
              <a:rPr lang="hu-HU" altLang="hu-HU" sz="2200" b="1" baseline="30000">
                <a:solidFill>
                  <a:srgbClr val="FF3300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</a:rPr>
              <a:t>/év</a:t>
            </a:r>
            <a:r>
              <a:rPr lang="hu-HU" altLang="hu-HU" sz="2400">
                <a:latin typeface="Times New Roman" panose="02020603050405020304" pitchFamily="18" charset="0"/>
              </a:rPr>
              <a:t> (számított érték) Ebben nemcsak a fűtés és HMV készítés, de a háztartási berendezések energiaigénye is benne van! Az utóbbit a magyar rendelet nem veszi figyelembe 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légtömörség értéke</a:t>
            </a:r>
            <a:r>
              <a:rPr lang="hu-HU" altLang="hu-HU" sz="2400">
                <a:latin typeface="Times New Roman" panose="02020603050405020304" pitchFamily="18" charset="0"/>
              </a:rPr>
              <a:t>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</a:rPr>
              <a:t>50 Pa nyomáskülönbség mellett max 0,6 1/h</a:t>
            </a:r>
            <a:r>
              <a:rPr lang="hu-HU" altLang="hu-HU" sz="2400">
                <a:latin typeface="Times New Roman" panose="02020603050405020304" pitchFamily="18" charset="0"/>
              </a:rPr>
              <a:t>. (Ez mért érték, a Blower-door teszt eredménye. Egy ventillátor segítségével kb. akkora túlnyomást biztosítanak, és ilyen körülmények között vizsgálják, hogy mennyire légtömör az épület, nincsenek-e „rések” (pl kábel átvezetések), ahol kiszökik a levegő).</a:t>
            </a:r>
            <a:r>
              <a:rPr lang="hu-HU" altLang="hu-HU" sz="22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AA0F6B2B-B32F-9EF9-EAD7-10D1B421654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25603" name="Élőláb helye 4">
            <a:extLst>
              <a:ext uri="{FF2B5EF4-FFF2-40B4-BE49-F238E27FC236}">
                <a16:creationId xmlns:a16="http://schemas.microsoft.com/office/drawing/2014/main" id="{468AFDD3-CEC7-BE21-7E24-CE8BD466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25604" name="Dia számának helye 5">
            <a:extLst>
              <a:ext uri="{FF2B5EF4-FFF2-40B4-BE49-F238E27FC236}">
                <a16:creationId xmlns:a16="http://schemas.microsoft.com/office/drawing/2014/main" id="{2F2F57F1-72EF-1B72-EBE3-EB410D956F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E61BB2-BB23-49A5-B447-70F2B5240FFB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5605" name="Cím 1">
            <a:extLst>
              <a:ext uri="{FF2B5EF4-FFF2-40B4-BE49-F238E27FC236}">
                <a16:creationId xmlns:a16="http://schemas.microsoft.com/office/drawing/2014/main" id="{ABA6F47A-3082-0D7B-2EC3-F0F98150F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hu-HU" altLang="hu-HU" sz="3600" b="1">
                <a:latin typeface="Times New Roman" panose="02020603050405020304" pitchFamily="18" charset="0"/>
              </a:rPr>
              <a:t>4. Passzívház - 2</a:t>
            </a:r>
            <a:endParaRPr lang="hu-HU" altLang="hu-HU" sz="3600"/>
          </a:p>
        </p:txBody>
      </p:sp>
      <p:sp>
        <p:nvSpPr>
          <p:cNvPr id="25606" name="Tartalom helye 2">
            <a:extLst>
              <a:ext uri="{FF2B5EF4-FFF2-40B4-BE49-F238E27FC236}">
                <a16:creationId xmlns:a16="http://schemas.microsoft.com/office/drawing/2014/main" id="{41038BCD-2E4E-DF5B-A060-65FA158C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r>
              <a:rPr lang="hu-HU" altLang="hu-HU" b="1">
                <a:solidFill>
                  <a:srgbClr val="FF3300"/>
                </a:solidFill>
              </a:rPr>
              <a:t>A passzív házat azért nevezzük passzívnak, mert szinte egyáltalán nincs szükség aktív fűtésre</a:t>
            </a:r>
            <a:r>
              <a:rPr lang="hu-HU" altLang="hu-HU">
                <a:solidFill>
                  <a:srgbClr val="FF3300"/>
                </a:solidFill>
              </a:rPr>
              <a:t>. </a:t>
            </a:r>
            <a:r>
              <a:rPr lang="hu-HU" altLang="hu-HU"/>
              <a:t>A kellemes hőérzet aktív fűtési és hűtési rendszer nélkül biztosítható.</a:t>
            </a:r>
          </a:p>
          <a:p>
            <a:r>
              <a:rPr lang="hu-HU" altLang="hu-HU"/>
              <a:t>Passzív háznál a cél a hőveszteség minimalizálása és a belső - emberek, világítás, háztartási és technológiai berendezések hőleadásából származó - hőnyereség maximalizálása.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0518A59-A703-4722-6395-687F542F21EF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EC1D45F-2114-42DB-89B3-FE97F55A077A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5608" name="Élőláb helye 4">
            <a:extLst>
              <a:ext uri="{FF2B5EF4-FFF2-40B4-BE49-F238E27FC236}">
                <a16:creationId xmlns:a16="http://schemas.microsoft.com/office/drawing/2014/main" id="{68D2185E-3993-40C5-F6CB-5D15400C358E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5609" name="Dia számának helye 5">
            <a:extLst>
              <a:ext uri="{FF2B5EF4-FFF2-40B4-BE49-F238E27FC236}">
                <a16:creationId xmlns:a16="http://schemas.microsoft.com/office/drawing/2014/main" id="{DDE4B7AF-878A-27BD-F99A-F19706DAC06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0EA567D-A00F-4520-B582-D64D4960DC28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hu-HU" altLang="hu-HU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146D2C20-6248-610B-D865-18197B8182F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26627" name="Élőláb helye 4">
            <a:extLst>
              <a:ext uri="{FF2B5EF4-FFF2-40B4-BE49-F238E27FC236}">
                <a16:creationId xmlns:a16="http://schemas.microsoft.com/office/drawing/2014/main" id="{C2D67025-648E-8C5C-F4B2-BDF0E3A4F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26628" name="Dia számának helye 5">
            <a:extLst>
              <a:ext uri="{FF2B5EF4-FFF2-40B4-BE49-F238E27FC236}">
                <a16:creationId xmlns:a16="http://schemas.microsoft.com/office/drawing/2014/main" id="{FC55E5D2-BA63-F68E-56F7-6BF6ECD5B6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A664B4-C83F-4538-991D-72EADFDAF19B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6629" name="Cím 1">
            <a:extLst>
              <a:ext uri="{FF2B5EF4-FFF2-40B4-BE49-F238E27FC236}">
                <a16:creationId xmlns:a16="http://schemas.microsoft.com/office/drawing/2014/main" id="{1AD4B834-6CEA-3B9C-12AE-8EFED512A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4. Passzívház tervezésénél fontos elvek - 3</a:t>
            </a:r>
            <a:endParaRPr lang="hu-HU" altLang="hu-HU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30" name="Tartalom helye 2">
            <a:extLst>
              <a:ext uri="{FF2B5EF4-FFF2-40B4-BE49-F238E27FC236}">
                <a16:creationId xmlns:a16="http://schemas.microsoft.com/office/drawing/2014/main" id="{B2700F51-2FC0-7C40-57AC-703BA235D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25538"/>
            <a:ext cx="8496300" cy="5000625"/>
          </a:xfrm>
        </p:spPr>
        <p:txBody>
          <a:bodyPr/>
          <a:lstStyle/>
          <a:p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Megfelelő tájolással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a téli szoláris energia hasznosítása</a:t>
            </a:r>
          </a:p>
          <a:p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Nyári hővédelem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biztosítása</a:t>
            </a:r>
          </a:p>
          <a:p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 hőszigetelés</a:t>
            </a:r>
          </a:p>
          <a:p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Szinte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hőhídmentes szerkezetek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tervezése</a:t>
            </a:r>
          </a:p>
          <a:p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Fal, tető, padló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szerkezetekre előírt hőtechnikai értékek elérése</a:t>
            </a:r>
          </a:p>
          <a:p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3 rétegű, nemesgázzal töltött üvegezésű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hőszigetelt ablakszerkezetek</a:t>
            </a:r>
          </a:p>
          <a:p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Légtömörség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biztosítása</a:t>
            </a:r>
          </a:p>
          <a:p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Nagy hatékonyságú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szellőző berendezés hőcserélővel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 (ideálisan) földhő hasznosítással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08E8DA6-E927-70F8-3DBB-79D76A97EA14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EC1D45F-2114-42DB-89B3-FE97F55A077A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6632" name="Élőláb helye 4">
            <a:extLst>
              <a:ext uri="{FF2B5EF4-FFF2-40B4-BE49-F238E27FC236}">
                <a16:creationId xmlns:a16="http://schemas.microsoft.com/office/drawing/2014/main" id="{2232D9AD-C213-13AF-A85B-7AEB5F35BFC0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6633" name="Dia számának helye 5">
            <a:extLst>
              <a:ext uri="{FF2B5EF4-FFF2-40B4-BE49-F238E27FC236}">
                <a16:creationId xmlns:a16="http://schemas.microsoft.com/office/drawing/2014/main" id="{7CB8276A-5A7C-9358-25E4-C73E86B126D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995C0F6-AD75-4D47-B339-3853E740EA23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hu-HU" altLang="hu-HU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29573DD0-D2A4-7718-92A4-24C9B3B05D5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28675" name="Élőláb helye 4">
            <a:extLst>
              <a:ext uri="{FF2B5EF4-FFF2-40B4-BE49-F238E27FC236}">
                <a16:creationId xmlns:a16="http://schemas.microsoft.com/office/drawing/2014/main" id="{B25D530A-12C4-9FAA-47C9-622DF050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28676" name="Dia számának helye 5">
            <a:extLst>
              <a:ext uri="{FF2B5EF4-FFF2-40B4-BE49-F238E27FC236}">
                <a16:creationId xmlns:a16="http://schemas.microsoft.com/office/drawing/2014/main" id="{BB2E6E98-A46B-A1A9-D95B-BE750D722F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607F10-21C6-43BE-90F2-FD3F5DC1D6C1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466E24-AB11-19B3-5FA3-9641EA044695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3B381B8-D66F-4450-B1A0-EB8C93D0B085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8" name="Dia számának helye 5">
            <a:extLst>
              <a:ext uri="{FF2B5EF4-FFF2-40B4-BE49-F238E27FC236}">
                <a16:creationId xmlns:a16="http://schemas.microsoft.com/office/drawing/2014/main" id="{978C9CF5-44FB-796E-0189-7EFD9AD9418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434169A-DA87-480E-B3EC-89161CCDD1F1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8679" name="Rectangle 2">
            <a:extLst>
              <a:ext uri="{FF2B5EF4-FFF2-40B4-BE49-F238E27FC236}">
                <a16:creationId xmlns:a16="http://schemas.microsoft.com/office/drawing/2014/main" id="{7549E2D6-14AE-B817-91C9-422A3D619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hu-HU" altLang="hu-HU" sz="3200" b="1">
                <a:latin typeface="Times New Roman" panose="02020603050405020304" pitchFamily="18" charset="0"/>
              </a:rPr>
              <a:t>4. Passzívház minősítése  - 4</a:t>
            </a:r>
            <a:endParaRPr lang="hu-HU" altLang="hu-HU" sz="2000" b="1"/>
          </a:p>
        </p:txBody>
      </p:sp>
      <p:sp>
        <p:nvSpPr>
          <p:cNvPr id="28680" name="Rectangle 3">
            <a:extLst>
              <a:ext uri="{FF2B5EF4-FFF2-40B4-BE49-F238E27FC236}">
                <a16:creationId xmlns:a16="http://schemas.microsoft.com/office/drawing/2014/main" id="{F435F1E7-EFE4-045D-512C-CA3201EE2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681537"/>
          </a:xfrm>
        </p:spPr>
        <p:txBody>
          <a:bodyPr/>
          <a:lstStyle/>
          <a:p>
            <a:pPr marL="176213" indent="-176213" eaLnBrk="1" hangingPunct="1"/>
            <a:r>
              <a:rPr lang="hu-HU" altLang="hu-HU" sz="2600">
                <a:latin typeface="Times New Roman" panose="02020603050405020304" pitchFamily="18" charset="0"/>
              </a:rPr>
              <a:t>A német Passivhaus Institut fejlesztette ki a </a:t>
            </a:r>
            <a:r>
              <a:rPr lang="hu-HU" altLang="hu-HU" sz="2600" b="1">
                <a:solidFill>
                  <a:srgbClr val="FF3300"/>
                </a:solidFill>
                <a:latin typeface="Times New Roman" panose="02020603050405020304" pitchFamily="18" charset="0"/>
              </a:rPr>
              <a:t>PHPP</a:t>
            </a:r>
            <a:r>
              <a:rPr lang="hu-HU" altLang="hu-HU" sz="2600" b="1">
                <a:latin typeface="Times New Roman" panose="02020603050405020304" pitchFamily="18" charset="0"/>
              </a:rPr>
              <a:t>-t (Passivhaus Projektierungs Paket – passzívház tervező csomag)</a:t>
            </a:r>
            <a:r>
              <a:rPr lang="hu-HU" altLang="hu-HU" sz="2600">
                <a:latin typeface="Times New Roman" panose="02020603050405020304" pitchFamily="18" charset="0"/>
              </a:rPr>
              <a:t>, amely egy szoftverből és egy kézikönyvből áll.</a:t>
            </a:r>
          </a:p>
          <a:p>
            <a:pPr marL="176213" indent="-176213" eaLnBrk="1" hangingPunct="1"/>
            <a:r>
              <a:rPr lang="hu-HU" altLang="hu-HU" sz="2600">
                <a:latin typeface="Times New Roman" panose="02020603050405020304" pitchFamily="18" charset="0"/>
              </a:rPr>
              <a:t>Hivatalosan csak az az épület nevezhető passzívháznak, amely megfelel a </a:t>
            </a:r>
            <a:r>
              <a:rPr lang="hu-HU" altLang="hu-HU" sz="2600" b="1">
                <a:latin typeface="Times New Roman" panose="02020603050405020304" pitchFamily="18" charset="0"/>
              </a:rPr>
              <a:t>németországi (Darmstadt) </a:t>
            </a:r>
            <a:r>
              <a:rPr lang="hu-HU" altLang="hu-HU" sz="2600" b="1">
                <a:solidFill>
                  <a:srgbClr val="FF0000"/>
                </a:solidFill>
                <a:latin typeface="Times New Roman" panose="02020603050405020304" pitchFamily="18" charset="0"/>
              </a:rPr>
              <a:t>PASSIVHAUS INSTITUT</a:t>
            </a:r>
            <a:r>
              <a:rPr lang="hu-HU" altLang="hu-HU" sz="26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600">
                <a:latin typeface="Times New Roman" panose="02020603050405020304" pitchFamily="18" charset="0"/>
              </a:rPr>
              <a:t>(passzívház Intézet) </a:t>
            </a:r>
            <a:r>
              <a:rPr lang="hu-HU" altLang="hu-HU" sz="2600" b="1">
                <a:latin typeface="Times New Roman" panose="02020603050405020304" pitchFamily="18" charset="0"/>
              </a:rPr>
              <a:t>kritériumrendszerének</a:t>
            </a:r>
            <a:r>
              <a:rPr lang="hu-HU" altLang="hu-HU" sz="2600">
                <a:latin typeface="Times New Roman" panose="02020603050405020304" pitchFamily="18" charset="0"/>
              </a:rPr>
              <a:t> és rendelkezik az intézet hivatalos minősítésével.</a:t>
            </a:r>
          </a:p>
          <a:p>
            <a:pPr marL="176213" indent="-176213" eaLnBrk="1" hangingPunct="1"/>
            <a:r>
              <a:rPr lang="hu-HU" altLang="hu-HU" sz="2600">
                <a:latin typeface="Times New Roman" panose="02020603050405020304" pitchFamily="18" charset="0"/>
              </a:rPr>
              <a:t>Magyarországon a </a:t>
            </a:r>
            <a:r>
              <a:rPr lang="hu-HU" altLang="hu-HU" sz="2600" b="1">
                <a:solidFill>
                  <a:srgbClr val="FF3300"/>
                </a:solidFill>
                <a:latin typeface="Times New Roman" panose="02020603050405020304" pitchFamily="18" charset="0"/>
              </a:rPr>
              <a:t>KIVÉT-PHA</a:t>
            </a:r>
            <a:r>
              <a:rPr lang="hu-HU" altLang="hu-HU" sz="2600" b="1">
                <a:latin typeface="Times New Roman" panose="02020603050405020304" pitchFamily="18" charset="0"/>
              </a:rPr>
              <a:t> Minőségi Passzívház </a:t>
            </a:r>
            <a:r>
              <a:rPr lang="hu-HU" altLang="hu-HU" sz="2600" b="1">
                <a:solidFill>
                  <a:srgbClr val="FF3300"/>
                </a:solidFill>
                <a:latin typeface="Times New Roman" panose="02020603050405020304" pitchFamily="18" charset="0"/>
              </a:rPr>
              <a:t>minősítési eljárással </a:t>
            </a:r>
            <a:r>
              <a:rPr lang="hu-HU" altLang="hu-HU" sz="2600">
                <a:latin typeface="Times New Roman" panose="02020603050405020304" pitchFamily="18" charset="0"/>
              </a:rPr>
              <a:t>is lehet az épületet minősíttetni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E543A454-6D00-4A81-6B53-B981879F3C6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0723" name="Élőláb helye 4">
            <a:extLst>
              <a:ext uri="{FF2B5EF4-FFF2-40B4-BE49-F238E27FC236}">
                <a16:creationId xmlns:a16="http://schemas.microsoft.com/office/drawing/2014/main" id="{32FFA849-043E-9923-A915-58AE7A137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30724" name="Dia számának helye 5">
            <a:extLst>
              <a:ext uri="{FF2B5EF4-FFF2-40B4-BE49-F238E27FC236}">
                <a16:creationId xmlns:a16="http://schemas.microsoft.com/office/drawing/2014/main" id="{7DBE4BB6-6185-EF0C-E592-B8591B5623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C4980C-B2AA-477E-9C77-8F76741DDFA4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9B5460F-F820-AB75-FC05-D55361194CE4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27135EC-645F-4233-82B1-8FE24C583425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0726" name="Élőláb helye 4">
            <a:extLst>
              <a:ext uri="{FF2B5EF4-FFF2-40B4-BE49-F238E27FC236}">
                <a16:creationId xmlns:a16="http://schemas.microsoft.com/office/drawing/2014/main" id="{D5B4419B-BD4C-793D-1589-2CAEE9BC4029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30727" name="Dia számának helye 5">
            <a:extLst>
              <a:ext uri="{FF2B5EF4-FFF2-40B4-BE49-F238E27FC236}">
                <a16:creationId xmlns:a16="http://schemas.microsoft.com/office/drawing/2014/main" id="{82BE8373-2DB6-AAF8-A8E1-253B9DF84D8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AC6CC9C-3AA4-4965-BC32-A0903DFD3B2D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30728" name="Rectangle 2">
            <a:extLst>
              <a:ext uri="{FF2B5EF4-FFF2-40B4-BE49-F238E27FC236}">
                <a16:creationId xmlns:a16="http://schemas.microsoft.com/office/drawing/2014/main" id="{5CDA17DB-CCA3-737A-C369-7146339C0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196975"/>
            <a:ext cx="2411412" cy="4392613"/>
          </a:xfrm>
        </p:spPr>
        <p:txBody>
          <a:bodyPr/>
          <a:lstStyle/>
          <a:p>
            <a:pPr eaLnBrk="1" hangingPunct="1"/>
            <a:r>
              <a:rPr lang="hu-HU" altLang="hu-H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4. Passzív ház hatékony hőszigeteléssel, </a:t>
            </a:r>
            <a:r>
              <a:rPr lang="hu-HU" altLang="ko-KR" sz="2400" b="1">
                <a:latin typeface="Times New Roman" panose="02020603050405020304" pitchFamily="18" charset="0"/>
              </a:rPr>
              <a:t>hővisszanyerő szellőztető berendezéssel, talajkollektorral, napkollektorral</a:t>
            </a:r>
            <a:r>
              <a:rPr lang="hu-HU" altLang="hu-H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0729" name="Picture 4" descr="Passivhaus Scheme">
            <a:extLst>
              <a:ext uri="{FF2B5EF4-FFF2-40B4-BE49-F238E27FC236}">
                <a16:creationId xmlns:a16="http://schemas.microsoft.com/office/drawing/2014/main" id="{CDBF222B-F021-A166-5273-0A58A85E6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765175"/>
            <a:ext cx="6264275" cy="517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DEB7977E-A8FD-0144-F4CE-B70BFA368B7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6147" name="Élőláb helye 4">
            <a:extLst>
              <a:ext uri="{FF2B5EF4-FFF2-40B4-BE49-F238E27FC236}">
                <a16:creationId xmlns:a16="http://schemas.microsoft.com/office/drawing/2014/main" id="{EB90BB3E-7A5B-DD9C-FFBC-525AAFBC6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u-HU" altLang="hu-HU">
                <a:solidFill>
                  <a:srgbClr val="898989"/>
                </a:solidFill>
                <a:latin typeface="Calibri" panose="020F0502020204030204" pitchFamily="34" charset="0"/>
              </a:rPr>
              <a:t>Ház energetika</a:t>
            </a:r>
          </a:p>
        </p:txBody>
      </p:sp>
      <p:sp>
        <p:nvSpPr>
          <p:cNvPr id="6148" name="Dia számának helye 5">
            <a:extLst>
              <a:ext uri="{FF2B5EF4-FFF2-40B4-BE49-F238E27FC236}">
                <a16:creationId xmlns:a16="http://schemas.microsoft.com/office/drawing/2014/main" id="{895027E1-42C6-9778-4269-90AABCFC67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A8382C-260E-4486-B9C8-D4181B650FF0}" type="slidenum">
              <a:rPr lang="hu-HU" altLang="hu-H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hu-HU" altLang="hu-H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Cím 1">
            <a:extLst>
              <a:ext uri="{FF2B5EF4-FFF2-40B4-BE49-F238E27FC236}">
                <a16:creationId xmlns:a16="http://schemas.microsoft.com/office/drawing/2014/main" id="{4ADE79F9-936A-A077-9B1F-AB5F55292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839788"/>
          </a:xfrm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u-HU" altLang="hu-HU" sz="30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Fenntarthatósági témahét</a:t>
            </a:r>
            <a:r>
              <a:rPr lang="hu-HU" altLang="hu-HU" sz="30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2023. április 24-28</a:t>
            </a:r>
            <a:br>
              <a:rPr lang="hu-HU" altLang="hu-HU" sz="28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hu-HU" altLang="hu-HU" sz="20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Központi honlapja: </a:t>
            </a:r>
            <a:r>
              <a:rPr lang="hu-HU" altLang="hu-HU" sz="2000" u="sng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https://www.fenntarthatosagi.temahet.hu/</a:t>
            </a:r>
            <a:r>
              <a:rPr lang="hu-HU" altLang="hu-HU" sz="20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hu-HU" altLang="hu-HU" sz="20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0FA8B926-A02D-EBCC-5F30-4D5B42EFC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59375"/>
          </a:xfrm>
          <a:ln w="28575">
            <a:solidFill>
              <a:srgbClr val="008000"/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Ajánlott témái </a:t>
            </a:r>
            <a:r>
              <a:rPr lang="hu-HU" sz="2800" b="1" cap="all" dirty="0">
                <a:latin typeface="Arial" panose="020B0604020202020204" pitchFamily="34" charset="0"/>
                <a:cs typeface="Arial" panose="020B0604020202020204" pitchFamily="34" charset="0"/>
              </a:rPr>
              <a:t>KÖZÉPISKOLÁSOK RÉSZÉRE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cap="all" dirty="0">
                <a:latin typeface="Arial" panose="020B0604020202020204" pitchFamily="34" charset="0"/>
                <a:cs typeface="Arial" panose="020B0604020202020204" pitchFamily="34" charset="0"/>
              </a:rPr>
              <a:t>1. Hulladék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cap="all" dirty="0">
                <a:latin typeface="Arial" panose="020B0604020202020204" pitchFamily="34" charset="0"/>
                <a:cs typeface="Arial" panose="020B0604020202020204" pitchFamily="34" charset="0"/>
              </a:rPr>
              <a:t>2. Energia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(Energiaforgalom a lakásban) (Környezettudatos otthon)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cap="all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BIODIVERZITÁS  PÉLDÁK A PORTÁLON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cap="all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FENNTARTHATÓ ÉRTÉKEK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cap="all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TUDATOSFOGYASZTÁS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ONLINE TANÓRÁK – 2023 témakörei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Körforgásos gazdaság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dirty="0">
                <a:solidFill>
                  <a:srgbClr val="001A53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https://www.fenntarthatosagi.temahet.hu/online-tanorak?ora-lejatszas=61&amp;video-index=0</a:t>
            </a:r>
            <a:r>
              <a:rPr lang="hu-HU" sz="1600" dirty="0">
                <a:solidFill>
                  <a:srgbClr val="001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Ajánlott tankönyvek fejezetei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Zöld Föld 11-12, „Gazdaság és fenntarthatóság” fejezete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Zöld Föld 9-10, „4-5 fejezet”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hu-HU" sz="1600" dirty="0">
              <a:solidFill>
                <a:srgbClr val="001A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Energiatakarékos épületek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https://www.fenntarthatosagi.temahet.hu/online-tanorak?ora-lejatszas=62&amp;video-index=0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Ajánlott tankönyvek fejezetei</a:t>
            </a:r>
            <a:endParaRPr lang="hu-HU" sz="1800" kern="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800" kern="100" dirty="0">
                <a:latin typeface="Arial" panose="020B0604020202020204" pitchFamily="34" charset="0"/>
                <a:ea typeface="Calibri" panose="020F0502020204030204" pitchFamily="34" charset="0"/>
              </a:rPr>
              <a:t>Zöld Föld 11-12, „Miért és hogyan települtünk” fejezete</a:t>
            </a:r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u-HU" sz="1800" kern="100" dirty="0">
                <a:latin typeface="Arial" panose="020B0604020202020204" pitchFamily="34" charset="0"/>
                <a:ea typeface="Calibri" panose="020F0502020204030204" pitchFamily="34" charset="0"/>
              </a:rPr>
              <a:t>Zöld Föld 9-10, „Itthon otthon vagyok” fejezet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AAA31160-05BF-7DAE-CFA1-F1E45A60E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</a:rPr>
              <a:t>5. Szolár ház</a:t>
            </a:r>
          </a:p>
        </p:txBody>
      </p:sp>
      <p:sp>
        <p:nvSpPr>
          <p:cNvPr id="2" name="Dátum helye 1">
            <a:extLst>
              <a:ext uri="{FF2B5EF4-FFF2-40B4-BE49-F238E27FC236}">
                <a16:creationId xmlns:a16="http://schemas.microsoft.com/office/drawing/2014/main" id="{4FDF783F-100E-D38B-3CAA-7189DAA7520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2772" name="Élőláb helye 2">
            <a:extLst>
              <a:ext uri="{FF2B5EF4-FFF2-40B4-BE49-F238E27FC236}">
                <a16:creationId xmlns:a16="http://schemas.microsoft.com/office/drawing/2014/main" id="{BE31597D-4772-F817-1686-F50C7FE35C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32773" name="Dia számának helye 3">
            <a:extLst>
              <a:ext uri="{FF2B5EF4-FFF2-40B4-BE49-F238E27FC236}">
                <a16:creationId xmlns:a16="http://schemas.microsoft.com/office/drawing/2014/main" id="{2011AB75-B43E-1794-C29A-871AAF5D32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9AA649-D589-4258-8D6E-14CD65BF7DB1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hu-HU" altLang="hu-HU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2CAA344C-3B55-D97D-BFB4-9DBCD3DD79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3795" name="Élőláb helye 4">
            <a:extLst>
              <a:ext uri="{FF2B5EF4-FFF2-40B4-BE49-F238E27FC236}">
                <a16:creationId xmlns:a16="http://schemas.microsoft.com/office/drawing/2014/main" id="{F53A0459-DA35-16B5-B5D1-454107AD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33796" name="Dia számának helye 5">
            <a:extLst>
              <a:ext uri="{FF2B5EF4-FFF2-40B4-BE49-F238E27FC236}">
                <a16:creationId xmlns:a16="http://schemas.microsoft.com/office/drawing/2014/main" id="{104841BD-9DDA-26BD-1E23-5A2C384F5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9EBB0A-2C31-4765-90A9-5997FCBBD604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33797" name="Rectangle 2">
            <a:extLst>
              <a:ext uri="{FF2B5EF4-FFF2-40B4-BE49-F238E27FC236}">
                <a16:creationId xmlns:a16="http://schemas.microsoft.com/office/drawing/2014/main" id="{5A0BBD56-6053-1F51-DAD4-A59D949D7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hu-HU" altLang="hu-HU" sz="3600" b="1">
                <a:latin typeface="Times New Roman" panose="02020603050405020304" pitchFamily="18" charset="0"/>
              </a:rPr>
              <a:t>5. Szolár ház</a:t>
            </a:r>
            <a:endParaRPr lang="hu-HU" altLang="hu-HU" sz="3600">
              <a:latin typeface="Times New Roman" panose="02020603050405020304" pitchFamily="18" charset="0"/>
            </a:endParaRPr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85891820-4BF6-4CF4-031D-B8EBED52C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>
                <a:latin typeface="Arial" panose="020B0604020202020204" pitchFamily="34" charset="0"/>
                <a:cs typeface="Arial" panose="020B0604020202020204" pitchFamily="34" charset="0"/>
              </a:rPr>
              <a:t>Szoláris építészet az, amelyik a napenergia hasznosításához az épületszerkezeteket úgy kell alakítani, hogy a napsugárzásból adódó nyereség és a távozó hőveszteség aránya a lehető legjobb legyen.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Alacsonyenergia igényű és passzívházat csak szoláris szemlélettel </a:t>
            </a:r>
            <a:r>
              <a:rPr lang="hu-HU" altLang="hu-HU">
                <a:latin typeface="Arial" panose="020B0604020202020204" pitchFamily="34" charset="0"/>
                <a:cs typeface="Arial" panose="020B0604020202020204" pitchFamily="34" charset="0"/>
              </a:rPr>
              <a:t>lehet úgy megtervezni, hogy gazdaságosan kivitelezhető legyen.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Passzív szolár-, aktív szolár rendszerek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>
            <a:extLst>
              <a:ext uri="{FF2B5EF4-FFF2-40B4-BE49-F238E27FC236}">
                <a16:creationId xmlns:a16="http://schemas.microsoft.com/office/drawing/2014/main" id="{B5D14F6C-602A-2A6D-EB9C-F22378E7E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188913"/>
            <a:ext cx="2374900" cy="2016125"/>
          </a:xfrm>
        </p:spPr>
        <p:txBody>
          <a:bodyPr/>
          <a:lstStyle/>
          <a:p>
            <a:pPr eaLnBrk="1" hangingPunct="1"/>
            <a:r>
              <a:rPr lang="hu-HU" altLang="hu-HU" sz="3200" b="1">
                <a:latin typeface="Times New Roman" panose="02020603050405020304" pitchFamily="18" charset="0"/>
              </a:rPr>
              <a:t>5. Trombe-, vagy tömb fal „működése”</a:t>
            </a:r>
          </a:p>
        </p:txBody>
      </p:sp>
      <p:pic>
        <p:nvPicPr>
          <p:cNvPr id="34819" name="Kép 3" descr="EM-napenergia_05.jpg">
            <a:extLst>
              <a:ext uri="{FF2B5EF4-FFF2-40B4-BE49-F238E27FC236}">
                <a16:creationId xmlns:a16="http://schemas.microsoft.com/office/drawing/2014/main" id="{07BC45B8-10FB-86E8-52CA-00B73EEA7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336800"/>
            <a:ext cx="1944687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Kép 5" descr="trombe-04.png">
            <a:extLst>
              <a:ext uri="{FF2B5EF4-FFF2-40B4-BE49-F238E27FC236}">
                <a16:creationId xmlns:a16="http://schemas.microsoft.com/office/drawing/2014/main" id="{F86CD7A9-E753-E3C6-507B-2B0CD5A2D7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8913"/>
            <a:ext cx="4967288" cy="577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ím 1">
            <a:extLst>
              <a:ext uri="{FF2B5EF4-FFF2-40B4-BE49-F238E27FC236}">
                <a16:creationId xmlns:a16="http://schemas.microsoft.com/office/drawing/2014/main" id="{7FF96E78-7CE5-C386-EA62-376D72635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z="3600" b="1">
                <a:latin typeface="Times New Roman" panose="02020603050405020304" pitchFamily="18" charset="0"/>
              </a:rPr>
              <a:t>5. Napelemes, napkollektoros szolár ház</a:t>
            </a:r>
          </a:p>
        </p:txBody>
      </p:sp>
      <p:pic>
        <p:nvPicPr>
          <p:cNvPr id="35843" name="Tartalom helye 6" descr="EM-napenergia_02.jpg">
            <a:extLst>
              <a:ext uri="{FF2B5EF4-FFF2-40B4-BE49-F238E27FC236}">
                <a16:creationId xmlns:a16="http://schemas.microsoft.com/office/drawing/2014/main" id="{559257FF-8893-C410-14D6-D678B6E3A6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628775"/>
            <a:ext cx="7345362" cy="4567238"/>
          </a:xfrm>
        </p:spPr>
      </p:pic>
      <p:sp>
        <p:nvSpPr>
          <p:cNvPr id="4" name="Dátum helye 3">
            <a:extLst>
              <a:ext uri="{FF2B5EF4-FFF2-40B4-BE49-F238E27FC236}">
                <a16:creationId xmlns:a16="http://schemas.microsoft.com/office/drawing/2014/main" id="{698E04CC-4F00-93C8-C402-05B0207AEB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5845" name="Élőláb helye 4">
            <a:extLst>
              <a:ext uri="{FF2B5EF4-FFF2-40B4-BE49-F238E27FC236}">
                <a16:creationId xmlns:a16="http://schemas.microsoft.com/office/drawing/2014/main" id="{8110E9E7-05D3-AB03-8565-E504CC15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35846" name="Dia számának helye 5">
            <a:extLst>
              <a:ext uri="{FF2B5EF4-FFF2-40B4-BE49-F238E27FC236}">
                <a16:creationId xmlns:a16="http://schemas.microsoft.com/office/drawing/2014/main" id="{4838FFB7-56B9-7B4B-4921-D3EB7EEE27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D4C0EF-855A-4664-8AB6-BC6138EDF86C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hu-HU" altLang="hu-HU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BC270266-D78A-863E-B22B-991BCCC0984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6867" name="Élőláb helye 4">
            <a:extLst>
              <a:ext uri="{FF2B5EF4-FFF2-40B4-BE49-F238E27FC236}">
                <a16:creationId xmlns:a16="http://schemas.microsoft.com/office/drawing/2014/main" id="{7C341000-EDA0-3B8F-2BA7-E72885FD9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36868" name="Dia számának helye 5">
            <a:extLst>
              <a:ext uri="{FF2B5EF4-FFF2-40B4-BE49-F238E27FC236}">
                <a16:creationId xmlns:a16="http://schemas.microsoft.com/office/drawing/2014/main" id="{ADB00E18-521D-D7BD-4F35-FD010D3CC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B81B4A-D3F2-44D2-88B7-139440FE9908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36869" name="Rectangle 2">
            <a:extLst>
              <a:ext uri="{FF2B5EF4-FFF2-40B4-BE49-F238E27FC236}">
                <a16:creationId xmlns:a16="http://schemas.microsoft.com/office/drawing/2014/main" id="{1D875FD5-F48F-A431-B3A3-A5B2B890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b="1">
                <a:solidFill>
                  <a:srgbClr val="0000FF"/>
                </a:solidFill>
              </a:rPr>
              <a:t>6. Aktív ház (főleg szolár ház)</a:t>
            </a:r>
          </a:p>
        </p:txBody>
      </p:sp>
      <p:sp>
        <p:nvSpPr>
          <p:cNvPr id="36870" name="Rectangle 3">
            <a:extLst>
              <a:ext uri="{FF2B5EF4-FFF2-40B4-BE49-F238E27FC236}">
                <a16:creationId xmlns:a16="http://schemas.microsoft.com/office/drawing/2014/main" id="{3E63BCA2-0DB4-A1A6-5E48-821A26F83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8229600" cy="41052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hu-HU" altLang="hu-HU" sz="2800"/>
              <a:t>Az aktív ház attól aktív, hogy </a:t>
            </a:r>
            <a:r>
              <a:rPr lang="hu-HU" altLang="hu-HU" sz="2800">
                <a:solidFill>
                  <a:srgbClr val="FF3300"/>
                </a:solidFill>
              </a:rPr>
              <a:t>a </a:t>
            </a:r>
            <a:r>
              <a:rPr lang="hu-HU" altLang="hu-HU" sz="2800" b="1">
                <a:solidFill>
                  <a:srgbClr val="FF3300"/>
                </a:solidFill>
              </a:rPr>
              <a:t>megújuló energiák használata révén több energiát termel</a:t>
            </a:r>
            <a:r>
              <a:rPr lang="hu-HU" altLang="hu-HU" sz="2800"/>
              <a:t>, mint amennyit üzemeltetéséhez felhasznál.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hu-HU" altLang="hu-HU" sz="2800"/>
              <a:t>Egyelőre az aktív családi háznak a gyakorlati életben nincs sok esélye, mert </a:t>
            </a:r>
            <a:r>
              <a:rPr lang="hu-HU" altLang="hu-HU" sz="2800" b="1">
                <a:solidFill>
                  <a:srgbClr val="FF3300"/>
                </a:solidFill>
              </a:rPr>
              <a:t>drágák az alternatív energiatermelést megvalósító berendezések</a:t>
            </a:r>
            <a:r>
              <a:rPr lang="hu-HU" altLang="hu-HU" sz="2800"/>
              <a:t> és a hálózatra való visszatáplálás nem oldható meg gazdaságosan.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:a16="http://schemas.microsoft.com/office/drawing/2014/main" id="{DD5FD70B-B85F-A371-E5F4-058092750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hu-HU" altLang="hu-HU"/>
          </a:p>
          <a:p>
            <a:pPr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</a:rPr>
              <a:t>7. Ökoház</a:t>
            </a:r>
          </a:p>
        </p:txBody>
      </p:sp>
      <p:sp>
        <p:nvSpPr>
          <p:cNvPr id="2" name="Dátum helye 1">
            <a:extLst>
              <a:ext uri="{FF2B5EF4-FFF2-40B4-BE49-F238E27FC236}">
                <a16:creationId xmlns:a16="http://schemas.microsoft.com/office/drawing/2014/main" id="{F1A7037D-7B62-D245-036C-9CDA04CCDA4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7892" name="Élőláb helye 2">
            <a:extLst>
              <a:ext uri="{FF2B5EF4-FFF2-40B4-BE49-F238E27FC236}">
                <a16:creationId xmlns:a16="http://schemas.microsoft.com/office/drawing/2014/main" id="{07EBF5E2-F7B2-B5E1-654C-9FE7261E70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37893" name="Dia számának helye 3">
            <a:extLst>
              <a:ext uri="{FF2B5EF4-FFF2-40B4-BE49-F238E27FC236}">
                <a16:creationId xmlns:a16="http://schemas.microsoft.com/office/drawing/2014/main" id="{0B6B4E43-88C7-9833-0490-525C2BD5F0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23B921-0574-4B36-85D7-DC6E8725ABE9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hu-HU" altLang="hu-HU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DA4B4F95-D0A2-134D-228E-67B29A36E2C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8915" name="Élőláb helye 4">
            <a:extLst>
              <a:ext uri="{FF2B5EF4-FFF2-40B4-BE49-F238E27FC236}">
                <a16:creationId xmlns:a16="http://schemas.microsoft.com/office/drawing/2014/main" id="{096CA5A4-BB5B-959D-0447-03DA91A9F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38916" name="Dia számának helye 5">
            <a:extLst>
              <a:ext uri="{FF2B5EF4-FFF2-40B4-BE49-F238E27FC236}">
                <a16:creationId xmlns:a16="http://schemas.microsoft.com/office/drawing/2014/main" id="{9678252A-C6B7-AEA0-E135-F7F9F82A2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60D27D-9B66-43FA-AE31-6B3FA6EBDD21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1A96BDEF-6A55-729D-04E2-7BE5D420D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eaLnBrk="1" hangingPunct="1"/>
            <a:r>
              <a:rPr lang="hu-HU" altLang="hu-HU" sz="3600" b="1">
                <a:latin typeface="Times New Roman" panose="02020603050405020304" pitchFamily="18" charset="0"/>
              </a:rPr>
              <a:t>7. Ökoház</a:t>
            </a:r>
            <a:endParaRPr lang="hu-HU" altLang="hu-HU" sz="3600">
              <a:latin typeface="Times New Roman" panose="02020603050405020304" pitchFamily="18" charset="0"/>
            </a:endParaRPr>
          </a:p>
        </p:txBody>
      </p:sp>
      <p:sp>
        <p:nvSpPr>
          <p:cNvPr id="38918" name="Rectangle 3">
            <a:extLst>
              <a:ext uri="{FF2B5EF4-FFF2-40B4-BE49-F238E27FC236}">
                <a16:creationId xmlns:a16="http://schemas.microsoft.com/office/drawing/2014/main" id="{5D14297C-569D-7E6B-99EA-48A2A1131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08050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800">
                <a:latin typeface="Times New Roman" panose="02020603050405020304" pitchFamily="18" charset="0"/>
              </a:rPr>
              <a:t>Ökologikus szemlélettel megtervezett egy ház, </a:t>
            </a:r>
            <a:r>
              <a:rPr lang="hu-HU" altLang="hu-HU" sz="2800" b="1">
                <a:latin typeface="Times New Roman" panose="02020603050405020304" pitchFamily="18" charset="0"/>
              </a:rPr>
              <a:t>ha </a:t>
            </a:r>
            <a:r>
              <a:rPr lang="hu-HU" altLang="hu-HU" sz="2800" b="1">
                <a:solidFill>
                  <a:srgbClr val="0000FF"/>
                </a:solidFill>
                <a:latin typeface="Times New Roman" panose="02020603050405020304" pitchFamily="18" charset="0"/>
              </a:rPr>
              <a:t>környezetbarát, alacsony toxicitású anyagokat használ</a:t>
            </a:r>
            <a:r>
              <a:rPr lang="hu-HU" altLang="hu-HU" sz="2800" b="1">
                <a:latin typeface="Times New Roman" panose="02020603050405020304" pitchFamily="18" charset="0"/>
              </a:rPr>
              <a:t> </a:t>
            </a:r>
            <a:r>
              <a:rPr lang="hu-HU" altLang="hu-HU" sz="2800">
                <a:latin typeface="Times New Roman" panose="02020603050405020304" pitchFamily="18" charset="0"/>
              </a:rPr>
              <a:t>és fontos céljának tartja, hogy </a:t>
            </a:r>
            <a:r>
              <a:rPr lang="hu-HU" altLang="hu-HU" sz="2800" b="1">
                <a:latin typeface="Times New Roman" panose="02020603050405020304" pitchFamily="18" charset="0"/>
              </a:rPr>
              <a:t>a benne </a:t>
            </a:r>
            <a:r>
              <a:rPr lang="hu-HU" altLang="hu-HU" sz="2800" b="1">
                <a:solidFill>
                  <a:srgbClr val="0000FF"/>
                </a:solidFill>
                <a:latin typeface="Times New Roman" panose="02020603050405020304" pitchFamily="18" charset="0"/>
              </a:rPr>
              <a:t>lakók egészségének megőrzéséhez az épület is járuljon hozzá</a:t>
            </a:r>
            <a:r>
              <a:rPr lang="hu-HU" altLang="hu-HU" sz="28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800">
                <a:latin typeface="Times New Roman" panose="02020603050405020304" pitchFamily="18" charset="0"/>
              </a:rPr>
              <a:t>Ilyen ház épülhet </a:t>
            </a:r>
            <a:r>
              <a:rPr lang="hu-HU" altLang="hu-HU" sz="2800" b="1">
                <a:latin typeface="Times New Roman" panose="02020603050405020304" pitchFamily="18" charset="0"/>
              </a:rPr>
              <a:t>vályogtéglából, szalma bálából</a:t>
            </a:r>
            <a:r>
              <a:rPr lang="hu-HU" altLang="hu-HU" sz="2800">
                <a:latin typeface="Times New Roman" panose="02020603050405020304" pitchFamily="18" charset="0"/>
              </a:rPr>
              <a:t> és a fal hőszigetelő elemek is </a:t>
            </a:r>
            <a:r>
              <a:rPr lang="hu-HU" altLang="hu-HU" sz="2800" b="1">
                <a:latin typeface="Times New Roman" panose="02020603050405020304" pitchFamily="18" charset="0"/>
              </a:rPr>
              <a:t>természetes anyagokból készüljenek.</a:t>
            </a:r>
            <a:r>
              <a:rPr lang="hu-HU" altLang="hu-HU" sz="2800">
                <a:latin typeface="Times New Roman" panose="02020603050405020304" pitchFamily="18" charset="0"/>
              </a:rPr>
              <a:t> (Jelenleg az ilyen termékek és minősítési eljárások nagyon egyedi esetté teszik ezeket).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800">
                <a:latin typeface="Times New Roman" panose="02020603050405020304" pitchFamily="18" charset="0"/>
              </a:rPr>
              <a:t>A tervezésnél ekkor is figyelembe kell venni a </a:t>
            </a:r>
            <a:r>
              <a:rPr lang="hu-HU" altLang="hu-HU" sz="2800" b="1">
                <a:latin typeface="Times New Roman" panose="02020603050405020304" pitchFamily="18" charset="0"/>
              </a:rPr>
              <a:t>komfort biztosításának alapvető elvárásait </a:t>
            </a:r>
            <a:r>
              <a:rPr lang="hu-HU" altLang="hu-HU" sz="2800">
                <a:latin typeface="Times New Roman" panose="02020603050405020304" pitchFamily="18" charset="0"/>
              </a:rPr>
              <a:t>(természetes megvilágítás, a megfelelő hőmérséklet biztosítása, huzatmentesség, a megfelelő mennyiségű és folyamatosan biztosított friss levegő).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átum helye 3">
            <a:extLst>
              <a:ext uri="{FF2B5EF4-FFF2-40B4-BE49-F238E27FC236}">
                <a16:creationId xmlns:a16="http://schemas.microsoft.com/office/drawing/2014/main" id="{31052F2B-4839-4B9C-752C-AEC9132EED7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39939" name="Élőláb helye 4">
            <a:extLst>
              <a:ext uri="{FF2B5EF4-FFF2-40B4-BE49-F238E27FC236}">
                <a16:creationId xmlns:a16="http://schemas.microsoft.com/office/drawing/2014/main" id="{DC1E9B30-7BF4-0242-B112-3D5F952BB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39940" name="Dia számának helye 5">
            <a:extLst>
              <a:ext uri="{FF2B5EF4-FFF2-40B4-BE49-F238E27FC236}">
                <a16:creationId xmlns:a16="http://schemas.microsoft.com/office/drawing/2014/main" id="{D98F2242-755E-E244-BD11-C96E81208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3DA4B1-31F8-40F4-B305-057598237643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39941" name="Rectangle 2">
            <a:extLst>
              <a:ext uri="{FF2B5EF4-FFF2-40B4-BE49-F238E27FC236}">
                <a16:creationId xmlns:a16="http://schemas.microsoft.com/office/drawing/2014/main" id="{4B05A0F3-9B5B-E748-3DDA-E025541E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363" y="274638"/>
            <a:ext cx="3754437" cy="1143000"/>
          </a:xfrm>
        </p:spPr>
        <p:txBody>
          <a:bodyPr/>
          <a:lstStyle/>
          <a:p>
            <a:pPr eaLnBrk="1" hangingPunct="1"/>
            <a:r>
              <a:rPr lang="hu-HU" altLang="hu-H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7. Lakóház szalma bálából -1</a:t>
            </a:r>
          </a:p>
        </p:txBody>
      </p:sp>
      <p:pic>
        <p:nvPicPr>
          <p:cNvPr id="39942" name="Picture 4" descr="BAlmaz_szalma_04">
            <a:extLst>
              <a:ext uri="{FF2B5EF4-FFF2-40B4-BE49-F238E27FC236}">
                <a16:creationId xmlns:a16="http://schemas.microsoft.com/office/drawing/2014/main" id="{F956317D-0134-D654-BCDC-24C47828C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205038"/>
            <a:ext cx="3960812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5" descr="BAlmaz_szalma_02">
            <a:extLst>
              <a:ext uri="{FF2B5EF4-FFF2-40B4-BE49-F238E27FC236}">
                <a16:creationId xmlns:a16="http://schemas.microsoft.com/office/drawing/2014/main" id="{CC83F5A5-2486-4B7A-41BB-631E9DAB7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4" name="Picture 6" descr="Balmaz_szalma_09">
            <a:extLst>
              <a:ext uri="{FF2B5EF4-FFF2-40B4-BE49-F238E27FC236}">
                <a16:creationId xmlns:a16="http://schemas.microsoft.com/office/drawing/2014/main" id="{5793254F-7D6B-C585-C19E-CBD23D101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357563"/>
            <a:ext cx="408781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1F6BC023-1AE8-68FA-7C24-9FBDCC26F3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0963" name="Élőláb helye 4">
            <a:extLst>
              <a:ext uri="{FF2B5EF4-FFF2-40B4-BE49-F238E27FC236}">
                <a16:creationId xmlns:a16="http://schemas.microsoft.com/office/drawing/2014/main" id="{B8EA7EEA-6017-D490-0358-AD98D09A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40964" name="Dia számának helye 5">
            <a:extLst>
              <a:ext uri="{FF2B5EF4-FFF2-40B4-BE49-F238E27FC236}">
                <a16:creationId xmlns:a16="http://schemas.microsoft.com/office/drawing/2014/main" id="{93DF25CB-DA15-76C0-9457-D55389240C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2E6ACC-D100-4A4D-9E4C-A68B08F9B2EF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D6D03650-1B9A-F9E3-6C94-79FCD245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hu-HU" altLang="hu-HU" sz="3600" b="1">
                <a:latin typeface="Times New Roman" panose="02020603050405020304" pitchFamily="18" charset="0"/>
              </a:rPr>
              <a:t>7. Szalmaház készen és bevakolva - 2</a:t>
            </a:r>
          </a:p>
        </p:txBody>
      </p:sp>
      <p:pic>
        <p:nvPicPr>
          <p:cNvPr id="40966" name="Picture 4" descr="szalmahaz-vakolás előtt-után">
            <a:extLst>
              <a:ext uri="{FF2B5EF4-FFF2-40B4-BE49-F238E27FC236}">
                <a16:creationId xmlns:a16="http://schemas.microsoft.com/office/drawing/2014/main" id="{B27C23F8-2465-6AE7-9E64-4426FC641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052513"/>
            <a:ext cx="5616575" cy="513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FF36504B-6C41-2F4C-E9BE-849A6ECE6D1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1987" name="Élőláb helye 4">
            <a:extLst>
              <a:ext uri="{FF2B5EF4-FFF2-40B4-BE49-F238E27FC236}">
                <a16:creationId xmlns:a16="http://schemas.microsoft.com/office/drawing/2014/main" id="{306B06DD-1DC4-8971-F88C-1F9F02838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41988" name="Dia számának helye 5">
            <a:extLst>
              <a:ext uri="{FF2B5EF4-FFF2-40B4-BE49-F238E27FC236}">
                <a16:creationId xmlns:a16="http://schemas.microsoft.com/office/drawing/2014/main" id="{A55E8248-8DDB-8423-EB6A-494654A9DF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F539A5-5B68-435F-974F-DF73F018128F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1989" name="Rectangle 2">
            <a:extLst>
              <a:ext uri="{FF2B5EF4-FFF2-40B4-BE49-F238E27FC236}">
                <a16:creationId xmlns:a16="http://schemas.microsoft.com/office/drawing/2014/main" id="{217F9EC0-47B6-7D8D-0399-37144F4CE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hu-HU" altLang="hu-HU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Zéró CO</a:t>
            </a:r>
            <a:r>
              <a:rPr lang="hu-HU" altLang="hu-HU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ház</a:t>
            </a:r>
            <a:endParaRPr lang="hu-HU" altLang="hu-HU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90" name="Rectangle 3">
            <a:extLst>
              <a:ext uri="{FF2B5EF4-FFF2-40B4-BE49-F238E27FC236}">
                <a16:creationId xmlns:a16="http://schemas.microsoft.com/office/drawing/2014/main" id="{02A042FB-432D-89A3-F74E-6D2D83610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1341438"/>
            <a:ext cx="8496300" cy="4784725"/>
          </a:xfrm>
        </p:spPr>
        <p:txBody>
          <a:bodyPr/>
          <a:lstStyle/>
          <a:p>
            <a:pPr marL="176213" indent="-176213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Épületek esetén a nulla széndioxid kibocsátás annyit jelent, hogy </a:t>
            </a:r>
            <a:r>
              <a:rPr lang="hu-HU" altLang="hu-HU" sz="2600" b="1">
                <a:solidFill>
                  <a:srgbClr val="FF0000"/>
                </a:solidFill>
                <a:latin typeface="Times New Roman" panose="02020603050405020304" pitchFamily="18" charset="0"/>
              </a:rPr>
              <a:t>az épület megtermel annyi ekvivalens energiát, mint amennyit az ellátásához szükséges tüzelőanyagok révén kibocsát,</a:t>
            </a:r>
            <a:r>
              <a:rPr lang="hu-HU" altLang="hu-HU" sz="2600">
                <a:latin typeface="Times New Roman" panose="02020603050405020304" pitchFamily="18" charset="0"/>
              </a:rPr>
              <a:t> vagyis összességében semleges a kibocsátás szempontjából.</a:t>
            </a:r>
          </a:p>
          <a:p>
            <a:pPr marL="176213" indent="-176213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Például: </a:t>
            </a:r>
            <a:r>
              <a:rPr lang="hu-HU" altLang="hu-HU" sz="2600" b="1">
                <a:solidFill>
                  <a:srgbClr val="0000FF"/>
                </a:solidFill>
                <a:latin typeface="Times New Roman" panose="02020603050405020304" pitchFamily="18" charset="0"/>
              </a:rPr>
              <a:t>Zéró </a:t>
            </a:r>
            <a:r>
              <a:rPr lang="hu-HU" altLang="hu-HU" sz="2800" b="1">
                <a:solidFill>
                  <a:srgbClr val="0000FF"/>
                </a:solidFill>
              </a:rPr>
              <a:t>CO</a:t>
            </a:r>
            <a:r>
              <a:rPr lang="hu-HU" altLang="hu-HU" sz="2800" b="1" baseline="-25000">
                <a:solidFill>
                  <a:srgbClr val="0000FF"/>
                </a:solidFill>
              </a:rPr>
              <a:t>2</a:t>
            </a:r>
            <a:r>
              <a:rPr lang="hu-HU" altLang="hu-HU" sz="2800" b="1">
                <a:solidFill>
                  <a:srgbClr val="0000FF"/>
                </a:solidFill>
              </a:rPr>
              <a:t> </a:t>
            </a:r>
            <a:r>
              <a:rPr lang="hu-HU" altLang="hu-HU" sz="2600" b="1">
                <a:solidFill>
                  <a:srgbClr val="0000FF"/>
                </a:solidFill>
                <a:latin typeface="Times New Roman" panose="02020603050405020304" pitchFamily="18" charset="0"/>
              </a:rPr>
              <a:t>mérlegű lehet egy épület</a:t>
            </a:r>
            <a:r>
              <a:rPr lang="hu-HU" altLang="hu-HU" sz="2600">
                <a:latin typeface="Times New Roman" panose="02020603050405020304" pitchFamily="18" charset="0"/>
              </a:rPr>
              <a:t>, ha fatüzelésű kandallóval fűtenek benne, de annyi napelem van a tetőn, hogy az a ház villamos energiaigényének fedezésén túl még annyi áramot visszatáplál a hálózatra, amennyi áram erőművekben való megtermelésének szén-dioxid mennyisége egyenértékű a kandalló szén-dioxid kibocsátásával.</a:t>
            </a:r>
          </a:p>
          <a:p>
            <a:pPr marL="176213" indent="-176213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Egy új építésnél azonban manapság sokkal inkább a beruházási költség és a várható üzemeltetési költségek arányára figyelnek, és nem a szén-dioxid kibocsátásra.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F97A822F-D166-2D53-AEC7-2F72A8251FD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7171" name="Élőláb helye 4">
            <a:extLst>
              <a:ext uri="{FF2B5EF4-FFF2-40B4-BE49-F238E27FC236}">
                <a16:creationId xmlns:a16="http://schemas.microsoft.com/office/drawing/2014/main" id="{A08722FD-5456-87FE-DA4E-D40B4361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7172" name="Dia számának helye 5">
            <a:extLst>
              <a:ext uri="{FF2B5EF4-FFF2-40B4-BE49-F238E27FC236}">
                <a16:creationId xmlns:a16="http://schemas.microsoft.com/office/drawing/2014/main" id="{327F754F-8D3E-07B6-22B6-1FB7847D31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FFF736-65EB-425C-80DB-842862C489B8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7173" name="Cím 1">
            <a:extLst>
              <a:ext uri="{FF2B5EF4-FFF2-40B4-BE49-F238E27FC236}">
                <a16:creationId xmlns:a16="http://schemas.microsoft.com/office/drawing/2014/main" id="{4FC790F8-AD47-8387-49E1-D912448DE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r>
              <a:rPr lang="hu-HU" altLang="hu-HU" sz="3600">
                <a:latin typeface="Times New Roman" panose="02020603050405020304" pitchFamily="18" charset="0"/>
                <a:cs typeface="Times New Roman" panose="02020603050405020304" pitchFamily="18" charset="0"/>
              </a:rPr>
              <a:t>Kérdések</a:t>
            </a:r>
          </a:p>
        </p:txBody>
      </p:sp>
      <p:sp>
        <p:nvSpPr>
          <p:cNvPr id="7174" name="Tartalom helye 2">
            <a:extLst>
              <a:ext uri="{FF2B5EF4-FFF2-40B4-BE49-F238E27FC236}">
                <a16:creationId xmlns:a16="http://schemas.microsoft.com/office/drawing/2014/main" id="{7FEBD08E-C60F-6A20-8D56-FDB95B2D6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75275"/>
          </a:xfrm>
        </p:spPr>
        <p:txBody>
          <a:bodyPr/>
          <a:lstStyle/>
          <a:p>
            <a:r>
              <a:rPr lang="hu-HU" altLang="hu-HU" sz="2000">
                <a:latin typeface="Times New Roman" panose="02020603050405020304" pitchFamily="18" charset="0"/>
              </a:rPr>
              <a:t>Hogyan lakjunk, milyen családi házakat, közösségi épületeket építsünk a jövőben, amelyek figyelembe veszik az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energia takarékosság, energiahatékonyság</a:t>
            </a:r>
            <a:r>
              <a:rPr lang="hu-HU" altLang="hu-HU" sz="2000">
                <a:latin typeface="Times New Roman" panose="02020603050405020304" pitchFamily="18" charset="0"/>
              </a:rPr>
              <a:t> kihívásait, az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egészségünk megőrzésé</a:t>
            </a:r>
            <a:r>
              <a:rPr lang="hu-HU" altLang="hu-HU" sz="2000">
                <a:latin typeface="Times New Roman" panose="02020603050405020304" pitchFamily="18" charset="0"/>
              </a:rPr>
              <a:t>nek fontosságát? Figyelembe vehetők-e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ökológiai szempontok</a:t>
            </a:r>
            <a:r>
              <a:rPr lang="hu-HU" altLang="hu-HU" sz="2000">
                <a:latin typeface="Times New Roman" panose="02020603050405020304" pitchFamily="18" charset="0"/>
              </a:rPr>
              <a:t>?</a:t>
            </a:r>
          </a:p>
          <a:p>
            <a:r>
              <a:rPr lang="hu-HU" altLang="hu-HU" sz="2000">
                <a:latin typeface="Times New Roman" panose="02020603050405020304" pitchFamily="18" charset="0"/>
              </a:rPr>
              <a:t>Van-e esély arra, hogy a fogyasztói társadalomban napjainkra kialakult nagy rendszerektől egyre jobban le tudjon egy közösség válni,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tudunk-e </a:t>
            </a:r>
            <a:r>
              <a:rPr lang="hu-HU" altLang="hu-HU" sz="2000">
                <a:latin typeface="Times New Roman" panose="02020603050405020304" pitchFamily="18" charset="0"/>
              </a:rPr>
              <a:t>energetikailag egyre inkább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autonómmá lenni</a:t>
            </a:r>
            <a:r>
              <a:rPr lang="hu-HU" altLang="hu-HU" sz="2000">
                <a:latin typeface="Times New Roman" panose="02020603050405020304" pitchFamily="18" charset="0"/>
              </a:rPr>
              <a:t>?</a:t>
            </a:r>
          </a:p>
          <a:p>
            <a:r>
              <a:rPr lang="hu-HU" altLang="hu-HU" sz="2000">
                <a:latin typeface="Times New Roman" panose="02020603050405020304" pitchFamily="18" charset="0"/>
              </a:rPr>
              <a:t>Sikerül-e biztosítani azokat a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komfort szinteket </a:t>
            </a:r>
            <a:r>
              <a:rPr lang="hu-HU" altLang="hu-HU" sz="2000" b="1">
                <a:solidFill>
                  <a:srgbClr val="0000FF"/>
                </a:solidFill>
                <a:latin typeface="Times New Roman" panose="02020603050405020304" pitchFamily="18" charset="0"/>
              </a:rPr>
              <a:t>autonóm </a:t>
            </a:r>
            <a:r>
              <a:rPr lang="hu-HU" altLang="hu-HU" sz="2000">
                <a:latin typeface="Times New Roman" panose="02020603050405020304" pitchFamily="18" charset="0"/>
              </a:rPr>
              <a:t>módon, mint amilyeneket az eddigi nagy fűtő-, villamos energia-, vízszolgáltató és szennyvíz kezelő </a:t>
            </a:r>
            <a:r>
              <a:rPr lang="hu-HU" altLang="hu-HU" sz="2000" b="1">
                <a:solidFill>
                  <a:srgbClr val="0000FF"/>
                </a:solidFill>
                <a:latin typeface="Times New Roman" panose="02020603050405020304" pitchFamily="18" charset="0"/>
              </a:rPr>
              <a:t>centralizált</a:t>
            </a:r>
            <a:r>
              <a:rPr lang="hu-HU" altLang="hu-HU" sz="2000">
                <a:latin typeface="Times New Roman" panose="02020603050405020304" pitchFamily="18" charset="0"/>
              </a:rPr>
              <a:t> </a:t>
            </a:r>
            <a:r>
              <a:rPr lang="hu-HU" altLang="hu-HU" sz="2000" b="1">
                <a:solidFill>
                  <a:srgbClr val="0000FF"/>
                </a:solidFill>
                <a:latin typeface="Times New Roman" panose="02020603050405020304" pitchFamily="18" charset="0"/>
              </a:rPr>
              <a:t>hálózatok</a:t>
            </a:r>
            <a:r>
              <a:rPr lang="hu-HU" altLang="hu-HU" sz="2000">
                <a:latin typeface="Times New Roman" panose="02020603050405020304" pitchFamily="18" charset="0"/>
              </a:rPr>
              <a:t> biztosítanak?</a:t>
            </a:r>
          </a:p>
          <a:p>
            <a:r>
              <a:rPr lang="hu-HU" altLang="hu-HU" sz="2000">
                <a:latin typeface="Times New Roman" panose="02020603050405020304" pitchFamily="18" charset="0"/>
              </a:rPr>
              <a:t>Tudunk-e takarékosabban, és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energetikailag hatékonyabban </a:t>
            </a:r>
            <a:r>
              <a:rPr lang="hu-HU" altLang="hu-HU" sz="2000">
                <a:latin typeface="Times New Roman" panose="02020603050405020304" pitchFamily="18" charset="0"/>
              </a:rPr>
              <a:t>élni az eddigiekhez képest?</a:t>
            </a:r>
          </a:p>
          <a:p>
            <a:r>
              <a:rPr lang="hu-HU" altLang="hu-HU" sz="2000">
                <a:latin typeface="Times New Roman" panose="02020603050405020304" pitchFamily="18" charset="0"/>
              </a:rPr>
              <a:t>Lesz-e hely a szűkebb település szerkezetű városi lakásforma helyett, az ember természet közeliség igényét kielégíteni a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lazább településszerkezettel</a:t>
            </a:r>
            <a:r>
              <a:rPr lang="hu-HU" altLang="hu-HU" sz="2000">
                <a:latin typeface="Times New Roman" panose="02020603050405020304" pitchFamily="18" charset="0"/>
              </a:rPr>
              <a:t>? </a:t>
            </a:r>
            <a:r>
              <a:rPr lang="hu-HU" altLang="hu-HU" sz="2000" b="1">
                <a:solidFill>
                  <a:srgbClr val="FF3300"/>
                </a:solidFill>
                <a:latin typeface="Times New Roman" panose="02020603050405020304" pitchFamily="18" charset="0"/>
              </a:rPr>
              <a:t>Van-e jövője a vidéknek</a:t>
            </a:r>
            <a:r>
              <a:rPr lang="hu-HU" altLang="hu-HU" sz="2000">
                <a:latin typeface="Times New Roman" panose="02020603050405020304" pitchFamily="18" charset="0"/>
              </a:rPr>
              <a:t>, ezzel a vidékfejlesztés koncepciónak az egyre erősödő urbanizáció és centralizációval szemben?</a:t>
            </a:r>
            <a:endParaRPr lang="hu-HU" altLang="hu-H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97A5AF2-FC77-2F1F-63AE-A8135FBEC061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2E188F5-AFB9-4101-88FA-3EC45993580A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7176" name="Élőláb helye 4">
            <a:extLst>
              <a:ext uri="{FF2B5EF4-FFF2-40B4-BE49-F238E27FC236}">
                <a16:creationId xmlns:a16="http://schemas.microsoft.com/office/drawing/2014/main" id="{794ACCD8-4A18-1127-B613-7936C2D8FFF5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7177" name="Dia számának helye 5">
            <a:extLst>
              <a:ext uri="{FF2B5EF4-FFF2-40B4-BE49-F238E27FC236}">
                <a16:creationId xmlns:a16="http://schemas.microsoft.com/office/drawing/2014/main" id="{31F49B09-E3E2-3D01-C336-ECC9DBD83BF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33FB15C-55A3-4592-A6A0-EBA2F3F66D07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hu-HU" altLang="hu-HU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44D930F9-72CA-2710-1DF4-B21A5B3A5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hu-HU" dirty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hu-HU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9. Autonóm ház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hu-HU" sz="4400" b="1" dirty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hu-HU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Önellátó passzívház, </a:t>
            </a:r>
            <a:r>
              <a:rPr lang="hu-HU" sz="4800" b="1" dirty="0">
                <a:latin typeface="Times New Roman" pitchFamily="18" charset="0"/>
                <a:cs typeface="Times New Roman" pitchFamily="18" charset="0"/>
              </a:rPr>
              <a:t>egyben </a:t>
            </a:r>
            <a:r>
              <a:rPr lang="hu-HU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Zéró CO</a:t>
            </a:r>
            <a:r>
              <a:rPr lang="hu-HU" sz="4800" b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u-HU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ház, Szolár ház,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hu-HU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és </a:t>
            </a:r>
            <a:r>
              <a:rPr lang="hu-HU" sz="4800" b="1" dirty="0">
                <a:latin typeface="Times New Roman" pitchFamily="18" charset="0"/>
                <a:cs typeface="Times New Roman" pitchFamily="18" charset="0"/>
              </a:rPr>
              <a:t>lehet</a:t>
            </a:r>
            <a:r>
              <a:rPr lang="hu-HU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Ökoház</a:t>
            </a:r>
            <a:r>
              <a:rPr lang="hu-HU" sz="4800" b="1" dirty="0">
                <a:latin typeface="Times New Roman" pitchFamily="18" charset="0"/>
                <a:cs typeface="Times New Roman" pitchFamily="18" charset="0"/>
              </a:rPr>
              <a:t> is</a:t>
            </a:r>
            <a:endParaRPr lang="hu-HU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átum helye 1">
            <a:extLst>
              <a:ext uri="{FF2B5EF4-FFF2-40B4-BE49-F238E27FC236}">
                <a16:creationId xmlns:a16="http://schemas.microsoft.com/office/drawing/2014/main" id="{3B777C93-5DDB-7D2E-0237-CD4F6CF9110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3012" name="Élőláb helye 2">
            <a:extLst>
              <a:ext uri="{FF2B5EF4-FFF2-40B4-BE49-F238E27FC236}">
                <a16:creationId xmlns:a16="http://schemas.microsoft.com/office/drawing/2014/main" id="{2DDA74B5-B579-D187-838B-9AC92C2E07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43013" name="Dia számának helye 3">
            <a:extLst>
              <a:ext uri="{FF2B5EF4-FFF2-40B4-BE49-F238E27FC236}">
                <a16:creationId xmlns:a16="http://schemas.microsoft.com/office/drawing/2014/main" id="{73D38A8C-F01C-4812-E14D-8336F5F483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5C148-51B8-4030-B6A8-C18EF0FCA7B8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hu-HU" altLang="hu-HU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0421899E-766C-0ABB-16AA-E0A9ABCEFDB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4035" name="Élőláb helye 4">
            <a:extLst>
              <a:ext uri="{FF2B5EF4-FFF2-40B4-BE49-F238E27FC236}">
                <a16:creationId xmlns:a16="http://schemas.microsoft.com/office/drawing/2014/main" id="{7CA40214-B9B0-9143-3B3D-5FB7E48BE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44036" name="Dia számának helye 5">
            <a:extLst>
              <a:ext uri="{FF2B5EF4-FFF2-40B4-BE49-F238E27FC236}">
                <a16:creationId xmlns:a16="http://schemas.microsoft.com/office/drawing/2014/main" id="{4F48DCA1-706D-98F0-8AD5-B175972933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B5F809-9B09-4A15-8B79-58A1D9CDC17E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4037" name="Rectangle 2">
            <a:extLst>
              <a:ext uri="{FF2B5EF4-FFF2-40B4-BE49-F238E27FC236}">
                <a16:creationId xmlns:a16="http://schemas.microsoft.com/office/drawing/2014/main" id="{A9248207-1ED8-FACD-29C6-9372D25DB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hu-HU" altLang="hu-H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9. Autonóm ház – 1; Önellátó passzívház</a:t>
            </a:r>
          </a:p>
        </p:txBody>
      </p:sp>
      <p:sp>
        <p:nvSpPr>
          <p:cNvPr id="44038" name="Rectangle 3">
            <a:extLst>
              <a:ext uri="{FF2B5EF4-FFF2-40B4-BE49-F238E27FC236}">
                <a16:creationId xmlns:a16="http://schemas.microsoft.com/office/drawing/2014/main" id="{5E9BEA14-17B4-C3A5-1150-CDB43CF2D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50403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Autonóm ház alatt azt értjük, hogy az </a:t>
            </a:r>
            <a:r>
              <a:rPr lang="hu-HU" altLang="hu-HU" sz="2400" b="1">
                <a:solidFill>
                  <a:srgbClr val="FF3300"/>
                </a:solidFill>
                <a:latin typeface="Times New Roman" panose="02020603050405020304" pitchFamily="18" charset="0"/>
              </a:rPr>
              <a:t>épület független a közüzemi szolgáltatóktól</a:t>
            </a:r>
            <a:r>
              <a:rPr lang="hu-HU" altLang="hu-HU" sz="2400">
                <a:latin typeface="Times New Roman" panose="02020603050405020304" pitchFamily="18" charset="0"/>
              </a:rPr>
              <a:t>.  Saját ellátó rendszerelemei: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>
                <a:latin typeface="Times New Roman" panose="02020603050405020304" pitchFamily="18" charset="0"/>
              </a:rPr>
              <a:t>Alapvetően: alacsony energiájú ház; (Hőszigetelés, Háromrétegű üvegezés, ..)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>
                <a:latin typeface="Times New Roman" panose="02020603050405020304" pitchFamily="18" charset="0"/>
              </a:rPr>
              <a:t>Hővisszanyerő szellőztető berendezés,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>
                <a:latin typeface="Times New Roman" panose="02020603050405020304" pitchFamily="18" charset="0"/>
              </a:rPr>
              <a:t>Faelgázosító, vagy faapríték kazán,  v. Egybe szalmabála tüzelő kazán + napkollektor + puffer vizes hőtartály ,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>
                <a:latin typeface="Times New Roman" panose="02020603050405020304" pitchFamily="18" charset="0"/>
              </a:rPr>
              <a:t>Elektromos energiaellátás szélgenerátorral és napelemmel,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>
                <a:latin typeface="Times New Roman" panose="02020603050405020304" pitchFamily="18" charset="0"/>
              </a:rPr>
              <a:t>Házi vízellátó rendszer esővíz, és kútvíz felhasználásával ivóvízhez, mosó és mosogató vízhez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>
                <a:latin typeface="Times New Roman" panose="02020603050405020304" pitchFamily="18" charset="0"/>
              </a:rPr>
              <a:t>Komposztáló konyhai hulladéknak, komposztáló toalett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>
                <a:latin typeface="Times New Roman" panose="02020603050405020304" pitchFamily="18" charset="0"/>
              </a:rPr>
              <a:t>Nádgyökértéri szennyvíztisztító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sz="2400">
                <a:latin typeface="Times New Roman" panose="02020603050405020304" pitchFamily="18" charset="0"/>
              </a:rPr>
              <a:t>Fűthető üvegház, hajtatóház, vagy hidropónia+akvakultúra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ím 1">
            <a:extLst>
              <a:ext uri="{FF2B5EF4-FFF2-40B4-BE49-F238E27FC236}">
                <a16:creationId xmlns:a16="http://schemas.microsoft.com/office/drawing/2014/main" id="{E217DEE6-9A35-832D-4F5A-377ABECAB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9. Autonóm ház – 2;</a:t>
            </a:r>
            <a:br>
              <a:rPr lang="hu-HU" altLang="hu-HU" sz="32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Ertsey Attila,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Magyar Építész Kamara alelnöke</a:t>
            </a:r>
            <a:br>
              <a:rPr lang="hu-HU" altLang="hu-HU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400" u="sng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http://ezermester.hu/cikk-4673/Autonom_Haz</a:t>
            </a:r>
            <a:endParaRPr lang="hu-HU" altLang="hu-H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059" name="Tartalom helye 6" descr="Autonomház-1-k.JPG">
            <a:extLst>
              <a:ext uri="{FF2B5EF4-FFF2-40B4-BE49-F238E27FC236}">
                <a16:creationId xmlns:a16="http://schemas.microsoft.com/office/drawing/2014/main" id="{C03839AF-793C-46E3-E0DB-0F783C9716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628775"/>
            <a:ext cx="8750300" cy="4630738"/>
          </a:xfrm>
        </p:spPr>
      </p:pic>
      <p:sp>
        <p:nvSpPr>
          <p:cNvPr id="4" name="Dátum helye 3">
            <a:extLst>
              <a:ext uri="{FF2B5EF4-FFF2-40B4-BE49-F238E27FC236}">
                <a16:creationId xmlns:a16="http://schemas.microsoft.com/office/drawing/2014/main" id="{AE88DBFD-2773-1D6E-CB54-97D91B6F676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5061" name="Élőláb helye 4">
            <a:extLst>
              <a:ext uri="{FF2B5EF4-FFF2-40B4-BE49-F238E27FC236}">
                <a16:creationId xmlns:a16="http://schemas.microsoft.com/office/drawing/2014/main" id="{9E70275C-C38F-C818-D01E-9EB9B769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45062" name="Dia számának helye 5">
            <a:extLst>
              <a:ext uri="{FF2B5EF4-FFF2-40B4-BE49-F238E27FC236}">
                <a16:creationId xmlns:a16="http://schemas.microsoft.com/office/drawing/2014/main" id="{A1785AC4-4068-EB72-129C-E26250E4F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69EA93-9DE7-47B9-A883-ECC2DB6B5B65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hu-HU" altLang="hu-HU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>
            <a:extLst>
              <a:ext uri="{FF2B5EF4-FFF2-40B4-BE49-F238E27FC236}">
                <a16:creationId xmlns:a16="http://schemas.microsoft.com/office/drawing/2014/main" id="{9DF17870-3B90-7EC6-F588-74D3EADB4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375" y="1357313"/>
            <a:ext cx="7643813" cy="4281487"/>
          </a:xfrm>
        </p:spPr>
        <p:txBody>
          <a:bodyPr/>
          <a:lstStyle/>
          <a:p>
            <a:pPr>
              <a:defRPr/>
            </a:pPr>
            <a:endParaRPr lang="hu-HU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hu-HU" sz="5400" b="1" dirty="0">
                <a:solidFill>
                  <a:srgbClr val="0000FF"/>
                </a:solidFill>
                <a:latin typeface="Times New Roman" pitchFamily="18" charset="0"/>
              </a:rPr>
              <a:t>Köszönöm a figyelmet.</a:t>
            </a:r>
          </a:p>
          <a:p>
            <a:pPr eaLnBrk="1" hangingPunct="1">
              <a:defRPr/>
            </a:pPr>
            <a:r>
              <a:rPr lang="hu-HU" sz="5400" b="1" dirty="0">
                <a:solidFill>
                  <a:srgbClr val="0000FF"/>
                </a:solidFill>
                <a:latin typeface="Times New Roman" pitchFamily="18" charset="0"/>
              </a:rPr>
              <a:t>Akkor tessék dönteni és választani, megéri.</a:t>
            </a:r>
          </a:p>
          <a:p>
            <a:pPr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3">
            <a:extLst>
              <a:ext uri="{FF2B5EF4-FFF2-40B4-BE49-F238E27FC236}">
                <a16:creationId xmlns:a16="http://schemas.microsoft.com/office/drawing/2014/main" id="{10F1DAAC-7682-E97E-5F39-035B4FBDC93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7107" name="Élőláb helye 4">
            <a:extLst>
              <a:ext uri="{FF2B5EF4-FFF2-40B4-BE49-F238E27FC236}">
                <a16:creationId xmlns:a16="http://schemas.microsoft.com/office/drawing/2014/main" id="{BDE0C37E-4D5C-8232-74BD-65343E6C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47108" name="Dia számának helye 5">
            <a:extLst>
              <a:ext uri="{FF2B5EF4-FFF2-40B4-BE49-F238E27FC236}">
                <a16:creationId xmlns:a16="http://schemas.microsoft.com/office/drawing/2014/main" id="{C38A1C7D-B199-8D84-D761-67294689D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766038-E578-4654-A6B8-066E564D6EE6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7109" name="Rectangle 3">
            <a:extLst>
              <a:ext uri="{FF2B5EF4-FFF2-40B4-BE49-F238E27FC236}">
                <a16:creationId xmlns:a16="http://schemas.microsoft.com/office/drawing/2014/main" id="{02C84A6E-0880-DC83-D8D2-6C2111197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hu-HU" altLang="hu-HU"/>
          </a:p>
          <a:p>
            <a:pPr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</a:rPr>
              <a:t>Környezeti Fizika példák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4FFE7AFE-9B5C-0983-CBBD-3E0F9100C6A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8131" name="Élőláb helye 4">
            <a:extLst>
              <a:ext uri="{FF2B5EF4-FFF2-40B4-BE49-F238E27FC236}">
                <a16:creationId xmlns:a16="http://schemas.microsoft.com/office/drawing/2014/main" id="{D9F206D9-DBDE-BD98-F177-E819018F0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48132" name="Dia számának helye 5">
            <a:extLst>
              <a:ext uri="{FF2B5EF4-FFF2-40B4-BE49-F238E27FC236}">
                <a16:creationId xmlns:a16="http://schemas.microsoft.com/office/drawing/2014/main" id="{6FE2562A-A8A6-B953-EBFB-67274A78B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2F6684-635F-4AF3-B923-C50126A3CC50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8133" name="Rectangle 2">
            <a:extLst>
              <a:ext uri="{FF2B5EF4-FFF2-40B4-BE49-F238E27FC236}">
                <a16:creationId xmlns:a16="http://schemas.microsoft.com/office/drawing/2014/main" id="{37D8F137-57A6-85F5-CFD2-CA9841942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639763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</a:rPr>
              <a:t>Jelenlegi, jövőbeli energiaforrások</a:t>
            </a:r>
          </a:p>
        </p:txBody>
      </p:sp>
      <p:sp>
        <p:nvSpPr>
          <p:cNvPr id="48134" name="Rectangle 3">
            <a:extLst>
              <a:ext uri="{FF2B5EF4-FFF2-40B4-BE49-F238E27FC236}">
                <a16:creationId xmlns:a16="http://schemas.microsoft.com/office/drawing/2014/main" id="{E8987EBE-20D3-FB85-9332-A2A9BD7F8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600" b="1">
                <a:solidFill>
                  <a:srgbClr val="FF3300"/>
                </a:solidFill>
                <a:latin typeface="Times New Roman" panose="02020603050405020304" pitchFamily="18" charset="0"/>
              </a:rPr>
              <a:t>Kimeríthető, véges mennyiségű források</a:t>
            </a:r>
            <a:r>
              <a:rPr lang="hu-HU" altLang="hu-HU" sz="2600">
                <a:latin typeface="Times New Roman" panose="02020603050405020304" pitchFamily="18" charset="0"/>
              </a:rPr>
              <a:t> (Fosszilis, nukleáris - kémiai kötések, nukleáris kötések) Elsődlegesen hőenergia „előállítás” (CO</a:t>
            </a:r>
            <a:r>
              <a:rPr lang="hu-HU" altLang="hu-HU" sz="2600" baseline="-18000">
                <a:latin typeface="Times New Roman" panose="02020603050405020304" pitchFamily="18" charset="0"/>
              </a:rPr>
              <a:t>2</a:t>
            </a:r>
            <a:r>
              <a:rPr lang="hu-HU" altLang="hu-HU" sz="2600">
                <a:latin typeface="Times New Roman" panose="02020603050405020304" pitchFamily="18" charset="0"/>
              </a:rPr>
              <a:t> termelők).</a:t>
            </a:r>
            <a:endParaRPr lang="hu-HU" altLang="hu-HU" sz="26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600" b="1">
                <a:solidFill>
                  <a:srgbClr val="FF3300"/>
                </a:solidFill>
                <a:latin typeface="Times New Roman" panose="02020603050405020304" pitchFamily="18" charset="0"/>
              </a:rPr>
              <a:t>Nem kimeríthető, vagy újra előállítható, „megújuló” források</a:t>
            </a:r>
          </a:p>
          <a:p>
            <a:pPr>
              <a:lnSpc>
                <a:spcPct val="90000"/>
              </a:lnSpc>
            </a:pPr>
            <a:r>
              <a:rPr lang="hu-HU" altLang="hu-HU" sz="2600" b="1">
                <a:solidFill>
                  <a:srgbClr val="0000FF"/>
                </a:solidFill>
                <a:latin typeface="Times New Roman" panose="02020603050405020304" pitchFamily="18" charset="0"/>
              </a:rPr>
              <a:t>Kimeríthetetlen források</a:t>
            </a:r>
            <a:r>
              <a:rPr lang="hu-HU" altLang="hu-HU" sz="2600">
                <a:latin typeface="Times New Roman" panose="02020603050405020304" pitchFamily="18" charset="0"/>
              </a:rPr>
              <a:t> (napsugárzás, földhő) Fűtés, hűtés, elektromos energia előállítás (nem CO</a:t>
            </a:r>
            <a:r>
              <a:rPr lang="hu-HU" altLang="hu-HU" sz="2600" baseline="-18000">
                <a:latin typeface="Times New Roman" panose="02020603050405020304" pitchFamily="18" charset="0"/>
              </a:rPr>
              <a:t>2</a:t>
            </a:r>
            <a:r>
              <a:rPr lang="hu-HU" altLang="hu-HU" sz="2600">
                <a:latin typeface="Times New Roman" panose="02020603050405020304" pitchFamily="18" charset="0"/>
              </a:rPr>
              <a:t> termelő).</a:t>
            </a:r>
            <a:endParaRPr lang="hu-HU" altLang="hu-HU" sz="26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hu-HU" altLang="hu-HU" sz="2600" b="1">
                <a:solidFill>
                  <a:srgbClr val="0000FF"/>
                </a:solidFill>
                <a:latin typeface="Times New Roman" panose="02020603050405020304" pitchFamily="18" charset="0"/>
              </a:rPr>
              <a:t>Megújítható források</a:t>
            </a:r>
            <a:r>
              <a:rPr lang="hu-HU" altLang="hu-HU" sz="2600">
                <a:latin typeface="Times New Roman" panose="02020603050405020304" pitchFamily="18" charset="0"/>
              </a:rPr>
              <a:t> (termesztett élelmiszer növények melléktermékei, hulladékai, ikertermékei) Elsődlegesen hőenergia „előállítás”. (CO</a:t>
            </a:r>
            <a:r>
              <a:rPr lang="hu-HU" altLang="hu-HU" sz="2600" baseline="-18000">
                <a:latin typeface="Times New Roman" panose="02020603050405020304" pitchFamily="18" charset="0"/>
              </a:rPr>
              <a:t>2</a:t>
            </a:r>
            <a:r>
              <a:rPr lang="hu-HU" altLang="hu-HU" sz="2600">
                <a:latin typeface="Times New Roman" panose="02020603050405020304" pitchFamily="18" charset="0"/>
              </a:rPr>
              <a:t> semleges).</a:t>
            </a:r>
            <a:endParaRPr lang="hu-HU" altLang="hu-HU" sz="26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hu-HU" altLang="hu-HU" sz="2600" b="1">
                <a:solidFill>
                  <a:srgbClr val="0000FF"/>
                </a:solidFill>
                <a:latin typeface="Times New Roman" panose="02020603050405020304" pitchFamily="18" charset="0"/>
              </a:rPr>
              <a:t>„Megújuló”</a:t>
            </a:r>
            <a:r>
              <a:rPr lang="hu-HU" altLang="hu-HU" sz="26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600" b="1">
                <a:solidFill>
                  <a:srgbClr val="0000FF"/>
                </a:solidFill>
                <a:latin typeface="Times New Roman" panose="02020603050405020304" pitchFamily="18" charset="0"/>
              </a:rPr>
              <a:t>források</a:t>
            </a:r>
            <a:r>
              <a:rPr lang="hu-HU" altLang="hu-HU" sz="2600">
                <a:latin typeface="Times New Roman" panose="02020603050405020304" pitchFamily="18" charset="0"/>
              </a:rPr>
              <a:t> (légmozgás-szél; vízmozgás – folyó, óceán,..) (elektromos energia termelő) (nem CO</a:t>
            </a:r>
            <a:r>
              <a:rPr lang="hu-HU" altLang="hu-HU" sz="2600" baseline="-18000">
                <a:latin typeface="Times New Roman" panose="02020603050405020304" pitchFamily="18" charset="0"/>
              </a:rPr>
              <a:t>2</a:t>
            </a:r>
            <a:r>
              <a:rPr lang="hu-HU" altLang="hu-HU" sz="2600">
                <a:latin typeface="Times New Roman" panose="02020603050405020304" pitchFamily="18" charset="0"/>
              </a:rPr>
              <a:t> termelő)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5FAE7FCC-FF6E-CCCC-8BB7-BD5EBFFF479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49155" name="Élőláb helye 4">
            <a:extLst>
              <a:ext uri="{FF2B5EF4-FFF2-40B4-BE49-F238E27FC236}">
                <a16:creationId xmlns:a16="http://schemas.microsoft.com/office/drawing/2014/main" id="{AF3F741C-9DC9-F52B-6341-2236EEBC5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49156" name="Dia számának helye 5">
            <a:extLst>
              <a:ext uri="{FF2B5EF4-FFF2-40B4-BE49-F238E27FC236}">
                <a16:creationId xmlns:a16="http://schemas.microsoft.com/office/drawing/2014/main" id="{08C71191-0BC9-BD4D-A6AB-AF44FF3065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59D1A-7965-4365-93F0-3705F255B504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9157" name="Rectangle 2">
            <a:extLst>
              <a:ext uri="{FF2B5EF4-FFF2-40B4-BE49-F238E27FC236}">
                <a16:creationId xmlns:a16="http://schemas.microsoft.com/office/drawing/2014/main" id="{A05BDB90-1C2F-98C4-B377-306CFBDF8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</a:rPr>
              <a:t>Környezeti fizika példák</a:t>
            </a:r>
          </a:p>
        </p:txBody>
      </p:sp>
      <p:sp>
        <p:nvSpPr>
          <p:cNvPr id="49158" name="Rectangle 3">
            <a:extLst>
              <a:ext uri="{FF2B5EF4-FFF2-40B4-BE49-F238E27FC236}">
                <a16:creationId xmlns:a16="http://schemas.microsoft.com/office/drawing/2014/main" id="{BBC506C8-E672-4A7C-41F1-DF8C58CE6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1052513"/>
            <a:ext cx="8569325" cy="50736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hu-HU" altLang="hu-HU" sz="2400" b="1">
                <a:latin typeface="Times New Roman" panose="02020603050405020304" pitchFamily="18" charset="0"/>
              </a:rPr>
              <a:t>1. példa. Ember „hőkibocsátása”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400" b="1">
                <a:latin typeface="Times New Roman" panose="02020603050405020304" pitchFamily="18" charset="0"/>
              </a:rPr>
              <a:t>2. példa. Elektromos gépek „hőkibocsátása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400" b="1">
                <a:latin typeface="Times New Roman" panose="02020603050405020304" pitchFamily="18" charset="0"/>
              </a:rPr>
              <a:t>3. példa. Lakás levegő mennyisége, ami „felveszi” a „belső” hőt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400" b="1">
                <a:latin typeface="Times New Roman" panose="02020603050405020304" pitchFamily="18" charset="0"/>
              </a:rPr>
              <a:t>4. példa. Emberek</a:t>
            </a:r>
            <a:r>
              <a:rPr lang="hu-HU" altLang="hu-HU" sz="2400">
                <a:latin typeface="Times New Roman" panose="02020603050405020304" pitchFamily="18" charset="0"/>
              </a:rPr>
              <a:t> </a:t>
            </a:r>
            <a:r>
              <a:rPr lang="hu-HU" altLang="hu-HU" sz="2400" b="1">
                <a:latin typeface="Times New Roman" panose="02020603050405020304" pitchFamily="18" charset="0"/>
              </a:rPr>
              <a:t>CO</a:t>
            </a:r>
            <a:r>
              <a:rPr lang="hu-HU" altLang="hu-HU" sz="2400" b="1" baseline="-18000">
                <a:latin typeface="Times New Roman" panose="02020603050405020304" pitchFamily="18" charset="0"/>
              </a:rPr>
              <a:t>2</a:t>
            </a:r>
            <a:r>
              <a:rPr lang="hu-HU" altLang="hu-HU" sz="2400">
                <a:latin typeface="Times New Roman" panose="02020603050405020304" pitchFamily="18" charset="0"/>
              </a:rPr>
              <a:t> </a:t>
            </a:r>
            <a:r>
              <a:rPr lang="hu-HU" altLang="hu-HU" sz="2400" b="1">
                <a:latin typeface="Times New Roman" panose="02020603050405020304" pitchFamily="18" charset="0"/>
              </a:rPr>
              <a:t>kibocsátása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400" b="1">
                <a:latin typeface="Times New Roman" panose="02020603050405020304" pitchFamily="18" charset="0"/>
              </a:rPr>
              <a:t>5. példa. A levegő felmelegítése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400" b="1">
                <a:latin typeface="Times New Roman" panose="02020603050405020304" pitchFamily="18" charset="0"/>
              </a:rPr>
              <a:t>6. példa. Levegő biztosítása a lakásban levő tüzelő berendezés működtetéséhez</a:t>
            </a:r>
            <a:r>
              <a:rPr lang="hu-HU" altLang="hu-HU" sz="2800">
                <a:latin typeface="Times New Roman" panose="02020603050405020304" pitchFamily="18" charset="0"/>
              </a:rPr>
              <a:t> </a:t>
            </a:r>
            <a:endParaRPr lang="hu-HU" altLang="hu-HU" sz="2400" b="1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hu-HU" altLang="hu-HU" sz="24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CA7DACBB-1F6E-5D35-F79D-05A3E586CCE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0179" name="Élőláb helye 4">
            <a:extLst>
              <a:ext uri="{FF2B5EF4-FFF2-40B4-BE49-F238E27FC236}">
                <a16:creationId xmlns:a16="http://schemas.microsoft.com/office/drawing/2014/main" id="{EA3B11C1-FC8D-188A-311F-96F3DED18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50180" name="Dia számának helye 5">
            <a:extLst>
              <a:ext uri="{FF2B5EF4-FFF2-40B4-BE49-F238E27FC236}">
                <a16:creationId xmlns:a16="http://schemas.microsoft.com/office/drawing/2014/main" id="{38BECFA8-2512-8CC6-D549-20DCB858B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073222-FAE1-4321-9F86-D85C2EEAB17D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50181" name="Rectangle 2">
            <a:extLst>
              <a:ext uri="{FF2B5EF4-FFF2-40B4-BE49-F238E27FC236}">
                <a16:creationId xmlns:a16="http://schemas.microsoft.com/office/drawing/2014/main" id="{0C18027F-A207-C75D-29FB-78C82A3BB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</a:rPr>
              <a:t>1. példa. Ember „hőkibocsátása”</a:t>
            </a:r>
          </a:p>
        </p:txBody>
      </p:sp>
      <p:sp>
        <p:nvSpPr>
          <p:cNvPr id="50182" name="Rectangle 3">
            <a:extLst>
              <a:ext uri="{FF2B5EF4-FFF2-40B4-BE49-F238E27FC236}">
                <a16:creationId xmlns:a16="http://schemas.microsoft.com/office/drawing/2014/main" id="{28A229F3-9B78-E3B7-76DF-DB99845BC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642350" cy="468153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800">
                <a:latin typeface="Times New Roman" panose="02020603050405020304" pitchFamily="18" charset="0"/>
              </a:rPr>
              <a:t>Három fő lakik egy 60 m</a:t>
            </a:r>
            <a:r>
              <a:rPr lang="hu-HU" altLang="hu-HU" sz="2800" baseline="30000">
                <a:latin typeface="Times New Roman" panose="02020603050405020304" pitchFamily="18" charset="0"/>
              </a:rPr>
              <a:t>2</a:t>
            </a:r>
            <a:r>
              <a:rPr lang="hu-HU" altLang="hu-HU" sz="2800">
                <a:latin typeface="Times New Roman" panose="02020603050405020304" pitchFamily="18" charset="0"/>
              </a:rPr>
              <a:t> alapterületű lakásban, amely belmagassága 2,6 m. A nap 24 órájából 12 órát töltenek otthon. Mindenki naponta megeszik annyi ennivalót, amely energia tartalma fejenként 2500 kcal (10 MJ). Hőleadásukat egész nap egyenletesnek tételezzük fel.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800">
                <a:latin typeface="Times New Roman" panose="02020603050405020304" pitchFamily="18" charset="0"/>
              </a:rPr>
              <a:t>a) Mennyi hőt adnak le hárman otthon?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800" u="sng">
                <a:latin typeface="Times New Roman" panose="02020603050405020304" pitchFamily="18" charset="0"/>
              </a:rPr>
              <a:t>a) válasz</a:t>
            </a:r>
            <a:r>
              <a:rPr lang="hu-HU" altLang="hu-HU" sz="2800">
                <a:latin typeface="Times New Roman" panose="02020603050405020304" pitchFamily="18" charset="0"/>
              </a:rPr>
              <a:t>: </a:t>
            </a:r>
            <a:r>
              <a:rPr lang="hu-HU" altLang="hu-HU" sz="2800">
                <a:solidFill>
                  <a:srgbClr val="FF0000"/>
                </a:solidFill>
                <a:latin typeface="Times New Roman" panose="02020603050405020304" pitchFamily="18" charset="0"/>
              </a:rPr>
              <a:t>Három fő 12 óra alatt</a:t>
            </a:r>
            <a:r>
              <a:rPr lang="hu-HU" altLang="hu-HU" sz="2800">
                <a:latin typeface="Times New Roman" panose="02020603050405020304" pitchFamily="18" charset="0"/>
              </a:rPr>
              <a:t> </a:t>
            </a:r>
            <a:r>
              <a:rPr lang="hu-HU" altLang="hu-HU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15 MJ hőt ad le.</a:t>
            </a:r>
            <a:endParaRPr lang="hu-HU" altLang="hu-HU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89C22FAC-FDD2-53BC-3DDE-2B3EEC6287B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1203" name="Élőláb helye 4">
            <a:extLst>
              <a:ext uri="{FF2B5EF4-FFF2-40B4-BE49-F238E27FC236}">
                <a16:creationId xmlns:a16="http://schemas.microsoft.com/office/drawing/2014/main" id="{605F1543-D3F7-89CB-A9C9-32058B16D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51204" name="Dia számának helye 5">
            <a:extLst>
              <a:ext uri="{FF2B5EF4-FFF2-40B4-BE49-F238E27FC236}">
                <a16:creationId xmlns:a16="http://schemas.microsoft.com/office/drawing/2014/main" id="{ECED175E-D8D0-96EB-E18C-1BC7C1AB2C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03508E-7B44-44F6-AC10-512FEF909849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51205" name="Rectangle 2">
            <a:extLst>
              <a:ext uri="{FF2B5EF4-FFF2-40B4-BE49-F238E27FC236}">
                <a16:creationId xmlns:a16="http://schemas.microsoft.com/office/drawing/2014/main" id="{D1C86DE0-9EA2-DE56-3857-84A77643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</a:rPr>
              <a:t>2. példa. Elektromos gépek „hőkibocsátása</a:t>
            </a:r>
            <a:r>
              <a:rPr lang="hu-HU" altLang="hu-HU" sz="3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206" name="Rectangle 3">
            <a:extLst>
              <a:ext uri="{FF2B5EF4-FFF2-40B4-BE49-F238E27FC236}">
                <a16:creationId xmlns:a16="http://schemas.microsoft.com/office/drawing/2014/main" id="{7668BB0A-7481-646A-B556-76A1EBA34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latin typeface="Times New Roman" panose="02020603050405020304" pitchFamily="18" charset="0"/>
              </a:rPr>
              <a:t>A három tagú család havi </a:t>
            </a:r>
            <a:r>
              <a:rPr lang="hu-HU" altLang="hu-HU" sz="3000" b="1">
                <a:latin typeface="Times New Roman" panose="02020603050405020304" pitchFamily="18" charset="0"/>
              </a:rPr>
              <a:t>elektromos energia</a:t>
            </a:r>
            <a:r>
              <a:rPr lang="hu-HU" altLang="hu-HU" sz="3000">
                <a:latin typeface="Times New Roman" panose="02020603050405020304" pitchFamily="18" charset="0"/>
              </a:rPr>
              <a:t> fogyasztása havonta (hűtőszekrény, konyhai tűzhely, számítógép, világítás, háztartási gépek,…) 150 kWh/hó.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latin typeface="Times New Roman" panose="02020603050405020304" pitchFamily="18" charset="0"/>
              </a:rPr>
              <a:t>a) Mennyi hőt jelent ez egy hónapban,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latin typeface="Times New Roman" panose="02020603050405020304" pitchFamily="18" charset="0"/>
              </a:rPr>
              <a:t>b) Mennyi hőt jelent ez egy napra vonatkoztatva?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3000" u="sng">
                <a:latin typeface="Times New Roman" panose="02020603050405020304" pitchFamily="18" charset="0"/>
              </a:rPr>
              <a:t>a) válasz:</a:t>
            </a:r>
            <a:r>
              <a:rPr lang="hu-HU" altLang="hu-HU" sz="3000">
                <a:latin typeface="Times New Roman" panose="02020603050405020304" pitchFamily="18" charset="0"/>
              </a:rPr>
              <a:t> Az elektromos berendezések </a:t>
            </a:r>
            <a:r>
              <a:rPr lang="hu-HU" altLang="hu-HU" sz="3000" b="1">
                <a:solidFill>
                  <a:srgbClr val="FF0000"/>
                </a:solidFill>
                <a:latin typeface="Times New Roman" panose="02020603050405020304" pitchFamily="18" charset="0"/>
              </a:rPr>
              <a:t>540 MJ hőt adnak le havonta.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3000" u="sng">
                <a:latin typeface="Times New Roman" panose="02020603050405020304" pitchFamily="18" charset="0"/>
              </a:rPr>
              <a:t>b) válasz:</a:t>
            </a:r>
            <a:r>
              <a:rPr lang="hu-HU" altLang="hu-HU" sz="3000">
                <a:latin typeface="Times New Roman" panose="02020603050405020304" pitchFamily="18" charset="0"/>
              </a:rPr>
              <a:t> Az elektromos berendezések </a:t>
            </a:r>
            <a:r>
              <a:rPr lang="hu-HU" altLang="hu-HU" sz="3000" b="1">
                <a:solidFill>
                  <a:srgbClr val="FF0000"/>
                </a:solidFill>
                <a:latin typeface="Times New Roman" panose="02020603050405020304" pitchFamily="18" charset="0"/>
              </a:rPr>
              <a:t>18 MJ hőt adnak le naponta.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3848DA8D-4682-9066-BCF3-1F654102292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2227" name="Élőláb helye 4">
            <a:extLst>
              <a:ext uri="{FF2B5EF4-FFF2-40B4-BE49-F238E27FC236}">
                <a16:creationId xmlns:a16="http://schemas.microsoft.com/office/drawing/2014/main" id="{26C7B1CE-6471-8E57-3208-B18164B6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52228" name="Dia számának helye 5">
            <a:extLst>
              <a:ext uri="{FF2B5EF4-FFF2-40B4-BE49-F238E27FC236}">
                <a16:creationId xmlns:a16="http://schemas.microsoft.com/office/drawing/2014/main" id="{BFF6E535-CE0C-367F-A757-2797B6BF5F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DA7B9C-30B6-498B-BECB-C9DCCA6EB8B4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52229" name="Rectangle 2">
            <a:extLst>
              <a:ext uri="{FF2B5EF4-FFF2-40B4-BE49-F238E27FC236}">
                <a16:creationId xmlns:a16="http://schemas.microsoft.com/office/drawing/2014/main" id="{4F3EC202-396A-169A-D6C0-D6BCBCDB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</a:rPr>
              <a:t>3. példa. Lakás levegő mennyisége, ami „felveszi” a „belső” hőt</a:t>
            </a:r>
            <a:r>
              <a:rPr lang="hu-HU" altLang="hu-HU" sz="3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2230" name="Rectangle 3">
            <a:extLst>
              <a:ext uri="{FF2B5EF4-FFF2-40B4-BE49-F238E27FC236}">
                <a16:creationId xmlns:a16="http://schemas.microsoft.com/office/drawing/2014/main" id="{05D76875-BAE4-FFFA-FA98-7FC5236D8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773238"/>
            <a:ext cx="8642350" cy="43529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Egy 60 m</a:t>
            </a:r>
            <a:r>
              <a:rPr lang="hu-HU" altLang="hu-HU" sz="2600" baseline="30000">
                <a:latin typeface="Times New Roman" panose="02020603050405020304" pitchFamily="18" charset="0"/>
              </a:rPr>
              <a:t>2</a:t>
            </a:r>
            <a:r>
              <a:rPr lang="hu-HU" altLang="hu-HU" sz="2600">
                <a:latin typeface="Times New Roman" panose="02020603050405020304" pitchFamily="18" charset="0"/>
              </a:rPr>
              <a:t> alapterületű lakás belmagassága 2,6 m. A levegő sűrűsége 1,3 kg/m</a:t>
            </a:r>
            <a:r>
              <a:rPr lang="hu-HU" altLang="hu-HU" sz="2600" baseline="30000">
                <a:latin typeface="Times New Roman" panose="02020603050405020304" pitchFamily="18" charset="0"/>
              </a:rPr>
              <a:t>3</a:t>
            </a:r>
            <a:r>
              <a:rPr lang="hu-HU" altLang="hu-HU" sz="2600">
                <a:latin typeface="Times New Roman" panose="02020603050405020304" pitchFamily="18" charset="0"/>
              </a:rPr>
              <a:t>. A CO</a:t>
            </a:r>
            <a:r>
              <a:rPr lang="hu-HU" altLang="hu-HU" sz="2600" baseline="-18000">
                <a:latin typeface="Times New Roman" panose="02020603050405020304" pitchFamily="18" charset="0"/>
              </a:rPr>
              <a:t>2</a:t>
            </a:r>
            <a:r>
              <a:rPr lang="hu-HU" altLang="hu-HU" sz="2600">
                <a:latin typeface="Times New Roman" panose="02020603050405020304" pitchFamily="18" charset="0"/>
              </a:rPr>
              <a:t> koncentrációja a levegőben 330 ppm.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a) Hány m</a:t>
            </a:r>
            <a:r>
              <a:rPr lang="hu-HU" altLang="hu-HU" sz="2600" baseline="30000">
                <a:latin typeface="Times New Roman" panose="02020603050405020304" pitchFamily="18" charset="0"/>
              </a:rPr>
              <a:t>3</a:t>
            </a:r>
            <a:r>
              <a:rPr lang="hu-HU" altLang="hu-HU" sz="2600">
                <a:latin typeface="Times New Roman" panose="02020603050405020304" pitchFamily="18" charset="0"/>
              </a:rPr>
              <a:t> a lakásban levő levegő térfogata?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b) Hány kilogramm ennek a levegőnek a tömege?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c) Mennyi a lakásban levő CO</a:t>
            </a:r>
            <a:r>
              <a:rPr lang="hu-HU" altLang="hu-HU" sz="2600" baseline="-18000">
                <a:latin typeface="Times New Roman" panose="02020603050405020304" pitchFamily="18" charset="0"/>
              </a:rPr>
              <a:t>2</a:t>
            </a:r>
            <a:r>
              <a:rPr lang="hu-HU" altLang="hu-HU" sz="2600">
                <a:latin typeface="Times New Roman" panose="02020603050405020304" pitchFamily="18" charset="0"/>
              </a:rPr>
              <a:t> tömege?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600" u="sng">
                <a:latin typeface="Times New Roman" panose="02020603050405020304" pitchFamily="18" charset="0"/>
              </a:rPr>
              <a:t>a) válasz:</a:t>
            </a:r>
            <a:r>
              <a:rPr lang="hu-HU" altLang="hu-HU" sz="2600">
                <a:latin typeface="Times New Roman" panose="02020603050405020304" pitchFamily="18" charset="0"/>
              </a:rPr>
              <a:t> </a:t>
            </a:r>
            <a:r>
              <a:rPr lang="hu-HU" altLang="hu-HU" sz="2600" b="1">
                <a:solidFill>
                  <a:srgbClr val="FF0000"/>
                </a:solidFill>
                <a:latin typeface="Times New Roman" panose="02020603050405020304" pitchFamily="18" charset="0"/>
              </a:rPr>
              <a:t>A lakás levegőjének térfogata: V= 156 m</a:t>
            </a:r>
            <a:r>
              <a:rPr lang="hu-HU" altLang="hu-HU" sz="26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600" u="sng">
                <a:latin typeface="Times New Roman" panose="02020603050405020304" pitchFamily="18" charset="0"/>
              </a:rPr>
              <a:t>b) válasz:</a:t>
            </a:r>
            <a:r>
              <a:rPr lang="hu-HU" altLang="hu-HU" sz="2600">
                <a:latin typeface="Times New Roman" panose="02020603050405020304" pitchFamily="18" charset="0"/>
              </a:rPr>
              <a:t> </a:t>
            </a:r>
            <a:r>
              <a:rPr lang="hu-HU" altLang="hu-HU" sz="2600" b="1">
                <a:solidFill>
                  <a:srgbClr val="FF0000"/>
                </a:solidFill>
                <a:latin typeface="Times New Roman" panose="02020603050405020304" pitchFamily="18" charset="0"/>
              </a:rPr>
              <a:t>A lakás levegőjének tömege: m= 203 kg </a:t>
            </a:r>
            <a:endParaRPr lang="hu-HU" altLang="hu-HU" sz="2600" b="1" baseline="30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hu-HU" altLang="hu-HU" sz="2600" u="sng">
                <a:latin typeface="Times New Roman" panose="02020603050405020304" pitchFamily="18" charset="0"/>
              </a:rPr>
              <a:t>c) válasz:</a:t>
            </a:r>
            <a:r>
              <a:rPr lang="hu-HU" altLang="hu-HU" sz="2600">
                <a:latin typeface="Times New Roman" panose="02020603050405020304" pitchFamily="18" charset="0"/>
              </a:rPr>
              <a:t> </a:t>
            </a:r>
            <a:r>
              <a:rPr lang="hu-HU" altLang="hu-HU" sz="2600" b="1">
                <a:solidFill>
                  <a:srgbClr val="FF0000"/>
                </a:solidFill>
                <a:latin typeface="Times New Roman" panose="02020603050405020304" pitchFamily="18" charset="0"/>
              </a:rPr>
              <a:t>A lakás levegőjében a CO</a:t>
            </a:r>
            <a:r>
              <a:rPr lang="hu-HU" altLang="hu-HU" sz="2600" b="1" baseline="-18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 sz="2600" b="1">
                <a:solidFill>
                  <a:srgbClr val="FF0000"/>
                </a:solidFill>
                <a:latin typeface="Times New Roman" panose="02020603050405020304" pitchFamily="18" charset="0"/>
              </a:rPr>
              <a:t> tömege:</a:t>
            </a:r>
            <a:r>
              <a:rPr lang="hu-HU" altLang="hu-HU" sz="2600">
                <a:latin typeface="Times New Roman" panose="02020603050405020304" pitchFamily="18" charset="0"/>
              </a:rPr>
              <a:t> </a:t>
            </a:r>
            <a:r>
              <a:rPr lang="hu-HU" altLang="hu-HU" sz="2600" b="1">
                <a:solidFill>
                  <a:srgbClr val="FF0000"/>
                </a:solidFill>
                <a:latin typeface="Times New Roman" panose="02020603050405020304" pitchFamily="18" charset="0"/>
              </a:rPr>
              <a:t>0,1 kg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9FE46EF1-498D-6EF8-0EF3-33C23887FBF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8195" name="Élőláb helye 4">
            <a:extLst>
              <a:ext uri="{FF2B5EF4-FFF2-40B4-BE49-F238E27FC236}">
                <a16:creationId xmlns:a16="http://schemas.microsoft.com/office/drawing/2014/main" id="{006D7E3A-E24E-975E-BDF8-3DD82794F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8196" name="Dia számának helye 5">
            <a:extLst>
              <a:ext uri="{FF2B5EF4-FFF2-40B4-BE49-F238E27FC236}">
                <a16:creationId xmlns:a16="http://schemas.microsoft.com/office/drawing/2014/main" id="{E4F8090B-71EC-478F-3C95-45023EEDB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5D4ED7-3C86-44A2-BB25-350B1A8814AA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626C075-BE7C-821B-8DF4-9BFD0AE08180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3B36E9A-35E2-4F06-9F42-E5BEC47B9677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198" name="Élőláb helye 4">
            <a:extLst>
              <a:ext uri="{FF2B5EF4-FFF2-40B4-BE49-F238E27FC236}">
                <a16:creationId xmlns:a16="http://schemas.microsoft.com/office/drawing/2014/main" id="{ABD327F5-D4B6-BFC1-179C-060C519C1311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8199" name="Dia számának helye 5">
            <a:extLst>
              <a:ext uri="{FF2B5EF4-FFF2-40B4-BE49-F238E27FC236}">
                <a16:creationId xmlns:a16="http://schemas.microsoft.com/office/drawing/2014/main" id="{149D682E-3BC4-E85D-2B46-2A3641B1FC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30B0453-E706-488A-9F8B-C5AAF9FD7D47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8200" name="Cím 1">
            <a:extLst>
              <a:ext uri="{FF2B5EF4-FFF2-40B4-BE49-F238E27FC236}">
                <a16:creationId xmlns:a16="http://schemas.microsoft.com/office/drawing/2014/main" id="{5F5A0F5A-D56F-AD3E-BC6D-3E96E3010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63600"/>
          </a:xfrm>
        </p:spPr>
        <p:txBody>
          <a:bodyPr/>
          <a:lstStyle/>
          <a:p>
            <a:pPr eaLnBrk="1" hangingPunct="1"/>
            <a:r>
              <a:rPr lang="hu-HU" altLang="hu-HU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következő fogalmakat halljuk, olvassuk, ezek szerepelnek különböző híradásokban. </a:t>
            </a:r>
          </a:p>
        </p:txBody>
      </p:sp>
      <p:sp>
        <p:nvSpPr>
          <p:cNvPr id="8201" name="Tartalom helye 2">
            <a:extLst>
              <a:ext uri="{FF2B5EF4-FFF2-40B4-BE49-F238E27FC236}">
                <a16:creationId xmlns:a16="http://schemas.microsoft.com/office/drawing/2014/main" id="{BAB7E288-E12D-7000-4936-F84C55D83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hu-HU" b="1">
                <a:solidFill>
                  <a:srgbClr val="0F05D5"/>
                </a:solidFill>
                <a:latin typeface="Times New Roman" panose="02020603050405020304" pitchFamily="18" charset="0"/>
              </a:rPr>
              <a:t>Alacsony energiaigényű ház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b="1">
                <a:solidFill>
                  <a:srgbClr val="0F05D5"/>
                </a:solidFill>
                <a:latin typeface="Times New Roman" panose="02020603050405020304" pitchFamily="18" charset="0"/>
              </a:rPr>
              <a:t>Passzív ház</a:t>
            </a:r>
            <a:endParaRPr lang="hu-HU" altLang="hu-HU" b="1" i="1">
              <a:solidFill>
                <a:srgbClr val="0F05D5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hu-HU" b="1">
                <a:latin typeface="Times New Roman" panose="02020603050405020304" pitchFamily="18" charset="0"/>
              </a:rPr>
              <a:t>Autonóm ház, autonóm település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b="1">
                <a:latin typeface="Times New Roman" panose="02020603050405020304" pitchFamily="18" charset="0"/>
              </a:rPr>
              <a:t>Szolár ház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b="1">
                <a:latin typeface="Times New Roman" panose="02020603050405020304" pitchFamily="18" charset="0"/>
              </a:rPr>
              <a:t>Aktív ház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b="1">
                <a:latin typeface="Times New Roman" panose="02020603050405020304" pitchFamily="18" charset="0"/>
              </a:rPr>
              <a:t>Ökoház, </a:t>
            </a:r>
            <a:r>
              <a:rPr lang="hu-HU" altLang="hu-HU">
                <a:latin typeface="Times New Roman" panose="02020603050405020304" pitchFamily="18" charset="0"/>
              </a:rPr>
              <a:t>(sőt:</a:t>
            </a:r>
            <a:r>
              <a:rPr lang="hu-HU" altLang="hu-HU" b="1">
                <a:latin typeface="Times New Roman" panose="02020603050405020304" pitchFamily="18" charset="0"/>
              </a:rPr>
              <a:t> </a:t>
            </a:r>
            <a:r>
              <a:rPr lang="hu-HU" altLang="hu-HU">
                <a:latin typeface="Times New Roman" panose="02020603050405020304" pitchFamily="18" charset="0"/>
              </a:rPr>
              <a:t>ökováros-ökorégió), </a:t>
            </a:r>
            <a:r>
              <a:rPr lang="hu-HU" altLang="hu-HU" b="1">
                <a:latin typeface="Times New Roman" panose="02020603050405020304" pitchFamily="18" charset="0"/>
              </a:rPr>
              <a:t>Bioház,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b="1">
                <a:latin typeface="Times New Roman" panose="02020603050405020304" pitchFamily="18" charset="0"/>
              </a:rPr>
              <a:t>Zéró CO</a:t>
            </a:r>
            <a:r>
              <a:rPr lang="hu-HU" altLang="hu-HU" b="1" baseline="-20000">
                <a:latin typeface="Times New Roman" panose="02020603050405020304" pitchFamily="18" charset="0"/>
              </a:rPr>
              <a:t>2</a:t>
            </a:r>
            <a:r>
              <a:rPr lang="hu-HU" altLang="hu-HU" b="1">
                <a:latin typeface="Times New Roman" panose="02020603050405020304" pitchFamily="18" charset="0"/>
              </a:rPr>
              <a:t>-kibocsátású épület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>
                <a:latin typeface="Times New Roman" panose="02020603050405020304" pitchFamily="18" charset="0"/>
                <a:cs typeface="Times New Roman" panose="02020603050405020304" pitchFamily="18" charset="0"/>
              </a:rPr>
              <a:t>Mit is jelentenek ezek pontosan?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Próbáljuk tisztázni ezen fogalmakat.</a:t>
            </a:r>
            <a:endParaRPr lang="hu-HU" altLang="hu-HU" b="1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AC0C38E9-07F7-0376-32E5-2F1B800454A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3251" name="Élőláb helye 4">
            <a:extLst>
              <a:ext uri="{FF2B5EF4-FFF2-40B4-BE49-F238E27FC236}">
                <a16:creationId xmlns:a16="http://schemas.microsoft.com/office/drawing/2014/main" id="{0520F24A-9F9C-19A1-CD58-773013C82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53252" name="Dia számának helye 5">
            <a:extLst>
              <a:ext uri="{FF2B5EF4-FFF2-40B4-BE49-F238E27FC236}">
                <a16:creationId xmlns:a16="http://schemas.microsoft.com/office/drawing/2014/main" id="{4CDCC2E5-6755-DE6C-DFB2-C240ED44DA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1DACE5-2BF8-4FE1-A8EC-DDDBDAD7F490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53253" name="Rectangle 2">
            <a:extLst>
              <a:ext uri="{FF2B5EF4-FFF2-40B4-BE49-F238E27FC236}">
                <a16:creationId xmlns:a16="http://schemas.microsoft.com/office/drawing/2014/main" id="{0DAC6E31-0877-3394-F0D3-A735E521E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</a:rPr>
              <a:t>4. példa. Emberek</a:t>
            </a:r>
            <a:r>
              <a:rPr lang="hu-HU" altLang="hu-HU" sz="3200">
                <a:latin typeface="Times New Roman" panose="02020603050405020304" pitchFamily="18" charset="0"/>
              </a:rPr>
              <a:t> </a:t>
            </a:r>
            <a:r>
              <a:rPr lang="hu-HU" altLang="hu-HU" sz="3200" b="1">
                <a:latin typeface="Times New Roman" panose="02020603050405020304" pitchFamily="18" charset="0"/>
              </a:rPr>
              <a:t>CO</a:t>
            </a:r>
            <a:r>
              <a:rPr lang="hu-HU" altLang="hu-HU" sz="3200" b="1" baseline="-18000">
                <a:latin typeface="Times New Roman" panose="02020603050405020304" pitchFamily="18" charset="0"/>
              </a:rPr>
              <a:t>2</a:t>
            </a:r>
            <a:r>
              <a:rPr lang="hu-HU" altLang="hu-HU" sz="3200">
                <a:latin typeface="Times New Roman" panose="02020603050405020304" pitchFamily="18" charset="0"/>
              </a:rPr>
              <a:t> </a:t>
            </a:r>
            <a:r>
              <a:rPr lang="hu-HU" altLang="hu-HU" sz="3200" b="1">
                <a:latin typeface="Times New Roman" panose="02020603050405020304" pitchFamily="18" charset="0"/>
              </a:rPr>
              <a:t>kibocsátása</a:t>
            </a:r>
          </a:p>
        </p:txBody>
      </p:sp>
      <p:sp>
        <p:nvSpPr>
          <p:cNvPr id="53254" name="Rectangle 3">
            <a:extLst>
              <a:ext uri="{FF2B5EF4-FFF2-40B4-BE49-F238E27FC236}">
                <a16:creationId xmlns:a16="http://schemas.microsoft.com/office/drawing/2014/main" id="{21ABFE46-1377-2741-9B9B-6232FF121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908050"/>
            <a:ext cx="8569325" cy="52578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hu-HU" altLang="hu-HU" sz="2000">
                <a:latin typeface="Times New Roman" panose="02020603050405020304" pitchFamily="18" charset="0"/>
              </a:rPr>
              <a:t>Átlagos állóképességű emberek 1 perc alatt kb. 10 liter levegőt lélegezhetnek be (és ugyanekkora gázkeveréket pedig kilélegeznek). A kilélegzett levegő térfogatának körülbelül 16 % oxigén és 4,0 % szén-dioxid. A széndioxid moltömege 44 g/mol, sűrűsége 2,0 kg/m</a:t>
            </a:r>
            <a:r>
              <a:rPr lang="hu-HU" altLang="hu-HU" sz="2000" baseline="30000">
                <a:latin typeface="Times New Roman" panose="02020603050405020304" pitchFamily="18" charset="0"/>
              </a:rPr>
              <a:t>3</a:t>
            </a:r>
            <a:r>
              <a:rPr lang="hu-HU" altLang="hu-HU" sz="2000">
                <a:latin typeface="Times New Roman" panose="02020603050405020304" pitchFamily="18" charset="0"/>
              </a:rPr>
              <a:t> . Három fő lakik egy 60 m</a:t>
            </a:r>
            <a:r>
              <a:rPr lang="hu-HU" altLang="hu-HU" sz="2000" baseline="30000">
                <a:latin typeface="Times New Roman" panose="02020603050405020304" pitchFamily="18" charset="0"/>
              </a:rPr>
              <a:t>2</a:t>
            </a:r>
            <a:r>
              <a:rPr lang="hu-HU" altLang="hu-HU" sz="2000">
                <a:latin typeface="Times New Roman" panose="02020603050405020304" pitchFamily="18" charset="0"/>
              </a:rPr>
              <a:t> alapterületű 2,6 m belmagasságú lakásban, amely legyen légtömör.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000">
                <a:latin typeface="Times New Roman" panose="02020603050405020304" pitchFamily="18" charset="0"/>
              </a:rPr>
              <a:t>a) Mennyi (liter, kg) egy ember be-ki lélegzett levegő mennyisége 12 óra alatt?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000">
                <a:latin typeface="Times New Roman" panose="02020603050405020304" pitchFamily="18" charset="0"/>
              </a:rPr>
              <a:t>b) Egy ember 12 óra alatt hány liter és hány kilógramm CO</a:t>
            </a:r>
            <a:r>
              <a:rPr lang="hu-HU" altLang="hu-HU" sz="2000" baseline="-18000">
                <a:latin typeface="Times New Roman" panose="02020603050405020304" pitchFamily="18" charset="0"/>
              </a:rPr>
              <a:t>2</a:t>
            </a:r>
            <a:r>
              <a:rPr lang="hu-HU" altLang="hu-HU" sz="2000">
                <a:latin typeface="Times New Roman" panose="02020603050405020304" pitchFamily="18" charset="0"/>
              </a:rPr>
              <a:t> -ot lélegzik ki?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000">
                <a:latin typeface="Times New Roman" panose="02020603050405020304" pitchFamily="18" charset="0"/>
              </a:rPr>
              <a:t>c) A 12 óra alatt három fő által kilélegzett CO</a:t>
            </a:r>
            <a:r>
              <a:rPr lang="hu-HU" altLang="hu-HU" sz="2000" baseline="-18000">
                <a:latin typeface="Times New Roman" panose="02020603050405020304" pitchFamily="18" charset="0"/>
              </a:rPr>
              <a:t>2</a:t>
            </a:r>
            <a:r>
              <a:rPr lang="hu-HU" altLang="hu-HU" sz="2000">
                <a:latin typeface="Times New Roman" panose="02020603050405020304" pitchFamily="18" charset="0"/>
              </a:rPr>
              <a:t> tömege hogyan aránylik a lakásban korábban levő, normál légköri CO</a:t>
            </a:r>
            <a:r>
              <a:rPr lang="hu-HU" altLang="hu-HU" sz="2000" baseline="-18000">
                <a:latin typeface="Times New Roman" panose="02020603050405020304" pitchFamily="18" charset="0"/>
              </a:rPr>
              <a:t>2</a:t>
            </a:r>
            <a:r>
              <a:rPr lang="hu-HU" altLang="hu-HU" sz="2000">
                <a:latin typeface="Times New Roman" panose="02020603050405020304" pitchFamily="18" charset="0"/>
              </a:rPr>
              <a:t> mennyiséghez?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000">
                <a:latin typeface="Times New Roman" panose="02020603050405020304" pitchFamily="18" charset="0"/>
              </a:rPr>
              <a:t>d) Az oxigén hány százaléka fogyott el 12 óra alatt?? 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000" u="sng">
                <a:latin typeface="Times New Roman" panose="02020603050405020304" pitchFamily="18" charset="0"/>
              </a:rPr>
              <a:t>a) válasz:</a:t>
            </a:r>
            <a:r>
              <a:rPr lang="hu-HU" altLang="hu-HU" sz="2000">
                <a:latin typeface="Times New Roman" panose="02020603050405020304" pitchFamily="18" charset="0"/>
              </a:rPr>
              <a:t> 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Egy fő 12 óra alatt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7,2 m</a:t>
            </a:r>
            <a:r>
              <a:rPr lang="hu-HU" altLang="hu-HU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, 9,4 kg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levegőt lélegzik ki-be.</a:t>
            </a:r>
            <a:endParaRPr lang="hu-HU" altLang="hu-HU" sz="2000"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hu-HU" altLang="hu-HU" sz="2000" u="sng">
                <a:latin typeface="Times New Roman" panose="02020603050405020304" pitchFamily="18" charset="0"/>
              </a:rPr>
              <a:t>b) válasz:</a:t>
            </a:r>
            <a:r>
              <a:rPr lang="hu-HU" altLang="hu-HU" sz="2000">
                <a:latin typeface="Times New Roman" panose="02020603050405020304" pitchFamily="18" charset="0"/>
              </a:rPr>
              <a:t> 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Egy fő 12 óra alatt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0,3 m</a:t>
            </a:r>
            <a:r>
              <a:rPr lang="hu-HU" altLang="hu-HU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, 0,6 kg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széndioxidot lélegzik ki.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000" u="sng">
                <a:latin typeface="Times New Roman" panose="02020603050405020304" pitchFamily="18" charset="0"/>
              </a:rPr>
              <a:t>c) válasz:</a:t>
            </a:r>
            <a:r>
              <a:rPr lang="hu-HU" altLang="hu-HU" sz="2000">
                <a:latin typeface="Times New Roman" panose="02020603050405020304" pitchFamily="18" charset="0"/>
              </a:rPr>
              <a:t> 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Három fő 12 óra alatt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18-szorosára 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növeli a CO</a:t>
            </a:r>
            <a:r>
              <a:rPr lang="hu-HU" altLang="hu-HU" sz="2000" b="1" baseline="-18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mennyiséget.</a:t>
            </a:r>
          </a:p>
          <a:p>
            <a:pPr>
              <a:buFont typeface="Arial" panose="020B0604020202020204" pitchFamily="34" charset="0"/>
              <a:buNone/>
            </a:pPr>
            <a:r>
              <a:rPr lang="hu-HU" altLang="hu-HU" sz="2000" u="sng">
                <a:latin typeface="Times New Roman" panose="02020603050405020304" pitchFamily="18" charset="0"/>
              </a:rPr>
              <a:t>d) válasz:</a:t>
            </a:r>
            <a:r>
              <a:rPr lang="hu-HU" altLang="hu-HU" sz="2000">
                <a:latin typeface="Times New Roman" panose="02020603050405020304" pitchFamily="18" charset="0"/>
              </a:rPr>
              <a:t> 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Három fő esetében az oxigén 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0,9 %-a</a:t>
            </a:r>
            <a:r>
              <a:rPr lang="hu-HU" altLang="hu-HU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fogyott el 12 óra alatt.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6C75889C-05D4-67CC-0A26-74670AE20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4275" name="Élőláb helye 4">
            <a:extLst>
              <a:ext uri="{FF2B5EF4-FFF2-40B4-BE49-F238E27FC236}">
                <a16:creationId xmlns:a16="http://schemas.microsoft.com/office/drawing/2014/main" id="{1EA8BF14-6513-A194-38B1-4D1B4C220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54276" name="Dia számának helye 5">
            <a:extLst>
              <a:ext uri="{FF2B5EF4-FFF2-40B4-BE49-F238E27FC236}">
                <a16:creationId xmlns:a16="http://schemas.microsoft.com/office/drawing/2014/main" id="{B10B51AA-6B3F-BA8F-88B1-1F311D884F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5E7C27-E0FA-444E-B49B-4173438EB75B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54277" name="Rectangle 2">
            <a:extLst>
              <a:ext uri="{FF2B5EF4-FFF2-40B4-BE49-F238E27FC236}">
                <a16:creationId xmlns:a16="http://schemas.microsoft.com/office/drawing/2014/main" id="{EF82E2A0-3CFD-7387-21B9-EC49F101F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hu-HU" altLang="hu-HU" sz="3200" b="1">
                <a:latin typeface="Times New Roman" panose="02020603050405020304" pitchFamily="18" charset="0"/>
              </a:rPr>
              <a:t>5. példa. A levegő felmelegítése, hőveszteségek</a:t>
            </a:r>
            <a:r>
              <a:rPr lang="hu-HU" altLang="hu-HU" sz="3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4278" name="Rectangle 3">
            <a:extLst>
              <a:ext uri="{FF2B5EF4-FFF2-40B4-BE49-F238E27FC236}">
                <a16:creationId xmlns:a16="http://schemas.microsoft.com/office/drawing/2014/main" id="{CDF16FD3-27C8-C045-A3C9-0D7735898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981075"/>
            <a:ext cx="8569325" cy="5145088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200">
                <a:latin typeface="Times New Roman" panose="02020603050405020304" pitchFamily="18" charset="0"/>
              </a:rPr>
              <a:t>A lakás levegőjének térfogata 156 m</a:t>
            </a:r>
            <a:r>
              <a:rPr lang="hu-HU" altLang="hu-HU" sz="2200" baseline="30000">
                <a:latin typeface="Times New Roman" panose="02020603050405020304" pitchFamily="18" charset="0"/>
              </a:rPr>
              <a:t>3</a:t>
            </a:r>
            <a:r>
              <a:rPr lang="hu-HU" altLang="hu-HU" sz="2200">
                <a:latin typeface="Times New Roman" panose="02020603050405020304" pitchFamily="18" charset="0"/>
              </a:rPr>
              <a:t>. A sűrűsége 1,3 kg/m</a:t>
            </a:r>
            <a:r>
              <a:rPr lang="hu-HU" altLang="hu-HU" sz="2200" baseline="30000">
                <a:latin typeface="Times New Roman" panose="02020603050405020304" pitchFamily="18" charset="0"/>
              </a:rPr>
              <a:t>3</a:t>
            </a:r>
            <a:r>
              <a:rPr lang="hu-HU" altLang="hu-HU" sz="2200">
                <a:latin typeface="Times New Roman" panose="02020603050405020304" pitchFamily="18" charset="0"/>
              </a:rPr>
              <a:t>, fajhője: 1,0 kJ/kg°C. A külső levegő hőmérséklete 0 °C, bent szeretnénk 22 °C hőmérsékletet. A lakás légtömör. A széndioxid „felgyülemlés” elkerülése miatt, az „elhasznált levegőt” 24 óra alatt szeretnénk lecserélni.</a:t>
            </a:r>
            <a:endParaRPr lang="hu-HU" altLang="hu-HU" sz="22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200">
                <a:latin typeface="Times New Roman" panose="02020603050405020304" pitchFamily="18" charset="0"/>
              </a:rPr>
              <a:t>a) Mennyi hő kell a csere levegő felmelegítéséhez 24 órán keresztül, ha hőcserélő hatásfoka 80 %?</a:t>
            </a:r>
            <a:endParaRPr lang="hu-HU" altLang="hu-HU" sz="22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200">
                <a:latin typeface="Times New Roman" panose="02020603050405020304" pitchFamily="18" charset="0"/>
              </a:rPr>
              <a:t>b) Mennyi ez a hő 150 napon keresztül?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200" u="sng">
                <a:latin typeface="Times New Roman" panose="02020603050405020304" pitchFamily="18" charset="0"/>
              </a:rPr>
              <a:t>a) válasz:</a:t>
            </a:r>
            <a:r>
              <a:rPr lang="hu-HU" altLang="hu-HU" sz="2200">
                <a:latin typeface="Times New Roman" panose="02020603050405020304" pitchFamily="18" charset="0"/>
              </a:rPr>
              <a:t> A teljes levegő mennyiség (203 kg)</a:t>
            </a:r>
            <a:r>
              <a:rPr lang="hu-HU" altLang="hu-HU" sz="2200" b="1">
                <a:solidFill>
                  <a:srgbClr val="FF0000"/>
                </a:solidFill>
                <a:latin typeface="Times New Roman" panose="02020603050405020304" pitchFamily="18" charset="0"/>
              </a:rPr>
              <a:t> felmelegítéséhez szükséges </a:t>
            </a:r>
            <a:r>
              <a:rPr lang="hu-HU" altLang="hu-HU" sz="2200" b="1">
                <a:latin typeface="Times New Roman" panose="02020603050405020304" pitchFamily="18" charset="0"/>
              </a:rPr>
              <a:t>hő naponta</a:t>
            </a:r>
            <a:r>
              <a:rPr lang="hu-HU" altLang="hu-HU" sz="2200" b="1">
                <a:solidFill>
                  <a:srgbClr val="FF0000"/>
                </a:solidFill>
                <a:latin typeface="Times New Roman" panose="02020603050405020304" pitchFamily="18" charset="0"/>
              </a:rPr>
              <a:t>  5.6 MJ/nap/156 m3.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200" b="1">
                <a:latin typeface="Times New Roman" panose="02020603050405020304" pitchFamily="18" charset="0"/>
              </a:rPr>
              <a:t>Falakon, födémeken a hőveszteség</a:t>
            </a:r>
            <a:r>
              <a:rPr lang="hu-HU" altLang="hu-HU" sz="2200" b="1">
                <a:solidFill>
                  <a:srgbClr val="FF0000"/>
                </a:solidFill>
                <a:latin typeface="Times New Roman" panose="02020603050405020304" pitchFamily="18" charset="0"/>
              </a:rPr>
              <a:t>: 4 MJ/nap/180 m2,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200" u="sng">
                <a:latin typeface="Times New Roman" panose="02020603050405020304" pitchFamily="18" charset="0"/>
              </a:rPr>
              <a:t>b) válasz:</a:t>
            </a:r>
            <a:r>
              <a:rPr lang="hu-HU" altLang="hu-HU" sz="2200">
                <a:latin typeface="Times New Roman" panose="02020603050405020304" pitchFamily="18" charset="0"/>
              </a:rPr>
              <a:t> 150 nap alatt = </a:t>
            </a:r>
            <a:r>
              <a:rPr lang="hu-HU" altLang="hu-HU" sz="2400" b="1">
                <a:solidFill>
                  <a:srgbClr val="FF0000"/>
                </a:solidFill>
                <a:latin typeface="Times New Roman" panose="02020603050405020304" pitchFamily="18" charset="0"/>
              </a:rPr>
              <a:t>1500 MJ/fűtési idény =~20 kWh/év/m2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200" u="sng">
                <a:latin typeface="Times New Roman" panose="02020603050405020304" pitchFamily="18" charset="0"/>
              </a:rPr>
              <a:t>Megjegyzés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200">
                <a:latin typeface="Times New Roman" panose="02020603050405020304" pitchFamily="18" charset="0"/>
              </a:rPr>
              <a:t>Három fő </a:t>
            </a:r>
            <a:r>
              <a:rPr lang="hu-HU" altLang="hu-HU" sz="2200" b="1">
                <a:solidFill>
                  <a:srgbClr val="FF0000"/>
                </a:solidFill>
                <a:latin typeface="Times New Roman" panose="02020603050405020304" pitchFamily="18" charset="0"/>
              </a:rPr>
              <a:t>15 MJ/nap hőt, </a:t>
            </a:r>
            <a:r>
              <a:rPr lang="hu-HU" altLang="hu-HU" sz="2200">
                <a:latin typeface="Times New Roman" panose="02020603050405020304" pitchFamily="18" charset="0"/>
              </a:rPr>
              <a:t>az elektromos berendezések</a:t>
            </a:r>
            <a:r>
              <a:rPr lang="hu-HU" altLang="hu-HU" sz="2200" b="1">
                <a:solidFill>
                  <a:srgbClr val="FF0000"/>
                </a:solidFill>
                <a:latin typeface="Times New Roman" panose="02020603050405020304" pitchFamily="18" charset="0"/>
              </a:rPr>
              <a:t> 18 MJ/nap hőt adnak le 24 óra alatt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27B76C5F-A397-FB6A-819A-BE8D2663B89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55299" name="Élőláb helye 4">
            <a:extLst>
              <a:ext uri="{FF2B5EF4-FFF2-40B4-BE49-F238E27FC236}">
                <a16:creationId xmlns:a16="http://schemas.microsoft.com/office/drawing/2014/main" id="{F8160F37-B09F-0742-70AD-51D53745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55300" name="Dia számának helye 5">
            <a:extLst>
              <a:ext uri="{FF2B5EF4-FFF2-40B4-BE49-F238E27FC236}">
                <a16:creationId xmlns:a16="http://schemas.microsoft.com/office/drawing/2014/main" id="{CB69C9EC-1F8B-8E99-A24E-172C14091F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526818-7727-459A-9A2E-0B46054763C1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55301" name="Rectangle 2">
            <a:extLst>
              <a:ext uri="{FF2B5EF4-FFF2-40B4-BE49-F238E27FC236}">
                <a16:creationId xmlns:a16="http://schemas.microsoft.com/office/drawing/2014/main" id="{F5040B27-03F3-74B7-173D-6F15C7EDC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hu-HU" altLang="hu-HU" sz="2400" b="1">
                <a:latin typeface="Times New Roman" panose="02020603050405020304" pitchFamily="18" charset="0"/>
              </a:rPr>
              <a:t>6.példa. Levegő biztosítása a lakásban levő tüzelő berendezés működtetéséhez</a:t>
            </a:r>
            <a:r>
              <a:rPr lang="hu-HU" altLang="hu-HU" sz="2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5302" name="Rectangle 3">
            <a:extLst>
              <a:ext uri="{FF2B5EF4-FFF2-40B4-BE49-F238E27FC236}">
                <a16:creationId xmlns:a16="http://schemas.microsoft.com/office/drawing/2014/main" id="{51328724-EA18-1A6B-268B-3F6259FFC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Egy ház fajlagos téli fűtési (hő)energia igénye téli hónapokban 50 kWh/m</a:t>
            </a:r>
            <a:r>
              <a:rPr lang="hu-HU" altLang="hu-HU" sz="2400" baseline="30000">
                <a:latin typeface="Times New Roman" panose="02020603050405020304" pitchFamily="18" charset="0"/>
              </a:rPr>
              <a:t>2</a:t>
            </a:r>
            <a:r>
              <a:rPr lang="hu-HU" altLang="hu-HU" sz="2400">
                <a:latin typeface="Times New Roman" panose="02020603050405020304" pitchFamily="18" charset="0"/>
              </a:rPr>
              <a:t>/év. Alapterülete 60 m</a:t>
            </a:r>
            <a:r>
              <a:rPr lang="hu-HU" altLang="hu-HU" sz="2400" baseline="30000">
                <a:latin typeface="Times New Roman" panose="02020603050405020304" pitchFamily="18" charset="0"/>
              </a:rPr>
              <a:t>2</a:t>
            </a:r>
            <a:r>
              <a:rPr lang="hu-HU" altLang="hu-HU" sz="2400">
                <a:latin typeface="Times New Roman" panose="02020603050405020304" pitchFamily="18" charset="0"/>
              </a:rPr>
              <a:t>. A földgáz (metán – CH</a:t>
            </a:r>
            <a:r>
              <a:rPr lang="hu-HU" altLang="hu-HU" sz="2400" baseline="-18000">
                <a:latin typeface="Times New Roman" panose="02020603050405020304" pitchFamily="18" charset="0"/>
              </a:rPr>
              <a:t>4</a:t>
            </a:r>
            <a:r>
              <a:rPr lang="hu-HU" altLang="hu-HU" sz="2400">
                <a:latin typeface="Times New Roman" panose="02020603050405020304" pitchFamily="18" charset="0"/>
              </a:rPr>
              <a:t> ) fűtőértéke 32 MJ/m</a:t>
            </a:r>
            <a:r>
              <a:rPr lang="hu-HU" altLang="hu-HU" sz="2400" baseline="30000">
                <a:latin typeface="Times New Roman" panose="02020603050405020304" pitchFamily="18" charset="0"/>
              </a:rPr>
              <a:t>3</a:t>
            </a:r>
            <a:r>
              <a:rPr lang="hu-HU" altLang="hu-HU" sz="2400">
                <a:latin typeface="Times New Roman" panose="02020603050405020304" pitchFamily="18" charset="0"/>
              </a:rPr>
              <a:t>, a gázkazán hatásfoka 90 %.</a:t>
            </a:r>
          </a:p>
          <a:p>
            <a:pPr marL="533400" indent="-533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a) Mennyi a moltömege a metánnak és hány mól metán van egy m</a:t>
            </a:r>
            <a:r>
              <a:rPr lang="hu-HU" altLang="hu-HU" sz="2400" baseline="30000">
                <a:latin typeface="Times New Roman" panose="02020603050405020304" pitchFamily="18" charset="0"/>
              </a:rPr>
              <a:t>3</a:t>
            </a:r>
            <a:r>
              <a:rPr lang="hu-HU" altLang="hu-HU" sz="2400">
                <a:latin typeface="Times New Roman" panose="02020603050405020304" pitchFamily="18" charset="0"/>
              </a:rPr>
              <a:t> metán gázban?</a:t>
            </a:r>
          </a:p>
          <a:p>
            <a:pPr marL="533400" indent="-533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b) Mennyi gáz fogy egy téli hónapban?</a:t>
            </a:r>
          </a:p>
          <a:p>
            <a:pPr marL="533400" indent="-533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b) Mennyi oxigén kell egy köbméter metángáz elégetéséhez?</a:t>
            </a:r>
          </a:p>
          <a:p>
            <a:pPr marL="533400" indent="-533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>
                <a:latin typeface="Times New Roman" panose="02020603050405020304" pitchFamily="18" charset="0"/>
              </a:rPr>
              <a:t>c) Mennyi (hány kilógramm) széndioxid és víz keletkezik?</a:t>
            </a:r>
          </a:p>
          <a:p>
            <a:pPr marL="533400" indent="-533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 u="sng">
                <a:latin typeface="Times New Roman" panose="02020603050405020304" pitchFamily="18" charset="0"/>
              </a:rPr>
              <a:t>a) válasz:</a:t>
            </a:r>
            <a:r>
              <a:rPr lang="hu-HU" altLang="hu-HU" sz="2400">
                <a:latin typeface="Times New Roman" panose="02020603050405020304" pitchFamily="18" charset="0"/>
              </a:rPr>
              <a:t> 16 gr/mol</a:t>
            </a:r>
          </a:p>
          <a:p>
            <a:pPr marL="533400" indent="-533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400" u="sng">
                <a:latin typeface="Times New Roman" panose="02020603050405020304" pitchFamily="18" charset="0"/>
              </a:rPr>
              <a:t>b) válasz: </a:t>
            </a:r>
            <a:r>
              <a:rPr lang="hu-HU" altLang="hu-HU" sz="2400">
                <a:latin typeface="Times New Roman" panose="02020603050405020304" pitchFamily="18" charset="0"/>
              </a:rPr>
              <a:t>340 m3/év; 40 000 Ft/év.</a:t>
            </a:r>
          </a:p>
          <a:p>
            <a:pPr marL="533400" indent="-533400">
              <a:lnSpc>
                <a:spcPct val="90000"/>
              </a:lnSpc>
              <a:buFont typeface="Arial" panose="020B0604020202020204" pitchFamily="34" charset="0"/>
              <a:buNone/>
            </a:pPr>
            <a:endParaRPr lang="hu-HU" altLang="hu-H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76252EC7-DB9E-D102-0FFC-573303626EB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10243" name="Élőláb helye 4">
            <a:extLst>
              <a:ext uri="{FF2B5EF4-FFF2-40B4-BE49-F238E27FC236}">
                <a16:creationId xmlns:a16="http://schemas.microsoft.com/office/drawing/2014/main" id="{4064DF93-D2E9-CFF6-2DE5-529D8DCE8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10244" name="Dia számának helye 5">
            <a:extLst>
              <a:ext uri="{FF2B5EF4-FFF2-40B4-BE49-F238E27FC236}">
                <a16:creationId xmlns:a16="http://schemas.microsoft.com/office/drawing/2014/main" id="{7998C927-FA30-4B45-5B52-CDC1636C3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9092FC-805B-4A24-8D5A-5710B94B8CD8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B45EF71-8BC2-347A-E28A-D10869C7D58B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AE632BD8-3D01-493D-A69D-72690EE4CDA9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0246" name="Élőláb helye 4">
            <a:extLst>
              <a:ext uri="{FF2B5EF4-FFF2-40B4-BE49-F238E27FC236}">
                <a16:creationId xmlns:a16="http://schemas.microsoft.com/office/drawing/2014/main" id="{91E66A04-D950-7269-3E63-6A95E48AD6D7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10247" name="Dia számának helye 5">
            <a:extLst>
              <a:ext uri="{FF2B5EF4-FFF2-40B4-BE49-F238E27FC236}">
                <a16:creationId xmlns:a16="http://schemas.microsoft.com/office/drawing/2014/main" id="{33E4E238-B8CD-7A26-4C3A-506FE26EB0D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17CEC95-C7C4-4A8A-80CE-16F47E11E6E0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10248" name="Cím 1">
            <a:extLst>
              <a:ext uri="{FF2B5EF4-FFF2-40B4-BE49-F238E27FC236}">
                <a16:creationId xmlns:a16="http://schemas.microsoft.com/office/drawing/2014/main" id="{3314A686-11D1-C2C2-86F4-EC0B6C93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hu-HU" altLang="hu-H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Tartalomjegyzék</a:t>
            </a:r>
            <a:endParaRPr lang="hu-HU" altLang="hu-HU" sz="3600" b="1"/>
          </a:p>
        </p:txBody>
      </p:sp>
      <p:sp>
        <p:nvSpPr>
          <p:cNvPr id="10249" name="Tartalom helye 2">
            <a:extLst>
              <a:ext uri="{FF2B5EF4-FFF2-40B4-BE49-F238E27FC236}">
                <a16:creationId xmlns:a16="http://schemas.microsoft.com/office/drawing/2014/main" id="{B17CD0F6-9451-C183-74F4-C409AE659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F05D5"/>
                </a:solidFill>
                <a:latin typeface="Times New Roman" panose="02020603050405020304" pitchFamily="18" charset="0"/>
              </a:rPr>
              <a:t>1. Elvárt életminőség, „energia fogyasztási szokásaink”.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F05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Épületek „osztályozási szempontjai”, „energetikai, szigetelési történelmük”.</a:t>
            </a:r>
            <a:endParaRPr lang="hu-HU" altLang="hu-HU" sz="3000">
              <a:solidFill>
                <a:srgbClr val="0F05D5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F05D5"/>
                </a:solidFill>
                <a:latin typeface="Times New Roman" panose="02020603050405020304" pitchFamily="18" charset="0"/>
              </a:rPr>
              <a:t>3. Alacsony energiaigényű ház.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F05D5"/>
                </a:solidFill>
                <a:latin typeface="Times New Roman" panose="02020603050405020304" pitchFamily="18" charset="0"/>
              </a:rPr>
              <a:t>4. Passzív ház.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000FF"/>
                </a:solidFill>
                <a:latin typeface="Times New Roman" panose="02020603050405020304" pitchFamily="18" charset="0"/>
              </a:rPr>
              <a:t>5. Autonóm ház.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000FF"/>
                </a:solidFill>
                <a:latin typeface="Times New Roman" panose="02020603050405020304" pitchFamily="18" charset="0"/>
              </a:rPr>
              <a:t>6. Szolár ház.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000FF"/>
                </a:solidFill>
                <a:latin typeface="Times New Roman" panose="02020603050405020304" pitchFamily="18" charset="0"/>
              </a:rPr>
              <a:t>7. Aktív ház.</a:t>
            </a:r>
            <a:endParaRPr lang="hu-HU" altLang="hu-HU" sz="3000" i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000FF"/>
                </a:solidFill>
                <a:latin typeface="Times New Roman" panose="02020603050405020304" pitchFamily="18" charset="0"/>
              </a:rPr>
              <a:t>8. Ökoház, (sőt: ökováros-ökorégió), (Bioház).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3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Zéró CO</a:t>
            </a:r>
            <a:r>
              <a:rPr lang="hu-HU" altLang="hu-HU" sz="3000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sz="3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-kibocsátású épület.</a:t>
            </a:r>
            <a:endParaRPr lang="hu-HU" altLang="hu-HU" sz="30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3">
            <a:extLst>
              <a:ext uri="{FF2B5EF4-FFF2-40B4-BE49-F238E27FC236}">
                <a16:creationId xmlns:a16="http://schemas.microsoft.com/office/drawing/2014/main" id="{08D4BB02-FBA7-C0D5-B3E1-65744235E2C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12291" name="Élőláb helye 4">
            <a:extLst>
              <a:ext uri="{FF2B5EF4-FFF2-40B4-BE49-F238E27FC236}">
                <a16:creationId xmlns:a16="http://schemas.microsoft.com/office/drawing/2014/main" id="{B73329DC-1069-2DF3-CC5C-862E70A07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12292" name="Dia számának helye 5">
            <a:extLst>
              <a:ext uri="{FF2B5EF4-FFF2-40B4-BE49-F238E27FC236}">
                <a16:creationId xmlns:a16="http://schemas.microsoft.com/office/drawing/2014/main" id="{5C3D9221-D782-390E-8C72-BD361127C8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031884-59DB-42DB-BD1A-88ECEAD290ED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D0438CCD-4F2F-31B0-FCDB-9949E178A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609600" indent="-609600" algn="ctr">
              <a:buFont typeface="Arial" panose="020B0604020202020204" pitchFamily="34" charset="0"/>
              <a:buNone/>
            </a:pPr>
            <a:endParaRPr lang="hu-HU" altLang="hu-HU"/>
          </a:p>
          <a:p>
            <a:pPr marL="609600" indent="-609600"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</a:rPr>
              <a:t>1. Elvárt életminőség.</a:t>
            </a:r>
          </a:p>
          <a:p>
            <a:pPr marL="609600" indent="-609600"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</a:rPr>
              <a:t>„Energia fogyasztási szokásaink” lakóépületben, középületben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256B9FCA-664F-74FE-FA07-58F002B1DEE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13315" name="Élőláb helye 4">
            <a:extLst>
              <a:ext uri="{FF2B5EF4-FFF2-40B4-BE49-F238E27FC236}">
                <a16:creationId xmlns:a16="http://schemas.microsoft.com/office/drawing/2014/main" id="{AD6B4C4D-EE1C-1E2C-6966-7D190191A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13316" name="Dia számának helye 5">
            <a:extLst>
              <a:ext uri="{FF2B5EF4-FFF2-40B4-BE49-F238E27FC236}">
                <a16:creationId xmlns:a16="http://schemas.microsoft.com/office/drawing/2014/main" id="{EE59D209-8EF9-82F5-A24A-19D5504D9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2D4F71-CC19-492F-BD10-9759ED15C6D9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D102FA1-6BCC-77E0-DBCC-9895A334E3CD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B9AFA8-ECD9-4535-9D30-CC7026485F34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3318" name="Élőláb helye 4">
            <a:extLst>
              <a:ext uri="{FF2B5EF4-FFF2-40B4-BE49-F238E27FC236}">
                <a16:creationId xmlns:a16="http://schemas.microsoft.com/office/drawing/2014/main" id="{24C4065D-3ADB-20EC-D90B-9140FEDDD8C7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,.</a:t>
            </a:r>
          </a:p>
        </p:txBody>
      </p:sp>
      <p:sp>
        <p:nvSpPr>
          <p:cNvPr id="13319" name="Dia számának helye 5">
            <a:extLst>
              <a:ext uri="{FF2B5EF4-FFF2-40B4-BE49-F238E27FC236}">
                <a16:creationId xmlns:a16="http://schemas.microsoft.com/office/drawing/2014/main" id="{04ECE013-A62C-369E-A7BB-F11C1C2D802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99DC320-C8E3-42E7-9B58-DC0CF9E4EB8B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13320" name="Cím 1">
            <a:extLst>
              <a:ext uri="{FF2B5EF4-FFF2-40B4-BE49-F238E27FC236}">
                <a16:creationId xmlns:a16="http://schemas.microsoft.com/office/drawing/2014/main" id="{4FD28E07-8273-635B-141B-9F0B56C6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922337"/>
          </a:xfrm>
        </p:spPr>
        <p:txBody>
          <a:bodyPr/>
          <a:lstStyle/>
          <a:p>
            <a:pPr eaLnBrk="1" hangingPunct="1"/>
            <a:r>
              <a:rPr lang="hu-HU" altLang="hu-HU" sz="2800" b="1">
                <a:latin typeface="Times New Roman" panose="02020603050405020304" pitchFamily="18" charset="0"/>
              </a:rPr>
              <a:t>1. Elvárt életminőség. „Energia fogyasztási szokásaink” lakóépületben, középületben.</a:t>
            </a:r>
          </a:p>
        </p:txBody>
      </p:sp>
      <p:sp>
        <p:nvSpPr>
          <p:cNvPr id="13321" name="Tartalom helye 2">
            <a:extLst>
              <a:ext uri="{FF2B5EF4-FFF2-40B4-BE49-F238E27FC236}">
                <a16:creationId xmlns:a16="http://schemas.microsoft.com/office/drawing/2014/main" id="{5D656A13-4DE9-0559-CD99-52ECED64B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3926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Legyen biztosítva a</a:t>
            </a:r>
            <a:r>
              <a:rPr lang="hu-HU" altLang="hu-HU" sz="2600" b="1">
                <a:latin typeface="Times New Roman" panose="02020603050405020304" pitchFamily="18" charset="0"/>
              </a:rPr>
              <a:t> Lakóház, középület fűtésével, </a:t>
            </a:r>
            <a:r>
              <a:rPr lang="hu-HU" altLang="hu-HU" sz="2600">
                <a:latin typeface="Times New Roman" panose="02020603050405020304" pitchFamily="18" charset="0"/>
              </a:rPr>
              <a:t>„újabban”</a:t>
            </a:r>
            <a:r>
              <a:rPr lang="hu-HU" altLang="hu-HU" sz="2600" b="1">
                <a:latin typeface="Times New Roman" panose="02020603050405020304" pitchFamily="18" charset="0"/>
              </a:rPr>
              <a:t> hűtésével</a:t>
            </a:r>
            <a:r>
              <a:rPr lang="hu-HU" altLang="hu-HU" sz="2600">
                <a:latin typeface="Times New Roman" panose="02020603050405020304" pitchFamily="18" charset="0"/>
              </a:rPr>
              <a:t> az öltözködési szokásokhoz „igazodó” hőmérséklet.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Legyen a</a:t>
            </a:r>
            <a:r>
              <a:rPr lang="hu-HU" altLang="hu-HU" sz="2600" b="1">
                <a:latin typeface="Times New Roman" panose="02020603050405020304" pitchFamily="18" charset="0"/>
              </a:rPr>
              <a:t> levegő tiszta.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Legyen biztosítva a különböző célú (</a:t>
            </a:r>
            <a:r>
              <a:rPr lang="hu-HU" altLang="hu-HU" sz="2600" b="1">
                <a:latin typeface="Times New Roman" panose="02020603050405020304" pitchFamily="18" charset="0"/>
              </a:rPr>
              <a:t>hideg)víz szükséglet</a:t>
            </a:r>
            <a:r>
              <a:rPr lang="hu-HU" altLang="hu-HU" sz="2600">
                <a:latin typeface="Times New Roman" panose="02020603050405020304" pitchFamily="18" charset="0"/>
              </a:rPr>
              <a:t> (ivóvíz, fürdővíz, WC öblítés, mosóvíz, locsolás,.. 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Legyen </a:t>
            </a:r>
            <a:r>
              <a:rPr lang="hu-HU" altLang="hu-HU" sz="2600" b="1">
                <a:latin typeface="Times New Roman" panose="02020603050405020304" pitchFamily="18" charset="0"/>
              </a:rPr>
              <a:t>melegvíz</a:t>
            </a:r>
            <a:r>
              <a:rPr lang="hu-HU" altLang="hu-HU" sz="2600">
                <a:latin typeface="Times New Roman" panose="02020603050405020304" pitchFamily="18" charset="0"/>
              </a:rPr>
              <a:t> minden időpillanatban a tisztálkodási és tisztítási szokások szerint.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Legyen a megfelelő teljesítmény szinten biztosított az </a:t>
            </a:r>
            <a:r>
              <a:rPr lang="hu-HU" altLang="hu-HU" sz="2600" b="1">
                <a:latin typeface="Times New Roman" panose="02020603050405020304" pitchFamily="18" charset="0"/>
              </a:rPr>
              <a:t>Elektromos energia ellátás</a:t>
            </a:r>
            <a:r>
              <a:rPr lang="hu-HU" altLang="hu-HU" sz="26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Legyen</a:t>
            </a:r>
            <a:r>
              <a:rPr lang="hu-HU" altLang="hu-HU" sz="2600" b="1">
                <a:latin typeface="Times New Roman" panose="02020603050405020304" pitchFamily="18" charset="0"/>
              </a:rPr>
              <a:t> </a:t>
            </a:r>
            <a:r>
              <a:rPr lang="hu-HU" altLang="hu-HU" sz="2600">
                <a:latin typeface="Times New Roman" panose="02020603050405020304" pitchFamily="18" charset="0"/>
              </a:rPr>
              <a:t>kezelve a </a:t>
            </a:r>
            <a:r>
              <a:rPr lang="hu-HU" altLang="hu-HU" sz="2600" b="1">
                <a:latin typeface="Times New Roman" panose="02020603050405020304" pitchFamily="18" charset="0"/>
              </a:rPr>
              <a:t>szennyvíz.</a:t>
            </a:r>
            <a:endParaRPr lang="hu-HU" altLang="hu-HU" sz="26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u-HU" altLang="hu-HU" sz="2600">
                <a:latin typeface="Times New Roman" panose="02020603050405020304" pitchFamily="18" charset="0"/>
              </a:rPr>
              <a:t>Legyen</a:t>
            </a:r>
            <a:r>
              <a:rPr lang="hu-HU" altLang="hu-HU" sz="2600" b="1">
                <a:latin typeface="Times New Roman" panose="02020603050405020304" pitchFamily="18" charset="0"/>
              </a:rPr>
              <a:t> </a:t>
            </a:r>
            <a:r>
              <a:rPr lang="hu-HU" altLang="hu-HU" sz="2600">
                <a:latin typeface="Times New Roman" panose="02020603050405020304" pitchFamily="18" charset="0"/>
              </a:rPr>
              <a:t>kezelve a</a:t>
            </a:r>
            <a:r>
              <a:rPr lang="hu-HU" altLang="hu-HU" sz="2600" b="1">
                <a:latin typeface="Times New Roman" panose="02020603050405020304" pitchFamily="18" charset="0"/>
              </a:rPr>
              <a:t> kommunális szilárd hulladékunk.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3">
            <a:extLst>
              <a:ext uri="{FF2B5EF4-FFF2-40B4-BE49-F238E27FC236}">
                <a16:creationId xmlns:a16="http://schemas.microsoft.com/office/drawing/2014/main" id="{119615B9-B0B6-F3DA-CEE5-019AB5FDA5A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15363" name="Élőláb helye 4">
            <a:extLst>
              <a:ext uri="{FF2B5EF4-FFF2-40B4-BE49-F238E27FC236}">
                <a16:creationId xmlns:a16="http://schemas.microsoft.com/office/drawing/2014/main" id="{C54A7212-1524-A9DF-1771-30C83F701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15364" name="Dia számának helye 5">
            <a:extLst>
              <a:ext uri="{FF2B5EF4-FFF2-40B4-BE49-F238E27FC236}">
                <a16:creationId xmlns:a16="http://schemas.microsoft.com/office/drawing/2014/main" id="{A55AC382-5A20-6411-E7C5-C8D8FADBBF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D53F93-3A5F-4D9E-9C25-68635F9C5E59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995471D6-3BA2-6354-E700-ED438BE4A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hu-HU" altLang="hu-HU"/>
          </a:p>
          <a:p>
            <a:pPr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Épületek „osztályozási szempontjai”,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hu-HU" altLang="hu-HU" sz="5400" b="1">
                <a:solidFill>
                  <a:srgbClr val="0000FF"/>
                </a:solidFill>
                <a:latin typeface="Times New Roman" panose="02020603050405020304" pitchFamily="18" charset="0"/>
              </a:rPr>
              <a:t>„energetikai, szigetelési történelmük”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átum helye 3">
            <a:extLst>
              <a:ext uri="{FF2B5EF4-FFF2-40B4-BE49-F238E27FC236}">
                <a16:creationId xmlns:a16="http://schemas.microsoft.com/office/drawing/2014/main" id="{AAA08015-35E0-0852-2595-2FDA5724D18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2023. 04. 26.</a:t>
            </a:r>
          </a:p>
        </p:txBody>
      </p:sp>
      <p:sp>
        <p:nvSpPr>
          <p:cNvPr id="16387" name="Élőláb helye 4">
            <a:extLst>
              <a:ext uri="{FF2B5EF4-FFF2-40B4-BE49-F238E27FC236}">
                <a16:creationId xmlns:a16="http://schemas.microsoft.com/office/drawing/2014/main" id="{86721A15-BCDE-230F-691C-C30D9DE0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200">
                <a:solidFill>
                  <a:srgbClr val="898989"/>
                </a:solidFill>
              </a:rPr>
              <a:t>Ház energetika</a:t>
            </a:r>
          </a:p>
        </p:txBody>
      </p:sp>
      <p:sp>
        <p:nvSpPr>
          <p:cNvPr id="16388" name="Dia számának helye 5">
            <a:extLst>
              <a:ext uri="{FF2B5EF4-FFF2-40B4-BE49-F238E27FC236}">
                <a16:creationId xmlns:a16="http://schemas.microsoft.com/office/drawing/2014/main" id="{022ABEC9-57D4-658D-2229-1ECDEF11C8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03539D-CB5D-49A2-8B32-D1BD5D61A506}" type="slidenum">
              <a:rPr lang="hu-HU" altLang="hu-H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0514E4A-6273-CB48-9666-5470DD60AA35}"/>
              </a:ext>
            </a:extLst>
          </p:cNvPr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8FA6CFD-3709-47ED-8BD8-B102412E22B2}" type="datetime1">
              <a:rPr lang="hu-H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2024. 07. 08.</a:t>
            </a:fld>
            <a:endParaRPr lang="hu-H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6390" name="Élőláb helye 4">
            <a:extLst>
              <a:ext uri="{FF2B5EF4-FFF2-40B4-BE49-F238E27FC236}">
                <a16:creationId xmlns:a16="http://schemas.microsoft.com/office/drawing/2014/main" id="{64AFD419-EE19-51BB-CA1F-AFE70BFFDF4A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16391" name="Dia számának helye 5">
            <a:extLst>
              <a:ext uri="{FF2B5EF4-FFF2-40B4-BE49-F238E27FC236}">
                <a16:creationId xmlns:a16="http://schemas.microsoft.com/office/drawing/2014/main" id="{3771D054-EAF8-DE02-4AFE-9C9CCC4D550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814873E-EA93-489A-A175-E57D61A2D36C}" type="slidenum">
              <a:rPr lang="hu-HU" altLang="hu-HU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hu-HU" altLang="hu-HU" sz="1200">
              <a:solidFill>
                <a:srgbClr val="898989"/>
              </a:solidFill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668612C-B11E-6BC9-3AE7-9DDDB6586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b="1" dirty="0">
                <a:latin typeface="Times New Roman" pitchFamily="18" charset="0"/>
                <a:cs typeface="Times New Roman" pitchFamily="18" charset="0"/>
              </a:rPr>
              <a:t>2. Épületek „osztályozási szempontjai” -1</a:t>
            </a:r>
          </a:p>
        </p:txBody>
      </p:sp>
      <p:sp>
        <p:nvSpPr>
          <p:cNvPr id="16393" name="Tartalom helye 2">
            <a:extLst>
              <a:ext uri="{FF2B5EF4-FFF2-40B4-BE49-F238E27FC236}">
                <a16:creationId xmlns:a16="http://schemas.microsoft.com/office/drawing/2014/main" id="{18714A64-6A1D-76B3-2791-B1A3E5DF5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39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600" b="1">
                <a:solidFill>
                  <a:srgbClr val="0000FF"/>
                </a:solidFill>
              </a:rPr>
              <a:t>Hőveszteség</a:t>
            </a:r>
            <a:r>
              <a:rPr lang="hu-HU" altLang="hu-HU" sz="2600">
                <a:solidFill>
                  <a:srgbClr val="0000FF"/>
                </a:solidFill>
              </a:rPr>
              <a:t> </a:t>
            </a:r>
            <a:r>
              <a:rPr lang="hu-HU" altLang="hu-HU" sz="2600" b="1">
                <a:solidFill>
                  <a:srgbClr val="0000FF"/>
                </a:solidFill>
              </a:rPr>
              <a:t>mértéke</a:t>
            </a:r>
            <a:r>
              <a:rPr lang="hu-HU" altLang="hu-HU" sz="2600">
                <a:solidFill>
                  <a:srgbClr val="0000FF"/>
                </a:solidFill>
              </a:rPr>
              <a:t> </a:t>
            </a:r>
            <a:r>
              <a:rPr lang="hu-HU" altLang="hu-HU" sz="2600"/>
              <a:t>szerint (alacsony energiaigényű ház, </a:t>
            </a:r>
            <a:r>
              <a:rPr lang="hu-HU" altLang="hu-HU" sz="2600" b="1">
                <a:solidFill>
                  <a:srgbClr val="FF3300"/>
                </a:solidFill>
              </a:rPr>
              <a:t>passzív ház</a:t>
            </a:r>
            <a:r>
              <a:rPr lang="hu-HU" altLang="hu-HU" sz="2600"/>
              <a:t>, …)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600" b="1">
                <a:solidFill>
                  <a:srgbClr val="0000FF"/>
                </a:solidFill>
              </a:rPr>
              <a:t>Elektromos energia ellátás „eredője” </a:t>
            </a:r>
            <a:r>
              <a:rPr lang="hu-HU" altLang="hu-HU" sz="2600"/>
              <a:t>szerint. (</a:t>
            </a:r>
            <a:r>
              <a:rPr lang="hu-HU" altLang="hu-HU" sz="2600" b="1">
                <a:solidFill>
                  <a:srgbClr val="FF3300"/>
                </a:solidFill>
              </a:rPr>
              <a:t>Aktív ház</a:t>
            </a:r>
            <a:r>
              <a:rPr lang="hu-HU" altLang="hu-HU" sz="2600"/>
              <a:t>).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600" b="1">
                <a:solidFill>
                  <a:srgbClr val="0000FF"/>
                </a:solidFill>
              </a:rPr>
              <a:t>Nagy külső ellátó hálózatokhoz való viszony </a:t>
            </a:r>
            <a:r>
              <a:rPr lang="hu-HU" altLang="hu-HU" sz="2600"/>
              <a:t>szerint (tőlük való függőség, vagy függetlenség (</a:t>
            </a:r>
            <a:r>
              <a:rPr lang="hu-HU" altLang="hu-HU" sz="2600" b="1">
                <a:solidFill>
                  <a:srgbClr val="FF3300"/>
                </a:solidFill>
              </a:rPr>
              <a:t>Autonóm ház</a:t>
            </a:r>
            <a:r>
              <a:rPr lang="hu-HU" altLang="hu-HU" sz="2600"/>
              <a:t>). (autonóm település,) </a:t>
            </a:r>
            <a:r>
              <a:rPr lang="hu-HU" altLang="hu-HU" sz="2600" b="1"/>
              <a:t>(off-grid)</a:t>
            </a:r>
            <a:endParaRPr lang="hu-HU" altLang="hu-HU" sz="260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600" b="1">
                <a:solidFill>
                  <a:srgbClr val="0000FF"/>
                </a:solidFill>
              </a:rPr>
              <a:t>Ökológiai szempontok</a:t>
            </a:r>
            <a:r>
              <a:rPr lang="hu-HU" altLang="hu-HU" sz="2600">
                <a:solidFill>
                  <a:srgbClr val="0000FF"/>
                </a:solidFill>
              </a:rPr>
              <a:t> </a:t>
            </a:r>
            <a:r>
              <a:rPr lang="hu-HU" altLang="hu-HU" sz="2600"/>
              <a:t>szerint (</a:t>
            </a:r>
            <a:r>
              <a:rPr lang="hu-HU" altLang="hu-HU" sz="2600" b="1">
                <a:solidFill>
                  <a:srgbClr val="FF3300"/>
                </a:solidFill>
              </a:rPr>
              <a:t>Ökoház, bioház</a:t>
            </a:r>
            <a:r>
              <a:rPr lang="hu-HU" altLang="hu-HU" sz="2600"/>
              <a:t>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hu-HU" altLang="hu-HU" sz="2600"/>
              <a:t>Az energiaszolgáltatást biztosító eszközök, berendezések </a:t>
            </a:r>
            <a:r>
              <a:rPr lang="hu-HU" altLang="hu-HU" sz="2600" b="1">
                <a:solidFill>
                  <a:srgbClr val="0000FF"/>
                </a:solidFill>
              </a:rPr>
              <a:t>eredő széndioxid kibocsátása </a:t>
            </a:r>
            <a:r>
              <a:rPr lang="hu-HU" altLang="hu-HU" sz="2600"/>
              <a:t>szerint (</a:t>
            </a:r>
            <a:r>
              <a:rPr lang="hu-HU" altLang="hu-HU" sz="2600" b="1">
                <a:solidFill>
                  <a:srgbClr val="FF3300"/>
                </a:solidFill>
              </a:rPr>
              <a:t>zéró CO</a:t>
            </a:r>
            <a:r>
              <a:rPr lang="hu-HU" altLang="hu-HU" sz="2600" b="1" baseline="-24000">
                <a:solidFill>
                  <a:srgbClr val="FF3300"/>
                </a:solidFill>
              </a:rPr>
              <a:t>2</a:t>
            </a:r>
            <a:r>
              <a:rPr lang="hu-HU" altLang="hu-HU" sz="2600" b="1">
                <a:solidFill>
                  <a:srgbClr val="FF3300"/>
                </a:solidFill>
              </a:rPr>
              <a:t> kibocsátású ház</a:t>
            </a:r>
            <a:r>
              <a:rPr lang="hu-HU" altLang="hu-HU" sz="260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3131</Words>
  <Application>Microsoft Office PowerPoint</Application>
  <PresentationFormat>Diavetítés a képernyőre (4:3 oldalarány)</PresentationFormat>
  <Paragraphs>371</Paragraphs>
  <Slides>42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42</vt:i4>
      </vt:variant>
    </vt:vector>
  </HeadingPairs>
  <TitlesOfParts>
    <vt:vector size="46" baseType="lpstr">
      <vt:lpstr>Arial</vt:lpstr>
      <vt:lpstr>Calibri</vt:lpstr>
      <vt:lpstr>Times New Roman</vt:lpstr>
      <vt:lpstr>Office-téma</vt:lpstr>
      <vt:lpstr>Passzívház, aktív ház, autonóm ház, ökoház, zéró CO2-épület …  Fenntarthatósági témahét 2023.</vt:lpstr>
      <vt:lpstr>Fenntarthatósági témahét 2023. április 24-28 Központi honlapja: https://www.fenntarthatosagi.temahet.hu/  </vt:lpstr>
      <vt:lpstr>Kérdések</vt:lpstr>
      <vt:lpstr>A következő fogalmakat halljuk, olvassuk, ezek szerepelnek különböző híradásokban. </vt:lpstr>
      <vt:lpstr>Tartalomjegyzék</vt:lpstr>
      <vt:lpstr>PowerPoint-bemutató</vt:lpstr>
      <vt:lpstr>1. Elvárt életminőség. „Energia fogyasztási szokásaink” lakóépületben, középületben.</vt:lpstr>
      <vt:lpstr>PowerPoint-bemutató</vt:lpstr>
      <vt:lpstr>2. Épületek „osztályozási szempontjai” -1</vt:lpstr>
      <vt:lpstr>2. Műszaki megoldások, amelyek biztosítják a nagyon alacsony fajlagos nettó (hő)energiaigényt. - 2</vt:lpstr>
      <vt:lpstr>2. Épület fajlagos nettó energiaértékeinek tartományai - 3</vt:lpstr>
      <vt:lpstr>PowerPoint-bemutató</vt:lpstr>
      <vt:lpstr>3. Alacsony energiaigényű ház</vt:lpstr>
      <vt:lpstr>PowerPoint-bemutató</vt:lpstr>
      <vt:lpstr>4. Passzívház - 1</vt:lpstr>
      <vt:lpstr>4. Passzívház - 2</vt:lpstr>
      <vt:lpstr>4. Passzívház tervezésénél fontos elvek - 3</vt:lpstr>
      <vt:lpstr>4. Passzívház minősítése  - 4</vt:lpstr>
      <vt:lpstr>4. Passzív ház hatékony hőszigeteléssel, hővisszanyerő szellőztető berendezéssel, talajkollektorral, napkollektorral </vt:lpstr>
      <vt:lpstr>PowerPoint-bemutató</vt:lpstr>
      <vt:lpstr>5. Szolár ház</vt:lpstr>
      <vt:lpstr>5. Trombe-, vagy tömb fal „működése”</vt:lpstr>
      <vt:lpstr>5. Napelemes, napkollektoros szolár ház</vt:lpstr>
      <vt:lpstr>6. Aktív ház (főleg szolár ház)</vt:lpstr>
      <vt:lpstr>PowerPoint-bemutató</vt:lpstr>
      <vt:lpstr>7. Ökoház</vt:lpstr>
      <vt:lpstr>7. Lakóház szalma bálából -1</vt:lpstr>
      <vt:lpstr>7. Szalmaház készen és bevakolva - 2</vt:lpstr>
      <vt:lpstr>8. Zéró CO2 ház</vt:lpstr>
      <vt:lpstr>PowerPoint-bemutató</vt:lpstr>
      <vt:lpstr>9. Autonóm ház – 1; Önellátó passzívház</vt:lpstr>
      <vt:lpstr>9. Autonóm ház – 2; Ertsey Attila, Magyar Építész Kamara alelnöke http://ezermester.hu/cikk-4673/Autonom_Haz</vt:lpstr>
      <vt:lpstr>PowerPoint-bemutató</vt:lpstr>
      <vt:lpstr>PowerPoint-bemutató</vt:lpstr>
      <vt:lpstr>Jelenlegi, jövőbeli energiaforrások</vt:lpstr>
      <vt:lpstr>Környezeti fizika példák</vt:lpstr>
      <vt:lpstr>1. példa. Ember „hőkibocsátása”</vt:lpstr>
      <vt:lpstr>2. példa. Elektromos gépek „hőkibocsátása </vt:lpstr>
      <vt:lpstr>3. példa. Lakás levegő mennyisége, ami „felveszi” a „belső” hőt </vt:lpstr>
      <vt:lpstr>4. példa. Emberek CO2 kibocsátása</vt:lpstr>
      <vt:lpstr>5. példa. A levegő felmelegítése, hőveszteségek </vt:lpstr>
      <vt:lpstr>6.példa. Levegő biztosítása a lakásban levő tüzelő berendezés működtetéséhez 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Németh Béla</dc:creator>
  <cp:lastModifiedBy>Béla Német</cp:lastModifiedBy>
  <cp:revision>277</cp:revision>
  <dcterms:created xsi:type="dcterms:W3CDTF">2013-09-10T03:04:35Z</dcterms:created>
  <dcterms:modified xsi:type="dcterms:W3CDTF">2024-07-08T17:23:53Z</dcterms:modified>
</cp:coreProperties>
</file>