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 id="2147483665" r:id="rId3"/>
  </p:sldMasterIdLst>
  <p:notesMasterIdLst>
    <p:notesMasterId r:id="rId31"/>
  </p:notesMasterIdLst>
  <p:sldIdLst>
    <p:sldId id="256" r:id="rId4"/>
    <p:sldId id="285" r:id="rId5"/>
    <p:sldId id="258" r:id="rId6"/>
    <p:sldId id="278" r:id="rId7"/>
    <p:sldId id="259" r:id="rId8"/>
    <p:sldId id="286" r:id="rId9"/>
    <p:sldId id="289" r:id="rId10"/>
    <p:sldId id="261" r:id="rId11"/>
    <p:sldId id="262" r:id="rId12"/>
    <p:sldId id="277" r:id="rId13"/>
    <p:sldId id="266" r:id="rId14"/>
    <p:sldId id="279" r:id="rId15"/>
    <p:sldId id="282" r:id="rId16"/>
    <p:sldId id="264" r:id="rId17"/>
    <p:sldId id="265" r:id="rId18"/>
    <p:sldId id="280" r:id="rId19"/>
    <p:sldId id="281" r:id="rId20"/>
    <p:sldId id="267" r:id="rId21"/>
    <p:sldId id="283" r:id="rId22"/>
    <p:sldId id="284" r:id="rId23"/>
    <p:sldId id="268" r:id="rId24"/>
    <p:sldId id="271" r:id="rId25"/>
    <p:sldId id="272" r:id="rId26"/>
    <p:sldId id="273" r:id="rId27"/>
    <p:sldId id="288" r:id="rId28"/>
    <p:sldId id="275" r:id="rId29"/>
    <p:sldId id="287" r:id="rId30"/>
  </p:sldIdLst>
  <p:sldSz cx="12192000" cy="6858000"/>
  <p:notesSz cx="6858000" cy="9144000"/>
  <p:embeddedFontLst>
    <p:embeddedFont>
      <p:font typeface="Tahoma" panose="020B060403050404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pnRCM4//fTdgASz1mBb7w00Xe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F56"/>
    <a:srgbClr val="344F74"/>
    <a:srgbClr val="333333"/>
    <a:srgbClr val="FFFF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539F4D-873F-4398-89DC-F34D64D5D0C1}">
  <a:tblStyle styleId="{96539F4D-873F-4398-89DC-F34D64D5D0C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966EB8-502F-45F9-8D48-4AB2E8F9A953}" styleName="Table_1">
    <a:wholeTbl>
      <a:tcTxStyle b="off" i="off">
        <a:font>
          <a:latin typeface="Calibri Light (Headings)"/>
          <a:ea typeface="Calibri Light (Headings)"/>
          <a:cs typeface="Calibri Light (Heading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Light (Headings)"/>
          <a:ea typeface="Calibri Light (Headings)"/>
          <a:cs typeface="Calibri Light (Headings)"/>
        </a:font>
        <a:schemeClr val="lt1"/>
      </a:tcTxStyle>
      <a:tcStyle>
        <a:tcBdr/>
        <a:fill>
          <a:solidFill>
            <a:schemeClr val="accent1"/>
          </a:solidFill>
        </a:fill>
      </a:tcStyle>
    </a:lastCol>
    <a:firstCol>
      <a:tcTxStyle b="on" i="off">
        <a:font>
          <a:latin typeface="Calibri Light (Headings)"/>
          <a:ea typeface="Calibri Light (Headings)"/>
          <a:cs typeface="Calibri Light (Headings)"/>
        </a:font>
        <a:schemeClr val="lt1"/>
      </a:tcTxStyle>
      <a:tcStyle>
        <a:tcBdr/>
        <a:fill>
          <a:solidFill>
            <a:schemeClr val="accent1"/>
          </a:solidFill>
        </a:fill>
      </a:tcStyle>
    </a:firstCol>
    <a:lastRow>
      <a:tcTxStyle b="on" i="off">
        <a:font>
          <a:latin typeface="Calibri Light (Headings)"/>
          <a:ea typeface="Calibri Light (Headings)"/>
          <a:cs typeface="Calibri Light (Heading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Light (Headings)"/>
          <a:ea typeface="Calibri Light (Headings)"/>
          <a:cs typeface="Calibri Light (Heading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D03072B-EB98-40F7-BA21-0B4684400185}" styleName="Table_2">
    <a:wholeTbl>
      <a:tcTxStyle b="off" i="off">
        <a:font>
          <a:latin typeface="Calibri Light (Headings)"/>
          <a:ea typeface="Calibri Light (Headings)"/>
          <a:cs typeface="Calibri Light (Heading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Light (Headings)"/>
          <a:ea typeface="Calibri Light (Headings)"/>
          <a:cs typeface="Calibri Light (Headings)"/>
        </a:font>
        <a:schemeClr val="lt1"/>
      </a:tcTxStyle>
      <a:tcStyle>
        <a:tcBdr/>
        <a:fill>
          <a:solidFill>
            <a:schemeClr val="accent6"/>
          </a:solidFill>
        </a:fill>
      </a:tcStyle>
    </a:lastCol>
    <a:firstCol>
      <a:tcTxStyle b="on" i="off">
        <a:font>
          <a:latin typeface="Calibri Light (Headings)"/>
          <a:ea typeface="Calibri Light (Headings)"/>
          <a:cs typeface="Calibri Light (Headings)"/>
        </a:font>
        <a:schemeClr val="lt1"/>
      </a:tcTxStyle>
      <a:tcStyle>
        <a:tcBdr/>
        <a:fill>
          <a:solidFill>
            <a:schemeClr val="accent6"/>
          </a:solidFill>
        </a:fill>
      </a:tcStyle>
    </a:firstCol>
    <a:lastRow>
      <a:tcTxStyle b="on" i="off">
        <a:font>
          <a:latin typeface="Calibri Light (Headings)"/>
          <a:ea typeface="Calibri Light (Headings)"/>
          <a:cs typeface="Calibri Light (Headings)"/>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Light (Headings)"/>
          <a:ea typeface="Calibri Light (Headings)"/>
          <a:cs typeface="Calibri Light (Headings)"/>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51E9E5D6-FD4F-4EFD-A2F0-ADEE32522494}" styleName="Table_3">
    <a:wholeTbl>
      <a:tcTxStyle b="off" i="off">
        <a:font>
          <a:latin typeface="Calibri Light (Headings)"/>
          <a:ea typeface="Calibri Light (Headings)"/>
          <a:cs typeface="Calibri Light (Headings)"/>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4"/>
              </a:solidFill>
              <a:prstDash val="solid"/>
              <a:round/>
              <a:headEnd type="none" w="sm" len="sm"/>
              <a:tailEnd type="none" w="sm" len="sm"/>
            </a:ln>
          </a:top>
        </a:tcBdr>
        <a:fill>
          <a:solidFill>
            <a:srgbClr val="FFF4E6"/>
          </a:solidFill>
        </a:fill>
      </a:tcStyle>
    </a:lastRow>
    <a:seCell>
      <a:tcTxStyle/>
      <a:tcStyle>
        <a:tcBdr/>
      </a:tcStyle>
    </a:seCell>
    <a:swCell>
      <a:tcTxStyle/>
      <a:tcStyle>
        <a:tcBdr/>
      </a:tcStyle>
    </a:swCell>
    <a:firstRow>
      <a:tcTxStyle b="on" i="off"/>
      <a:tcStyle>
        <a:tcBdr/>
        <a:fill>
          <a:solidFill>
            <a:srgbClr val="FFF4E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16" autoAdjust="0"/>
  </p:normalViewPr>
  <p:slideViewPr>
    <p:cSldViewPr snapToGrid="0">
      <p:cViewPr varScale="1">
        <p:scale>
          <a:sx n="88" d="100"/>
          <a:sy n="88" d="100"/>
        </p:scale>
        <p:origin x="13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027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323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rgbClr val="0D0D0D"/>
              </a:buClr>
              <a:buSzPts val="1200"/>
              <a:buFont typeface="Calibri"/>
              <a:buAutoNum type="arabicPeriod"/>
            </a:pPr>
            <a:r>
              <a:rPr lang="hu-HU"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Kövesse</a:t>
            </a:r>
            <a:r>
              <a:rPr lang="en-US" b="0" i="0" dirty="0">
                <a:solidFill>
                  <a:srgbClr val="0D0D0D"/>
                </a:solidFill>
                <a:latin typeface="Arial"/>
                <a:ea typeface="Arial"/>
                <a:cs typeface="Arial"/>
                <a:sym typeface="Arial"/>
              </a:rPr>
              <a:t> </a:t>
            </a:r>
            <a:r>
              <a:rPr lang="hu-HU" b="0" i="0" dirty="0">
                <a:solidFill>
                  <a:srgbClr val="0D0D0D"/>
                </a:solidFill>
                <a:latin typeface="Arial"/>
                <a:ea typeface="Arial"/>
                <a:cs typeface="Arial"/>
                <a:sym typeface="Arial"/>
              </a:rPr>
              <a:t>ezt a </a:t>
            </a:r>
            <a:r>
              <a:rPr lang="en-US" b="0" i="0" dirty="0" err="1">
                <a:solidFill>
                  <a:srgbClr val="0D0D0D"/>
                </a:solidFill>
                <a:latin typeface="Arial"/>
                <a:ea typeface="Arial"/>
                <a:cs typeface="Arial"/>
                <a:sym typeface="Arial"/>
              </a:rPr>
              <a:t>mantrát</a:t>
            </a:r>
            <a:r>
              <a:rPr lang="en-US" b="0" i="0" dirty="0">
                <a:solidFill>
                  <a:srgbClr val="0D0D0D"/>
                </a:solidFill>
                <a:latin typeface="Arial"/>
                <a:ea typeface="Arial"/>
                <a:cs typeface="Arial"/>
                <a:sym typeface="Arial"/>
              </a:rPr>
              <a:t> a </a:t>
            </a:r>
            <a:r>
              <a:rPr lang="en-US" b="0" i="0" dirty="0" err="1">
                <a:solidFill>
                  <a:srgbClr val="0D0D0D"/>
                </a:solidFill>
                <a:latin typeface="Arial"/>
                <a:ea typeface="Arial"/>
                <a:cs typeface="Arial"/>
                <a:sym typeface="Arial"/>
              </a:rPr>
              <a:t>hulladék</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minimalizálása</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és</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az</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erőforrások</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megőrzése</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érdekében</a:t>
            </a:r>
            <a:r>
              <a:rPr lang="hu-HU" b="0" i="0" dirty="0">
                <a:solidFill>
                  <a:srgbClr val="0D0D0D"/>
                </a:solidFill>
                <a:latin typeface="Arial"/>
                <a:ea typeface="Arial"/>
                <a:cs typeface="Arial"/>
                <a:sym typeface="Arial"/>
              </a:rPr>
              <a:t>!</a:t>
            </a:r>
            <a:endParaRPr lang="en-US" b="0" dirty="0"/>
          </a:p>
          <a:p>
            <a:pPr marL="0" lvl="0" indent="-76200" algn="l" rtl="0">
              <a:spcBef>
                <a:spcPts val="0"/>
              </a:spcBef>
              <a:spcAft>
                <a:spcPts val="0"/>
              </a:spcAft>
              <a:buClr>
                <a:srgbClr val="0D0D0D"/>
              </a:buClr>
              <a:buSzPts val="1200"/>
              <a:buFont typeface="Calibri"/>
              <a:buAutoNum type="arabicPeriod"/>
            </a:pPr>
            <a:r>
              <a:rPr lang="hu-HU"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Vásárláskor</a:t>
            </a:r>
            <a:r>
              <a:rPr lang="en-US" b="0" i="0" dirty="0">
                <a:solidFill>
                  <a:srgbClr val="0D0D0D"/>
                </a:solidFill>
                <a:latin typeface="Arial"/>
                <a:ea typeface="Arial"/>
                <a:cs typeface="Arial"/>
                <a:sym typeface="Arial"/>
              </a:rPr>
              <a:t> a </a:t>
            </a:r>
            <a:r>
              <a:rPr lang="en-US" b="0" i="0" dirty="0" err="1">
                <a:solidFill>
                  <a:srgbClr val="0D0D0D"/>
                </a:solidFill>
                <a:latin typeface="Arial"/>
                <a:ea typeface="Arial"/>
                <a:cs typeface="Arial"/>
                <a:sym typeface="Arial"/>
              </a:rPr>
              <a:t>minőséget</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válassza</a:t>
            </a:r>
            <a:r>
              <a:rPr lang="en-US" b="0" i="0" dirty="0">
                <a:solidFill>
                  <a:srgbClr val="0D0D0D"/>
                </a:solidFill>
                <a:latin typeface="Arial"/>
                <a:ea typeface="Arial"/>
                <a:cs typeface="Arial"/>
                <a:sym typeface="Arial"/>
              </a:rPr>
              <a:t> a </a:t>
            </a:r>
            <a:r>
              <a:rPr lang="en-US" b="0" i="0" dirty="0" err="1">
                <a:solidFill>
                  <a:srgbClr val="0D0D0D"/>
                </a:solidFill>
                <a:latin typeface="Arial"/>
                <a:ea typeface="Arial"/>
                <a:cs typeface="Arial"/>
                <a:sym typeface="Arial"/>
              </a:rPr>
              <a:t>mennyiség</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helyett</a:t>
            </a:r>
            <a:r>
              <a:rPr lang="hu-HU" b="0" i="0" dirty="0">
                <a:solidFill>
                  <a:srgbClr val="0D0D0D"/>
                </a:solidFill>
                <a:latin typeface="Arial"/>
                <a:ea typeface="Arial"/>
                <a:cs typeface="Arial"/>
                <a:sym typeface="Arial"/>
              </a:rPr>
              <a:t>!</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Fektessen</a:t>
            </a:r>
            <a:r>
              <a:rPr lang="en-US" b="0" i="0" dirty="0">
                <a:solidFill>
                  <a:srgbClr val="0D0D0D"/>
                </a:solidFill>
                <a:latin typeface="Arial"/>
                <a:ea typeface="Arial"/>
                <a:cs typeface="Arial"/>
                <a:sym typeface="Arial"/>
              </a:rPr>
              <a:t> be </a:t>
            </a:r>
            <a:r>
              <a:rPr lang="en-US" b="0" i="0" dirty="0" err="1">
                <a:solidFill>
                  <a:srgbClr val="0D0D0D"/>
                </a:solidFill>
                <a:latin typeface="Arial"/>
                <a:ea typeface="Arial"/>
                <a:cs typeface="Arial"/>
                <a:sym typeface="Arial"/>
              </a:rPr>
              <a:t>tartós</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hosszú</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élettartamú</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termékekbe</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az</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eldobható</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termékek</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helyett</a:t>
            </a:r>
            <a:r>
              <a:rPr lang="hu-HU" b="0" i="0" dirty="0">
                <a:solidFill>
                  <a:srgbClr val="0D0D0D"/>
                </a:solidFill>
                <a:latin typeface="Arial"/>
                <a:ea typeface="Arial"/>
                <a:cs typeface="Arial"/>
                <a:sym typeface="Arial"/>
              </a:rPr>
              <a:t>!</a:t>
            </a:r>
            <a:endParaRPr lang="en-US" b="0" dirty="0"/>
          </a:p>
          <a:p>
            <a:pPr marL="0" lvl="0" indent="-76200" algn="l" rtl="0">
              <a:spcBef>
                <a:spcPts val="0"/>
              </a:spcBef>
              <a:spcAft>
                <a:spcPts val="0"/>
              </a:spcAft>
              <a:buClr>
                <a:srgbClr val="0D0D0D"/>
              </a:buClr>
              <a:buSzPts val="1200"/>
              <a:buFont typeface="Calibri"/>
              <a:buAutoNum type="arabicPeriod"/>
            </a:pPr>
            <a:r>
              <a:rPr lang="hu-HU"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Támogassa</a:t>
            </a:r>
            <a:r>
              <a:rPr lang="en-US" b="0" i="0" dirty="0">
                <a:solidFill>
                  <a:srgbClr val="0D0D0D"/>
                </a:solidFill>
                <a:latin typeface="Arial"/>
                <a:ea typeface="Arial"/>
                <a:cs typeface="Arial"/>
                <a:sym typeface="Arial"/>
              </a:rPr>
              <a:t> a </a:t>
            </a:r>
            <a:r>
              <a:rPr lang="en-US" b="0" i="0" dirty="0" err="1">
                <a:solidFill>
                  <a:srgbClr val="0D0D0D"/>
                </a:solidFill>
                <a:latin typeface="Arial"/>
                <a:ea typeface="Arial"/>
                <a:cs typeface="Arial"/>
                <a:sym typeface="Arial"/>
              </a:rPr>
              <a:t>helyi</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vállalkozásokat</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és</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gazdálkodókat</a:t>
            </a:r>
            <a:r>
              <a:rPr lang="en-US" b="0" i="0" dirty="0">
                <a:solidFill>
                  <a:srgbClr val="0D0D0D"/>
                </a:solidFill>
                <a:latin typeface="Arial"/>
                <a:ea typeface="Arial"/>
                <a:cs typeface="Arial"/>
                <a:sym typeface="Arial"/>
              </a:rPr>
              <a:t> a </a:t>
            </a:r>
            <a:r>
              <a:rPr lang="hu-HU" b="0" i="0" dirty="0">
                <a:solidFill>
                  <a:srgbClr val="0D0D0D"/>
                </a:solidFill>
                <a:latin typeface="Arial"/>
                <a:ea typeface="Arial"/>
                <a:cs typeface="Arial"/>
                <a:sym typeface="Arial"/>
              </a:rPr>
              <a:t>szállítással</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kapcsolatos</a:t>
            </a:r>
            <a:r>
              <a:rPr lang="en-US" b="0" i="0" dirty="0">
                <a:solidFill>
                  <a:srgbClr val="0D0D0D"/>
                </a:solidFill>
                <a:latin typeface="Arial"/>
                <a:ea typeface="Arial"/>
                <a:cs typeface="Arial"/>
                <a:sym typeface="Arial"/>
              </a:rPr>
              <a:t> </a:t>
            </a:r>
            <a:r>
              <a:rPr lang="hu-HU" b="0" i="0" dirty="0">
                <a:solidFill>
                  <a:srgbClr val="0D0D0D"/>
                </a:solidFill>
                <a:latin typeface="Arial"/>
                <a:ea typeface="Arial"/>
                <a:cs typeface="Arial"/>
                <a:sym typeface="Arial"/>
              </a:rPr>
              <a:t>karbon</a:t>
            </a:r>
            <a:r>
              <a:rPr lang="en-US" b="0" i="0" dirty="0" err="1">
                <a:solidFill>
                  <a:srgbClr val="0D0D0D"/>
                </a:solidFill>
                <a:latin typeface="Arial"/>
                <a:ea typeface="Arial"/>
                <a:cs typeface="Arial"/>
                <a:sym typeface="Arial"/>
              </a:rPr>
              <a:t>lábnyom</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csökkentésé</a:t>
            </a:r>
            <a:r>
              <a:rPr lang="hu-HU" b="0" i="0" dirty="0">
                <a:solidFill>
                  <a:srgbClr val="0D0D0D"/>
                </a:solidFill>
                <a:latin typeface="Arial"/>
                <a:ea typeface="Arial"/>
                <a:cs typeface="Arial"/>
                <a:sym typeface="Arial"/>
              </a:rPr>
              <a:t>ért</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és</a:t>
            </a:r>
            <a:r>
              <a:rPr lang="en-US" b="0" i="0" dirty="0">
                <a:solidFill>
                  <a:srgbClr val="0D0D0D"/>
                </a:solidFill>
                <a:latin typeface="Arial"/>
                <a:ea typeface="Arial"/>
                <a:cs typeface="Arial"/>
                <a:sym typeface="Arial"/>
              </a:rPr>
              <a:t> a </a:t>
            </a:r>
            <a:r>
              <a:rPr lang="en-US" b="0" i="0" dirty="0" err="1">
                <a:solidFill>
                  <a:srgbClr val="0D0D0D"/>
                </a:solidFill>
                <a:latin typeface="Arial"/>
                <a:ea typeface="Arial"/>
                <a:cs typeface="Arial"/>
                <a:sym typeface="Arial"/>
              </a:rPr>
              <a:t>helyi</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gazdaság</a:t>
            </a:r>
            <a:r>
              <a:rPr lang="en-US" b="0" i="0" dirty="0">
                <a:solidFill>
                  <a:srgbClr val="0D0D0D"/>
                </a:solidFill>
                <a:latin typeface="Arial"/>
                <a:ea typeface="Arial"/>
                <a:cs typeface="Arial"/>
                <a:sym typeface="Arial"/>
              </a:rPr>
              <a:t> </a:t>
            </a:r>
            <a:r>
              <a:rPr lang="en-US" b="0" i="0" dirty="0" err="1">
                <a:solidFill>
                  <a:srgbClr val="0D0D0D"/>
                </a:solidFill>
                <a:latin typeface="Arial"/>
                <a:ea typeface="Arial"/>
                <a:cs typeface="Arial"/>
                <a:sym typeface="Arial"/>
              </a:rPr>
              <a:t>előmozdításá</a:t>
            </a:r>
            <a:r>
              <a:rPr lang="hu-HU" b="0" i="0" dirty="0">
                <a:solidFill>
                  <a:srgbClr val="0D0D0D"/>
                </a:solidFill>
                <a:latin typeface="Arial"/>
                <a:ea typeface="Arial"/>
                <a:cs typeface="Arial"/>
                <a:sym typeface="Arial"/>
              </a:rPr>
              <a:t>ért!</a:t>
            </a:r>
            <a:endParaRPr b="0" dirty="0"/>
          </a:p>
          <a:p>
            <a:pPr marL="0" lvl="0" indent="-76200" algn="l" rtl="0">
              <a:spcBef>
                <a:spcPts val="0"/>
              </a:spcBef>
              <a:spcAft>
                <a:spcPts val="0"/>
              </a:spcAft>
              <a:buClr>
                <a:srgbClr val="0D0D0D"/>
              </a:buClr>
              <a:buSzPts val="1200"/>
              <a:buFont typeface="Calibri"/>
              <a:buAutoNum type="arabicPeriod"/>
            </a:pPr>
            <a:r>
              <a:rPr lang="hu-HU" b="0" i="0" dirty="0">
                <a:solidFill>
                  <a:srgbClr val="0D0D0D"/>
                </a:solidFill>
                <a:latin typeface="Arial"/>
                <a:ea typeface="Arial"/>
                <a:cs typeface="Arial"/>
                <a:sym typeface="Arial"/>
              </a:rPr>
              <a:t> Hordjon magával </a:t>
            </a:r>
            <a:r>
              <a:rPr lang="hu-HU" b="0" i="0" dirty="0" err="1">
                <a:solidFill>
                  <a:srgbClr val="0D0D0D"/>
                </a:solidFill>
                <a:latin typeface="Arial"/>
                <a:ea typeface="Arial"/>
                <a:cs typeface="Arial"/>
                <a:sym typeface="Arial"/>
              </a:rPr>
              <a:t>újrafelhasználható</a:t>
            </a:r>
            <a:r>
              <a:rPr lang="hu-HU" b="0" i="0" dirty="0">
                <a:solidFill>
                  <a:srgbClr val="0D0D0D"/>
                </a:solidFill>
                <a:latin typeface="Arial"/>
                <a:ea typeface="Arial"/>
                <a:cs typeface="Arial"/>
                <a:sym typeface="Arial"/>
              </a:rPr>
              <a:t> bevásárlótáskákat, vizes palackokat, kávéspoharakat és ételtárolókat, hogy minimalizálja az egyszer használatos műanyag hulladékot!</a:t>
            </a:r>
          </a:p>
          <a:p>
            <a:pPr marL="0" lvl="0" indent="-76200" algn="l" rtl="0">
              <a:spcBef>
                <a:spcPts val="0"/>
              </a:spcBef>
              <a:spcAft>
                <a:spcPts val="0"/>
              </a:spcAft>
              <a:buClr>
                <a:srgbClr val="0D0D0D"/>
              </a:buClr>
              <a:buSzPts val="1200"/>
              <a:buFont typeface="Calibri"/>
              <a:buAutoNum type="arabicPeriod"/>
            </a:pPr>
            <a:r>
              <a:rPr lang="hu-HU" b="0" i="0" dirty="0">
                <a:solidFill>
                  <a:srgbClr val="0D0D0D"/>
                </a:solidFill>
                <a:latin typeface="Arial"/>
                <a:ea typeface="Arial"/>
                <a:cs typeface="Arial"/>
                <a:sym typeface="Arial"/>
              </a:rPr>
              <a:t> Válasszon fenntartható forrásból származó tenger gyümölcseit, </a:t>
            </a:r>
            <a:r>
              <a:rPr lang="hu-HU" b="0" i="0" dirty="0" err="1">
                <a:solidFill>
                  <a:srgbClr val="0D0D0D"/>
                </a:solidFill>
                <a:latin typeface="Arial"/>
                <a:ea typeface="Arial"/>
                <a:cs typeface="Arial"/>
                <a:sym typeface="Arial"/>
              </a:rPr>
              <a:t>bio</a:t>
            </a:r>
            <a:r>
              <a:rPr lang="hu-HU" b="0" i="0" dirty="0">
                <a:solidFill>
                  <a:srgbClr val="0D0D0D"/>
                </a:solidFill>
                <a:latin typeface="Arial"/>
                <a:ea typeface="Arial"/>
                <a:cs typeface="Arial"/>
                <a:sym typeface="Arial"/>
              </a:rPr>
              <a:t>- és helyben termesztett élelmiszereket a környezetbarát gazdálkodási gyakorlatok támogatása érdekében!</a:t>
            </a:r>
          </a:p>
          <a:p>
            <a:pPr marL="0" lvl="0" indent="-76200" algn="l" rtl="0">
              <a:spcBef>
                <a:spcPts val="0"/>
              </a:spcBef>
              <a:spcAft>
                <a:spcPts val="0"/>
              </a:spcAft>
              <a:buClr>
                <a:srgbClr val="0D0D0D"/>
              </a:buClr>
              <a:buSzPts val="1200"/>
              <a:buFont typeface="Calibri"/>
              <a:buAutoNum type="arabicPeriod"/>
            </a:pPr>
            <a:r>
              <a:rPr lang="hu-HU" b="0" i="0" dirty="0">
                <a:solidFill>
                  <a:srgbClr val="0D0D0D"/>
                </a:solidFill>
                <a:latin typeface="Arial"/>
                <a:ea typeface="Arial"/>
                <a:cs typeface="Arial"/>
                <a:sym typeface="Arial"/>
              </a:rPr>
              <a:t> Kapcsolja le a lámpákat, húzza ki az elektronikus eszközöket, és használjon energiatakarékos készülékeket az energiafogyasztás és a karbonlábnyom csökkentése érdekében!</a:t>
            </a:r>
          </a:p>
          <a:p>
            <a:pPr marL="0" lvl="0" indent="-76200" algn="l" rtl="0">
              <a:spcBef>
                <a:spcPts val="0"/>
              </a:spcBef>
              <a:spcAft>
                <a:spcPts val="0"/>
              </a:spcAft>
              <a:buClr>
                <a:srgbClr val="0D0D0D"/>
              </a:buClr>
              <a:buSzPts val="1200"/>
              <a:buFont typeface="Calibri"/>
              <a:buAutoNum type="arabicPeriod"/>
            </a:pPr>
            <a:r>
              <a:rPr lang="hu-HU" b="0" i="0" dirty="0">
                <a:solidFill>
                  <a:srgbClr val="0D0D0D"/>
                </a:solidFill>
                <a:latin typeface="Arial"/>
                <a:ea typeface="Arial"/>
                <a:cs typeface="Arial"/>
                <a:sym typeface="Arial"/>
              </a:rPr>
              <a:t> Javítsa ki a szivárgásokat, zuhanyozzon rövidebben, és szereljen fel víztakarékos eszközöket otthonában!</a:t>
            </a:r>
          </a:p>
          <a:p>
            <a:pPr marL="0" lvl="0" indent="-76200" algn="l" rtl="0">
              <a:spcBef>
                <a:spcPts val="0"/>
              </a:spcBef>
              <a:spcAft>
                <a:spcPts val="0"/>
              </a:spcAft>
              <a:buClr>
                <a:srgbClr val="0D0D0D"/>
              </a:buClr>
              <a:buSzPts val="1200"/>
              <a:buFont typeface="Calibri"/>
              <a:buAutoNum type="arabicPeriod"/>
            </a:pPr>
            <a:r>
              <a:rPr lang="hu-HU" b="0" i="0" dirty="0">
                <a:solidFill>
                  <a:srgbClr val="0D0D0D"/>
                </a:solidFill>
                <a:latin typeface="Arial"/>
                <a:ea typeface="Arial"/>
                <a:cs typeface="Arial"/>
                <a:sym typeface="Arial"/>
              </a:rPr>
              <a:t> Létesítsen egy komposztládát az élelmiszer- és kerti hulladékok számára, hogy csökkentse a hulladéklerakókba kerülő hulladék mennyiségét és gazdagítsa a talajt.</a:t>
            </a:r>
          </a:p>
          <a:p>
            <a:pPr marL="0" lvl="0" indent="-76200" algn="l" rtl="0">
              <a:spcBef>
                <a:spcPts val="0"/>
              </a:spcBef>
              <a:spcAft>
                <a:spcPts val="0"/>
              </a:spcAft>
              <a:buClr>
                <a:srgbClr val="0D0D0D"/>
              </a:buClr>
              <a:buSzPts val="1200"/>
              <a:buFont typeface="Calibri"/>
              <a:buAutoNum type="arabicPeriod"/>
            </a:pPr>
            <a:r>
              <a:rPr lang="hu-HU" b="0" i="0" dirty="0">
                <a:solidFill>
                  <a:srgbClr val="0D0D0D"/>
                </a:solidFill>
                <a:latin typeface="Arial"/>
                <a:ea typeface="Arial"/>
                <a:cs typeface="Arial"/>
                <a:sym typeface="Arial"/>
              </a:rPr>
              <a:t> Keressen minimális csomagolású, környezetbarát tanúsítvánnyal rendelkező és nem mérgező összetevőket tartalmazó termékeket.</a:t>
            </a:r>
          </a:p>
          <a:p>
            <a:pPr marL="0" lvl="0" indent="-76200" algn="l" rtl="0">
              <a:spcBef>
                <a:spcPts val="0"/>
              </a:spcBef>
              <a:spcAft>
                <a:spcPts val="0"/>
              </a:spcAft>
              <a:buClr>
                <a:srgbClr val="0D0D0D"/>
              </a:buClr>
              <a:buSzPts val="1200"/>
              <a:buFont typeface="Calibri"/>
              <a:buAutoNum type="arabicPeriod"/>
            </a:pPr>
            <a:r>
              <a:rPr lang="hu-HU" b="0" i="0" dirty="0">
                <a:solidFill>
                  <a:srgbClr val="0D0D0D"/>
                </a:solidFill>
                <a:latin typeface="Arial"/>
                <a:ea typeface="Arial"/>
                <a:cs typeface="Arial"/>
                <a:sym typeface="Arial"/>
              </a:rPr>
              <a:t> Amikor lehetséges, javítsa meg az eszközöket ahelyett, hogy lecserélné őket. A készülékek, járművek és egyéb tárgyak rendszeres karbantartása meghosszabbíthatja azok élettartamát.</a:t>
            </a:r>
          </a:p>
          <a:p>
            <a:pPr marL="0" lvl="0" indent="-76200" algn="l" rtl="0">
              <a:spcBef>
                <a:spcPts val="0"/>
              </a:spcBef>
              <a:spcAft>
                <a:spcPts val="0"/>
              </a:spcAft>
              <a:buClr>
                <a:srgbClr val="0D0D0D"/>
              </a:buClr>
              <a:buSzPts val="1200"/>
              <a:buFont typeface="Calibri"/>
              <a:buAutoNum type="arabicPeriod"/>
            </a:pPr>
            <a:r>
              <a:rPr lang="hu-HU" b="0" i="0" dirty="0">
                <a:solidFill>
                  <a:srgbClr val="0D0D0D"/>
                </a:solidFill>
                <a:latin typeface="Arial"/>
                <a:ea typeface="Arial"/>
                <a:cs typeface="Arial"/>
                <a:sym typeface="Arial"/>
              </a:rPr>
              <a:t> Kölcsönözzön vagy osszon meg tárgyakat, mint eszközök, könyvek és készülékek barátaival, családjával vagy </a:t>
            </a:r>
            <a:r>
              <a:rPr lang="hu-HU" b="0" i="0" dirty="0" err="1">
                <a:solidFill>
                  <a:srgbClr val="0D0D0D"/>
                </a:solidFill>
                <a:latin typeface="Arial"/>
                <a:ea typeface="Arial"/>
                <a:cs typeface="Arial"/>
                <a:sym typeface="Arial"/>
              </a:rPr>
              <a:t>szomszédaival</a:t>
            </a:r>
            <a:r>
              <a:rPr lang="hu-HU" b="0" i="0" dirty="0">
                <a:solidFill>
                  <a:srgbClr val="0D0D0D"/>
                </a:solidFill>
                <a:latin typeface="Arial"/>
                <a:ea typeface="Arial"/>
                <a:cs typeface="Arial"/>
                <a:sym typeface="Arial"/>
              </a:rPr>
              <a:t> ahelyett, hogy újat vásárolna.</a:t>
            </a:r>
          </a:p>
          <a:p>
            <a:pPr marL="0" lvl="0" indent="-76200" algn="l" rtl="0">
              <a:spcBef>
                <a:spcPts val="0"/>
              </a:spcBef>
              <a:spcAft>
                <a:spcPts val="0"/>
              </a:spcAft>
              <a:buClr>
                <a:srgbClr val="0D0D0D"/>
              </a:buClr>
              <a:buSzPts val="1200"/>
              <a:buFont typeface="Calibri"/>
              <a:buAutoNum type="arabicPeriod"/>
            </a:pPr>
            <a:r>
              <a:rPr lang="hu-HU" b="0" i="0" dirty="0">
                <a:solidFill>
                  <a:srgbClr val="0D0D0D"/>
                </a:solidFill>
                <a:latin typeface="Arial"/>
                <a:ea typeface="Arial"/>
                <a:cs typeface="Arial"/>
                <a:sym typeface="Arial"/>
              </a:rPr>
              <a:t> Válassza olyan cégek termékeit, amelyek előtérbe helyezik az etikus munkavégzést, a tisztességes kereskedelmet és a környezeti fenntarthatóságot.</a:t>
            </a:r>
          </a:p>
          <a:p>
            <a:pPr marL="0" lvl="0" indent="-76200" algn="l" rtl="0">
              <a:spcBef>
                <a:spcPts val="0"/>
              </a:spcBef>
              <a:spcAft>
                <a:spcPts val="0"/>
              </a:spcAft>
              <a:buClr>
                <a:srgbClr val="0D0D0D"/>
              </a:buClr>
              <a:buSzPts val="1200"/>
              <a:buFont typeface="Calibri"/>
              <a:buAutoNum type="arabicPeriod"/>
            </a:pPr>
            <a:r>
              <a:rPr lang="hu-HU" b="0" i="0" dirty="0">
                <a:solidFill>
                  <a:srgbClr val="0D0D0D"/>
                </a:solidFill>
                <a:latin typeface="Arial"/>
                <a:ea typeface="Arial"/>
                <a:cs typeface="Arial"/>
                <a:sym typeface="Arial"/>
              </a:rPr>
              <a:t> Válasszon környezetbarát közlekedési lehetőségeket, mint a gyaloglás, kerékpározás vagy tömegközlekedés, amikor lehetséges. A szén-dioxid-kiegyenlítési projektek támogatásával ellensúlyozhatja az utazások szénlábnyomát.</a:t>
            </a:r>
          </a:p>
          <a:p>
            <a:pPr marL="0" lvl="0" indent="-76200" algn="l" rtl="0">
              <a:spcBef>
                <a:spcPts val="0"/>
              </a:spcBef>
              <a:spcAft>
                <a:spcPts val="0"/>
              </a:spcAft>
              <a:buClr>
                <a:srgbClr val="0D0D0D"/>
              </a:buClr>
              <a:buSzPts val="1200"/>
              <a:buFont typeface="Calibri"/>
              <a:buAutoNum type="arabicPeriod"/>
            </a:pPr>
            <a:r>
              <a:rPr lang="hu-HU" b="0" i="0" dirty="0">
                <a:solidFill>
                  <a:srgbClr val="0D0D0D"/>
                </a:solidFill>
                <a:latin typeface="Arial"/>
                <a:ea typeface="Arial"/>
                <a:cs typeface="Arial"/>
                <a:sym typeface="Arial"/>
              </a:rPr>
              <a:t> Legyen tájékozott a környezeti kérdésekben, és ossza meg tudását másokkal a felelős fogyasztási gyakorlatok előmozdítása érdekében.</a:t>
            </a:r>
          </a:p>
          <a:p>
            <a:pPr marL="0" lvl="0" indent="-76200" algn="l" rtl="0">
              <a:spcBef>
                <a:spcPts val="0"/>
              </a:spcBef>
              <a:spcAft>
                <a:spcPts val="0"/>
              </a:spcAft>
              <a:buClr>
                <a:srgbClr val="0D0D0D"/>
              </a:buClr>
              <a:buSzPts val="1200"/>
              <a:buFont typeface="Calibri"/>
              <a:buAutoNum type="arabicPeriod"/>
            </a:pPr>
            <a:r>
              <a:rPr lang="hu-HU" b="0" i="0" dirty="0">
                <a:solidFill>
                  <a:srgbClr val="0D0D0D"/>
                </a:solidFill>
                <a:latin typeface="Arial"/>
                <a:ea typeface="Arial"/>
                <a:cs typeface="Arial"/>
                <a:sym typeface="Arial"/>
              </a:rPr>
              <a:t> Vegyen részt helyi szemétszedési erőfeszítésekben, </a:t>
            </a:r>
            <a:r>
              <a:rPr lang="hu-HU" b="0" i="0" dirty="0" err="1">
                <a:solidFill>
                  <a:srgbClr val="0D0D0D"/>
                </a:solidFill>
                <a:latin typeface="Arial"/>
                <a:ea typeface="Arial"/>
                <a:cs typeface="Arial"/>
                <a:sym typeface="Arial"/>
              </a:rPr>
              <a:t>újrahasznosítási</a:t>
            </a:r>
            <a:r>
              <a:rPr lang="hu-HU" b="0" i="0" dirty="0">
                <a:solidFill>
                  <a:srgbClr val="0D0D0D"/>
                </a:solidFill>
                <a:latin typeface="Arial"/>
                <a:ea typeface="Arial"/>
                <a:cs typeface="Arial"/>
                <a:sym typeface="Arial"/>
              </a:rPr>
              <a:t> programokban vagy közösségi kertekben, hogy hozzájáruljon egy tisztább és fenntarthatóbb környezethez.</a:t>
            </a:r>
          </a:p>
          <a:p>
            <a:pPr marL="0" lvl="0" indent="0" algn="l" rtl="0">
              <a:spcBef>
                <a:spcPts val="0"/>
              </a:spcBef>
              <a:spcAft>
                <a:spcPts val="0"/>
              </a:spcAft>
              <a:buClr>
                <a:srgbClr val="0D0D0D"/>
              </a:buClr>
              <a:buSzPts val="1200"/>
              <a:buFont typeface="Calibri"/>
              <a:buNone/>
            </a:pPr>
            <a:r>
              <a:rPr lang="hu-HU" b="0" i="0" dirty="0">
                <a:solidFill>
                  <a:srgbClr val="0D0D0D"/>
                </a:solidFill>
                <a:latin typeface="Arial"/>
                <a:ea typeface="Arial"/>
                <a:cs typeface="Arial"/>
                <a:sym typeface="Arial"/>
              </a:rPr>
              <a:t>Ha ezeket a felelős fogyasztási gyakorlatokat beépíti mindennapi életébe, pozitív hatást gyakorolhat a környezetre, és hozzájárulhat egy fenntarthatóbb jövőhöz.</a:t>
            </a:r>
            <a:endParaRPr dirty="0"/>
          </a:p>
        </p:txBody>
      </p:sp>
      <p:sp>
        <p:nvSpPr>
          <p:cNvPr id="361" name="Google Shape;36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005366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u-HU" b="1" noProof="0" dirty="0"/>
              <a:t>A zöld gazdaság 9 alapelve</a:t>
            </a:r>
          </a:p>
          <a:p>
            <a:pPr marL="0" lvl="0" indent="0" algn="l" rtl="0">
              <a:spcBef>
                <a:spcPts val="0"/>
              </a:spcBef>
              <a:spcAft>
                <a:spcPts val="0"/>
              </a:spcAft>
              <a:buNone/>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A zöld, igazságos és befogadó gazdaság mindenki számára jobb életminőséget biztosít a bolygó ökológiai határain belül:</a:t>
            </a:r>
          </a:p>
          <a:p>
            <a:pPr marL="0" lvl="0" indent="0" algn="l" rtl="0">
              <a:spcBef>
                <a:spcPts val="0"/>
              </a:spcBef>
              <a:spcAft>
                <a:spcPts val="0"/>
              </a:spcAft>
              <a:buNone/>
            </a:pPr>
            <a:r>
              <a:rPr lang="hu-HU" b="1"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1. A zöld, tisztességes és inkluzív gazdaság a fenntarthatóság megvalósításának egyik eszköze.</a:t>
            </a:r>
            <a:endPar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endParaRP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Ez a fenntartható fejlődés egyik eszköze – nem helyettesítője.</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Tiszteletben tartja az egészséges környezettől való függőséget, és arra törekszik, hogy mindenki számára jólétet teremtsen.</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Mindhárom dimenzióval (környezet, társadalom és gazdaság) foglalkozik, és olyan szakpolitikákat dolgoz ki, amelyek mindegyiket integrálják és a legjobb eredményeket keresik.</a:t>
            </a:r>
          </a:p>
          <a:p>
            <a:pPr marL="0" lvl="0" indent="0" algn="l" rtl="0">
              <a:spcBef>
                <a:spcPts val="0"/>
              </a:spcBef>
              <a:spcAft>
                <a:spcPts val="0"/>
              </a:spcAft>
              <a:buClr>
                <a:srgbClr val="403E49"/>
              </a:buClr>
              <a:buSzPts val="1200"/>
              <a:buFont typeface="Arial"/>
              <a:buNone/>
            </a:pPr>
            <a:r>
              <a:rPr lang="hu-HU" b="1"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2. A zöld, tisztességes és inklúzív gazdaság támogatja a igazságosságot.</a:t>
            </a:r>
            <a:endPar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endParaRP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Támogatja az országok közötti és az országokon belüli, valamint a generációk közötti egyenlőséget.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Tiszteletben tartja az emberi jogokat és a kulturális sokszínűséget.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Előmozdítja a nemek közötti egyenlőséget, és elismeri minden egyén tudását, készségeit, tapasztalatát és hozzájárulását.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Tiszteletben tartja az őslakosok jogait a földekhez, területekhez és erőforrásokhoz.</a:t>
            </a:r>
          </a:p>
          <a:p>
            <a:pPr marL="0" lvl="0" indent="0" algn="l" rtl="0">
              <a:spcBef>
                <a:spcPts val="0"/>
              </a:spcBef>
              <a:spcAft>
                <a:spcPts val="0"/>
              </a:spcAft>
              <a:buClr>
                <a:srgbClr val="403E49"/>
              </a:buClr>
              <a:buSzPts val="1200"/>
              <a:buFont typeface="Arial"/>
              <a:buNone/>
            </a:pPr>
            <a:r>
              <a:rPr lang="hu-HU" b="1"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3. A zöld, tisztességes és inklúzív gazdaság valódi jólétet és növekedést teremt mindenki számára.</a:t>
            </a:r>
            <a:endPar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endParaRP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Enyhíti a szegénységet.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Minden országban magas szintű emberi fejlődést biztosít.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Élelmezésbiztonságot és egyetemes hozzáférést biztosít az egészségügyi, oktatási, higiéniai, víz-, energia- és egyéb alapvető szolgáltatásokhoz.</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Átalakítja a hagyományos munkahelyeket a kapacitás és a készségek fejlesztésével, tiszteletben tartja a munkavállalók jogait, és aktívan fejleszt új, tisztességes zöld munkahelyeket és karriereket.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Igazságos átmenetet ér el.</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Elismeri a nem fizetett munka hozzájárulását.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Elősegíti a nők önállósulását és oktatását.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Támogatja a fenntartható fejlődéshez való jogot.</a:t>
            </a:r>
            <a:endParaRPr lang="hu-HU" noProof="0" dirty="0">
              <a:latin typeface="Tahoma" panose="020B0604030504040204" pitchFamily="34" charset="0"/>
              <a:ea typeface="Tahoma" panose="020B0604030504040204" pitchFamily="34" charset="0"/>
              <a:cs typeface="Tahoma" panose="020B0604030504040204" pitchFamily="34" charset="0"/>
            </a:endParaRPr>
          </a:p>
          <a:p>
            <a:pPr marL="0" lvl="0" indent="0" algn="l" rtl="0">
              <a:spcBef>
                <a:spcPts val="0"/>
              </a:spcBef>
              <a:spcAft>
                <a:spcPts val="0"/>
              </a:spcAft>
              <a:buNone/>
            </a:pPr>
            <a:r>
              <a:rPr lang="hu-HU" b="1"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4. A zöld, tisztességes és inkluzív gazdaság helyreállítja az elvesztett biológiai sokféleséget, befektet a természeti rendszerekbe és helyreállítja a leromlott állapotokat.</a:t>
            </a:r>
            <a:endPar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endParaRP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Felismeri az ökoszisztémák termelékenységétől és a biológiai sokféleségtől való függőségét.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Nem sérti meg, nem bontja meg vagy lépi túl az ökológiai határokat, és elkötelezi magát az azokon belüli együttműködés mellett, beleértve a szennyezés csökkentését, az ökoszisztémák, a biodiverzitás integritásának, valamint egyéb természeti erőforrások, köztük a levegő, a víz, a talaj és a </a:t>
            </a:r>
            <a:r>
              <a:rPr lang="hu-HU" b="0" i="0" noProof="0" dirty="0" err="1">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biogeokémiai</a:t>
            </a: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 ciklusok védelmét.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Biztosítja a környezeti integritás fenntartását, mielőtt az erőforrásokat felosztaná a versengő felhasználások között.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Biztosítja a természeti erőforrások hatékony és bölcs felhasználását, beleértve a vizet, a földgázt, az olajat és az ásványi erőforrásokat, anélkül, hogy veszélyeztetné a jövő generációinak kilátásait.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Tiszteli az élet minden formáját.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Az elővigyázatosság elvét alkalmazza.</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Felméri az új technológiák és innovációk lehetséges hatását a megjelenésük előtt.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Felméri a gazdaságpolitikák környezeti hatásait, és arra törekszik, hogy megtalálja a legkevésbé zavaró, legpozitívabb előnyöket a környezet és az emberek számára.</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Elősegíti az ökológiai és társadalmi kapcsolatok közötti egyensúly helyreállítását.</a:t>
            </a:r>
          </a:p>
          <a:p>
            <a:pPr marL="0" lvl="0" indent="0" algn="l" rtl="0">
              <a:spcBef>
                <a:spcPts val="0"/>
              </a:spcBef>
              <a:spcAft>
                <a:spcPts val="0"/>
              </a:spcAft>
              <a:buClr>
                <a:srgbClr val="403E49"/>
              </a:buClr>
              <a:buSzPts val="1200"/>
              <a:buFont typeface="Arial"/>
              <a:buNone/>
            </a:pPr>
            <a:r>
              <a:rPr lang="hu-HU" b="1"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5. A zöld, tisztességes és inkluzív gazdaság befogadó és részt vesz a döntéshozatalban.</a:t>
            </a:r>
            <a:endPar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endParaRP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Az átláthatóságon, a megalapozott tudományon és az összes érdekelt fél látható elkötelezettségén alapul.</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Támogatja a jó kormányzást a helyitől a globálisig minden szinten.</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Bevonja a polgárokat, és minden szinten elősegíti a teljes körű és hatékony önkéntes részvételt.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Tiszteletben tartja a kulturális értékeket, toleráns a vallási nézetekkel és életmódbeli döntésekkel szemben, érzékeny az etikai szempontokra.</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Erősíti a társadalmi tudatosságot, fejleszti az oktatást és a készségeket.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Átlátható, befogadó, részvételen alapuló, egyenlő esélyeket biztosít a fiatalok és idősek, a nők és férfiak, a szegény és alacsonyan képzett munkavállalók, az őslakosok, az etnikai kisebbségek és a helyi közösségek csoportjainak, és még inkább kiáll a jogaikért.</a:t>
            </a:r>
            <a:endParaRPr lang="hu-HU" noProof="0" dirty="0">
              <a:latin typeface="Tahoma" panose="020B0604030504040204" pitchFamily="34" charset="0"/>
              <a:ea typeface="Tahoma" panose="020B0604030504040204" pitchFamily="34" charset="0"/>
              <a:cs typeface="Tahoma" panose="020B0604030504040204" pitchFamily="34" charset="0"/>
            </a:endParaRPr>
          </a:p>
          <a:p>
            <a:pPr marL="0" lvl="0" indent="0" algn="l" rtl="0">
              <a:spcBef>
                <a:spcPts val="0"/>
              </a:spcBef>
              <a:spcAft>
                <a:spcPts val="0"/>
              </a:spcAft>
              <a:buNone/>
            </a:pPr>
            <a:r>
              <a:rPr lang="hu-HU" b="1"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6. A zöld, tisztességes és inklúzív gazdaság elszámoltatható.</a:t>
            </a:r>
            <a:endPar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endParaRP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Keretet biztosít a piacok és a termelés strukturálásához az összes érdekelt féllel egyeztetve.</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Beszámol a környezetvédelmi, társadalmi és gazdasági intézkedések terén elért fenntartható előrehaladásról vállalati, nemzeti és nemzetközi viszonylatban.</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Átláthatóságot ér el.</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Elősegíti a nemzetközi együttműködést és meghatározza a nemzetközi felelősséget.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Elősegíti a globális politika koherenciáját és a tisztességes nemzetközi együttműködést.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Elősegíti a közös, de differenciált felelősségvállalást.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Elkötelezi magát a nemzetközi emberi jogi normák és környezetvédelmi megállapodások mellett.</a:t>
            </a:r>
          </a:p>
          <a:p>
            <a:pPr marL="0" lvl="0" indent="0" algn="l" rtl="0">
              <a:spcBef>
                <a:spcPts val="0"/>
              </a:spcBef>
              <a:spcAft>
                <a:spcPts val="0"/>
              </a:spcAft>
              <a:buClr>
                <a:srgbClr val="403E49"/>
              </a:buClr>
              <a:buSzPts val="1200"/>
              <a:buFont typeface="Arial"/>
              <a:buNone/>
            </a:pPr>
            <a:r>
              <a:rPr lang="hu-HU" b="1"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7. A zöld, tisztességes és inkluzív gazdaság hozzájárul a gazdasági, társadalmi és környezeti rugalmassághoz.</a:t>
            </a:r>
            <a:endPar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endParaRP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Támogatja a társadalmi és környezetvédelmi rendszerek fejlesztését, a szélsőséges éghajlati eseményekre és katasztrófákra való felkészülést és az azokhoz való alkalmazkodást.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Univerzális minimális szociális védelmet hoz létre.</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Különféle zöldgazdasági modelleket támogat, amelyek relevánsak a különböző kulturális, társadalmi és környezeti összefüggésekben.</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Figyelembe veszi az őslakos helyi tudást, és elősegíti a változatos tudásrendszerek megosztását.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A helyi készségekre és kapacitásokra épít, és ezeket továbbfejleszti.</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Támogatja a fenntartható, sokszínű gazdaságot és a helyi megélhetést.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Támogatja a rendszerszemléletet, felismerve e rendszerek kölcsönös függőségét és integrált jellegét, amelyet a kultúra és az etikai értékek támasztanak alá.</a:t>
            </a:r>
            <a:endParaRPr lang="hu-HU" b="0" noProof="0" dirty="0">
              <a:latin typeface="Tahoma" panose="020B0604030504040204" pitchFamily="34" charset="0"/>
              <a:ea typeface="Tahoma" panose="020B0604030504040204" pitchFamily="34" charset="0"/>
              <a:cs typeface="Tahoma" panose="020B0604030504040204" pitchFamily="34" charset="0"/>
            </a:endParaRPr>
          </a:p>
          <a:p>
            <a:pPr marL="0" lvl="0" indent="0" algn="l" rtl="0">
              <a:spcBef>
                <a:spcPts val="0"/>
              </a:spcBef>
              <a:spcAft>
                <a:spcPts val="0"/>
              </a:spcAft>
              <a:buNone/>
            </a:pPr>
            <a:r>
              <a:rPr lang="hu-HU" b="1"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8. A zöld, tisztességes és inkluzív gazdaság fenntartható fogyasztást és termelést biztosít</a:t>
            </a:r>
            <a:endPar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endParaRP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Arra törekszik, hogy az árak a valós költségeket tükrözzék, beleértve a társadalmi és környezeti </a:t>
            </a:r>
            <a:r>
              <a:rPr lang="hu-HU" b="0" i="0" noProof="0" dirty="0" err="1">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externáliákat</a:t>
            </a: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A szennyező fizet elvet valósítja meg.</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Támogatja az életciklus-menedzsmentet, és törekszik a zéró károsanyag-kibocsátásra, a hulladékmentességre, az erőforrás-hatékonyságra és az optimális vízhasználatra.</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Előnyben részesíti a megújuló energiát és erőforrásokat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A termelés és a fogyasztás teljes szétválasztására törekszik a negatív társadalmi és környezeti hatásoktól.</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Fenntartható életmódot kínál, amely támogatja a jelentős kulturális átalakulást.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Elősegíti a társadalmi, gazdasági és környezeti innovációt.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Tisztességes jogokat biztosít a szellemi tulajdonhoz való hozzáféréshez egy globális jogi keretrendszeren belül.</a:t>
            </a:r>
            <a:endParaRPr lang="hu-HU" noProof="0" dirty="0">
              <a:latin typeface="Tahoma" panose="020B0604030504040204" pitchFamily="34" charset="0"/>
              <a:ea typeface="Tahoma" panose="020B0604030504040204" pitchFamily="34" charset="0"/>
              <a:cs typeface="Tahoma" panose="020B0604030504040204" pitchFamily="34" charset="0"/>
            </a:endParaRPr>
          </a:p>
          <a:p>
            <a:pPr marL="0" lvl="0" indent="0" algn="l" rtl="0">
              <a:spcBef>
                <a:spcPts val="0"/>
              </a:spcBef>
              <a:spcAft>
                <a:spcPts val="0"/>
              </a:spcAft>
              <a:buNone/>
            </a:pPr>
            <a:r>
              <a:rPr lang="hu-HU" b="1"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9. A zöld, tisztességes és inklúzív gazdaság a jelen és a jövő érdekében fektet be.</a:t>
            </a:r>
            <a:endPar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endParaRP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Nemzedékek közötti és generációkon belüli </a:t>
            </a:r>
            <a:r>
              <a:rPr lang="hu-HU" b="0" i="0" noProof="0" dirty="0" err="1">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méltányosságot</a:t>
            </a: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 biztosít.</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Elősegíti az erőforrások megőrzését és az életminőséget hosszú távon.</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Befolyásolja és szabályozza a pénzügyi szektort, hogy az a zöld, tisztességes és inkluzív gazdaságba fektessen be, és stabil globális monetáris rendszert érjen el.</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A hosszú távú, tudományosan megalapozott döntéshozatalt helyezi előtérbe a rövid távúval szemben.</a:t>
            </a:r>
          </a:p>
          <a:p>
            <a:pPr marL="0" lvl="0" indent="-76200" algn="l" rtl="0">
              <a:spcBef>
                <a:spcPts val="0"/>
              </a:spcBef>
              <a:spcAft>
                <a:spcPts val="0"/>
              </a:spcAft>
              <a:buClr>
                <a:srgbClr val="403E49"/>
              </a:buClr>
              <a:buSzPts val="1200"/>
              <a:buFont typeface="Arial"/>
              <a:buChar char="•"/>
            </a:pPr>
            <a:r>
              <a:rPr lang="hu-HU" b="0" i="0" noProof="0" dirty="0">
                <a:solidFill>
                  <a:srgbClr val="403E49"/>
                </a:solidFill>
                <a:latin typeface="Tahoma" panose="020B0604030504040204" pitchFamily="34" charset="0"/>
                <a:ea typeface="Tahoma" panose="020B0604030504040204" pitchFamily="34" charset="0"/>
                <a:cs typeface="Tahoma" panose="020B0604030504040204" pitchFamily="34" charset="0"/>
                <a:sym typeface="Libre Franklin"/>
              </a:rPr>
              <a:t>Elősegíti a méltányos oktatást minden szinten és a fenntartható nevelést a gyermekek számára.</a:t>
            </a:r>
            <a:endParaRPr lang="hu-HU" noProof="0" dirty="0">
              <a:latin typeface="Tahoma" panose="020B0604030504040204" pitchFamily="34" charset="0"/>
              <a:ea typeface="Tahoma" panose="020B0604030504040204" pitchFamily="34" charset="0"/>
              <a:cs typeface="Tahoma" panose="020B0604030504040204" pitchFamily="34" charset="0"/>
            </a:endParaRPr>
          </a:p>
          <a:p>
            <a:pPr marL="0" lvl="0" indent="0" algn="l" rtl="0">
              <a:spcBef>
                <a:spcPts val="0"/>
              </a:spcBef>
              <a:spcAft>
                <a:spcPts val="0"/>
              </a:spcAft>
              <a:buNone/>
            </a:pPr>
            <a:endParaRPr lang="hu-HU" noProof="0" dirty="0">
              <a:latin typeface="Tahoma" panose="020B0604030504040204" pitchFamily="34" charset="0"/>
              <a:ea typeface="Tahoma" panose="020B0604030504040204" pitchFamily="34" charset="0"/>
              <a:cs typeface="Tahoma" panose="020B0604030504040204" pitchFamily="34" charset="0"/>
            </a:endParaRPr>
          </a:p>
        </p:txBody>
      </p:sp>
      <p:sp>
        <p:nvSpPr>
          <p:cNvPr id="243" name="Google Shape;24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32788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0879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hangers2.eu/"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ímdia" type="title">
  <p:cSld name="TITLE">
    <p:bg>
      <p:bgPr>
        <a:solidFill>
          <a:srgbClr val="344F74"/>
        </a:solidFill>
        <a:effectLst/>
      </p:bgPr>
    </p:bg>
    <p:spTree>
      <p:nvGrpSpPr>
        <p:cNvPr id="1" name="Shape 15"/>
        <p:cNvGrpSpPr/>
        <p:nvPr/>
      </p:nvGrpSpPr>
      <p:grpSpPr>
        <a:xfrm>
          <a:off x="0" y="0"/>
          <a:ext cx="0" cy="0"/>
          <a:chOff x="0" y="0"/>
          <a:chExt cx="0" cy="0"/>
        </a:xfrm>
      </p:grpSpPr>
      <p:sp>
        <p:nvSpPr>
          <p:cNvPr id="16" name="Google Shape;16;p23"/>
          <p:cNvSpPr txBox="1">
            <a:spLocks noGrp="1"/>
          </p:cNvSpPr>
          <p:nvPr>
            <p:ph type="subTitle" idx="1"/>
          </p:nvPr>
        </p:nvSpPr>
        <p:spPr>
          <a:xfrm>
            <a:off x="2178235" y="3606254"/>
            <a:ext cx="8141835"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800"/>
              <a:buNone/>
              <a:defRPr sz="1800">
                <a:solidFill>
                  <a:schemeClr val="lt1"/>
                </a:solidFill>
                <a:latin typeface="Tahoma"/>
                <a:ea typeface="Tahoma"/>
                <a:cs typeface="Tahoma"/>
                <a:sym typeface="Tahom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23"/>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9" name="Google Shape;19;p23"/>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20" name="Google Shape;20;p23"/>
          <p:cNvSpPr/>
          <p:nvPr/>
        </p:nvSpPr>
        <p:spPr>
          <a:xfrm rot="-5400000">
            <a:off x="4689767" y="-644239"/>
            <a:ext cx="6857998" cy="8146475"/>
          </a:xfrm>
          <a:prstGeom prst="triangle">
            <a:avLst>
              <a:gd name="adj" fmla="val 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1" name="Google Shape;21;p23"/>
          <p:cNvSpPr/>
          <p:nvPr/>
        </p:nvSpPr>
        <p:spPr>
          <a:xfrm rot="5400000">
            <a:off x="-110837" y="2854034"/>
            <a:ext cx="4114800" cy="3893127"/>
          </a:xfrm>
          <a:prstGeom prst="triangle">
            <a:avLst>
              <a:gd name="adj" fmla="val 99832"/>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2" name="Google Shape;22;p23"/>
          <p:cNvSpPr txBox="1"/>
          <p:nvPr/>
        </p:nvSpPr>
        <p:spPr>
          <a:xfrm>
            <a:off x="155581" y="5650046"/>
            <a:ext cx="240074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E89F56"/>
              </a:buClr>
              <a:buSzPts val="1800"/>
              <a:buFont typeface="Tahoma"/>
              <a:buNone/>
            </a:pPr>
            <a:r>
              <a:rPr lang="en-US" sz="1800" b="0" i="0" u="sng" strike="noStrike" cap="none">
                <a:solidFill>
                  <a:srgbClr val="E89F56"/>
                </a:solidFill>
                <a:latin typeface="Tahoma"/>
                <a:ea typeface="Tahoma"/>
                <a:cs typeface="Tahoma"/>
                <a:sym typeface="Tahoma"/>
                <a:hlinkClick r:id="rId2">
                  <a:extLst>
                    <a:ext uri="{A12FA001-AC4F-418D-AE19-62706E023703}">
                      <ahyp:hlinkClr xmlns:ahyp="http://schemas.microsoft.com/office/drawing/2018/hyperlinkcolor" val="tx"/>
                    </a:ext>
                  </a:extLst>
                </a:hlinkClick>
              </a:rPr>
              <a:t>https://changers2.eu/</a:t>
            </a:r>
            <a:r>
              <a:rPr lang="en-US" sz="1800" b="0" i="0" u="none" strike="noStrike" cap="none">
                <a:solidFill>
                  <a:srgbClr val="E89F56"/>
                </a:solidFill>
                <a:latin typeface="Tahoma"/>
                <a:ea typeface="Tahoma"/>
                <a:cs typeface="Tahoma"/>
                <a:sym typeface="Tahoma"/>
              </a:rPr>
              <a:t> </a:t>
            </a:r>
            <a:endParaRPr sz="1100" b="0" i="0" u="none" strike="noStrike" cap="none">
              <a:solidFill>
                <a:srgbClr val="E89F56"/>
              </a:solidFill>
              <a:latin typeface="Tahoma"/>
              <a:ea typeface="Tahoma"/>
              <a:cs typeface="Tahoma"/>
              <a:sym typeface="Tahoma"/>
            </a:endParaRPr>
          </a:p>
        </p:txBody>
      </p:sp>
      <p:pic>
        <p:nvPicPr>
          <p:cNvPr id="23" name="Google Shape;23;p23" descr="A képen Betűtípus, embléma, Grafika, képernyőkép látható&#10;&#10;Automatikusan generált leírás"/>
          <p:cNvPicPr preferRelativeResize="0"/>
          <p:nvPr/>
        </p:nvPicPr>
        <p:blipFill rotWithShape="1">
          <a:blip r:embed="rId3">
            <a:alphaModFix/>
          </a:blip>
          <a:srcRect l="5439" t="25705" r="4830" b="25329"/>
          <a:stretch/>
        </p:blipFill>
        <p:spPr>
          <a:xfrm>
            <a:off x="476093" y="436847"/>
            <a:ext cx="6192578" cy="1644653"/>
          </a:xfrm>
          <a:prstGeom prst="rect">
            <a:avLst/>
          </a:prstGeom>
          <a:noFill/>
          <a:ln>
            <a:noFill/>
          </a:ln>
        </p:spPr>
      </p:pic>
      <p:sp>
        <p:nvSpPr>
          <p:cNvPr id="24" name="Google Shape;24;p23"/>
          <p:cNvSpPr txBox="1">
            <a:spLocks noGrp="1"/>
          </p:cNvSpPr>
          <p:nvPr>
            <p:ph type="ctrTitle"/>
          </p:nvPr>
        </p:nvSpPr>
        <p:spPr>
          <a:xfrm>
            <a:off x="2173594" y="1733276"/>
            <a:ext cx="8146476" cy="17954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400"/>
              <a:buFont typeface="Tahoma"/>
              <a:buNone/>
              <a:defRPr sz="2400">
                <a:solidFill>
                  <a:schemeClr val="lt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Üres">
  <p:cSld name="Üres">
    <p:spTree>
      <p:nvGrpSpPr>
        <p:cNvPr id="1" name="Shape 127"/>
        <p:cNvGrpSpPr/>
        <p:nvPr/>
      </p:nvGrpSpPr>
      <p:grpSpPr>
        <a:xfrm>
          <a:off x="0" y="0"/>
          <a:ext cx="0" cy="0"/>
          <a:chOff x="0" y="0"/>
          <a:chExt cx="0" cy="0"/>
        </a:xfrm>
      </p:grpSpPr>
      <p:sp>
        <p:nvSpPr>
          <p:cNvPr id="128" name="Google Shape;12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29" name="Google Shape;129;p34" descr="A képen Grafika látható&#10;&#10;Automatikusan generált leírás"/>
          <p:cNvPicPr preferRelativeResize="0"/>
          <p:nvPr/>
        </p:nvPicPr>
        <p:blipFill rotWithShape="1">
          <a:blip r:embed="rId2">
            <a:alphaModFix/>
          </a:blip>
          <a:srcRect t="24227" b="20110"/>
          <a:stretch/>
        </p:blipFill>
        <p:spPr>
          <a:xfrm>
            <a:off x="4966405" y="6246000"/>
            <a:ext cx="2259190" cy="612000"/>
          </a:xfrm>
          <a:prstGeom prst="rect">
            <a:avLst/>
          </a:prstGeom>
          <a:noFill/>
          <a:ln>
            <a:noFill/>
          </a:ln>
        </p:spPr>
      </p:pic>
      <p:sp>
        <p:nvSpPr>
          <p:cNvPr id="130" name="Google Shape;130;p34"/>
          <p:cNvSpPr/>
          <p:nvPr/>
        </p:nvSpPr>
        <p:spPr>
          <a:xfrm rot="10800000">
            <a:off x="9717027" y="0"/>
            <a:ext cx="2474973" cy="1565563"/>
          </a:xfrm>
          <a:prstGeom prst="triangle">
            <a:avLst>
              <a:gd name="adj" fmla="val 7071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31" name="Google Shape;131;p34"/>
          <p:cNvSpPr/>
          <p:nvPr/>
        </p:nvSpPr>
        <p:spPr>
          <a:xfrm rot="-5400000">
            <a:off x="10171732" y="1104033"/>
            <a:ext cx="2474973" cy="1565563"/>
          </a:xfrm>
          <a:prstGeom prst="triangle">
            <a:avLst>
              <a:gd name="adj" fmla="val 4944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32" name="Google Shape;132;p34"/>
          <p:cNvSpPr/>
          <p:nvPr/>
        </p:nvSpPr>
        <p:spPr>
          <a:xfrm rot="5400000">
            <a:off x="-454705" y="4250817"/>
            <a:ext cx="2474973" cy="1565563"/>
          </a:xfrm>
          <a:prstGeom prst="triangle">
            <a:avLst>
              <a:gd name="adj" fmla="val 4944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33" name="Google Shape;133;p34"/>
          <p:cNvSpPr/>
          <p:nvPr/>
        </p:nvSpPr>
        <p:spPr>
          <a:xfrm>
            <a:off x="0" y="5292437"/>
            <a:ext cx="2474973" cy="1565563"/>
          </a:xfrm>
          <a:prstGeom prst="triangle">
            <a:avLst>
              <a:gd name="adj" fmla="val 73511"/>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34" name="Google Shape;13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000" b="0" i="0" u="none" strike="noStrike" cap="none">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2800"/>
              <a:buFont typeface="Arial"/>
              <a:buNone/>
              <a:defRPr sz="2800" b="0" i="0" u="none" strike="noStrike" cap="none">
                <a:solidFill>
                  <a:schemeClr val="dk1"/>
                </a:solidFill>
                <a:latin typeface="Tahoma"/>
                <a:ea typeface="Tahoma"/>
                <a:cs typeface="Tahoma"/>
                <a:sym typeface="Tahoma"/>
              </a:defRPr>
            </a:lvl1pPr>
            <a:lvl2pPr marL="914400" lvl="1" indent="-381000" algn="l">
              <a:lnSpc>
                <a:spcPct val="90000"/>
              </a:lnSpc>
              <a:spcBef>
                <a:spcPts val="500"/>
              </a:spcBef>
              <a:spcAft>
                <a:spcPts val="0"/>
              </a:spcAft>
              <a:buClr>
                <a:schemeClr val="dk1"/>
              </a:buClr>
              <a:buSzPts val="2400"/>
              <a:buChar char="•"/>
              <a:defRPr>
                <a:latin typeface="Tahoma"/>
                <a:ea typeface="Tahoma"/>
                <a:cs typeface="Tahoma"/>
                <a:sym typeface="Tahoma"/>
              </a:defRPr>
            </a:lvl2pPr>
            <a:lvl3pPr marL="1371600" lvl="2" indent="-355600" algn="l">
              <a:lnSpc>
                <a:spcPct val="90000"/>
              </a:lnSpc>
              <a:spcBef>
                <a:spcPts val="500"/>
              </a:spcBef>
              <a:spcAft>
                <a:spcPts val="0"/>
              </a:spcAft>
              <a:buClr>
                <a:schemeClr val="dk1"/>
              </a:buClr>
              <a:buSzPts val="2000"/>
              <a:buChar char="•"/>
              <a:defRPr>
                <a:latin typeface="Tahoma"/>
                <a:ea typeface="Tahoma"/>
                <a:cs typeface="Tahoma"/>
                <a:sym typeface="Tahoma"/>
              </a:defRPr>
            </a:lvl3pPr>
            <a:lvl4pPr marL="1828800" lvl="3" indent="-342900" algn="l">
              <a:lnSpc>
                <a:spcPct val="90000"/>
              </a:lnSpc>
              <a:spcBef>
                <a:spcPts val="500"/>
              </a:spcBef>
              <a:spcAft>
                <a:spcPts val="0"/>
              </a:spcAft>
              <a:buClr>
                <a:schemeClr val="dk1"/>
              </a:buClr>
              <a:buSzPts val="1800"/>
              <a:buChar char="•"/>
              <a:defRPr>
                <a:latin typeface="Tahoma"/>
                <a:ea typeface="Tahoma"/>
                <a:cs typeface="Tahoma"/>
                <a:sym typeface="Tahoma"/>
              </a:defRPr>
            </a:lvl4pPr>
            <a:lvl5pPr marL="2286000" lvl="4" indent="-342900" algn="l">
              <a:lnSpc>
                <a:spcPct val="90000"/>
              </a:lnSpc>
              <a:spcBef>
                <a:spcPts val="500"/>
              </a:spcBef>
              <a:spcAft>
                <a:spcPts val="0"/>
              </a:spcAft>
              <a:buClr>
                <a:schemeClr val="dk1"/>
              </a:buClr>
              <a:buSzPts val="1800"/>
              <a:buChar char="•"/>
              <a:defRPr>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34"/>
          <p:cNvSpPr txBox="1"/>
          <p:nvPr/>
        </p:nvSpPr>
        <p:spPr>
          <a:xfrm>
            <a:off x="8530472" y="6356349"/>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rgbClr val="354F74"/>
                </a:solidFill>
                <a:latin typeface="Tahoma"/>
                <a:ea typeface="Tahoma"/>
                <a:cs typeface="Tahoma"/>
                <a:sym typeface="Tahoma"/>
              </a:rPr>
              <a:t>‹#›</a:t>
            </a:fld>
            <a:endParaRPr sz="1400">
              <a:solidFill>
                <a:srgbClr val="354F74"/>
              </a:solidFill>
              <a:latin typeface="Tahoma"/>
              <a:ea typeface="Tahoma"/>
              <a:cs typeface="Tahoma"/>
              <a:sym typeface="Tahom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ím és tartalom">
  <p:cSld name="1_Cím és tartalom">
    <p:spTree>
      <p:nvGrpSpPr>
        <p:cNvPr id="1" name="Shape 137"/>
        <p:cNvGrpSpPr/>
        <p:nvPr/>
      </p:nvGrpSpPr>
      <p:grpSpPr>
        <a:xfrm>
          <a:off x="0" y="0"/>
          <a:ext cx="0" cy="0"/>
          <a:chOff x="0" y="0"/>
          <a:chExt cx="0" cy="0"/>
        </a:xfrm>
      </p:grpSpPr>
      <p:sp>
        <p:nvSpPr>
          <p:cNvPr id="138" name="Google Shape;138;p35"/>
          <p:cNvSpPr txBox="1">
            <a:spLocks noGrp="1"/>
          </p:cNvSpPr>
          <p:nvPr>
            <p:ph type="title"/>
          </p:nvPr>
        </p:nvSpPr>
        <p:spPr>
          <a:xfrm>
            <a:off x="2771480" y="365125"/>
            <a:ext cx="805376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54F74"/>
              </a:buClr>
              <a:buSzPts val="4000"/>
              <a:buFont typeface="Tahoma"/>
              <a:buNone/>
              <a:defRPr sz="4000" b="0" i="0" u="none" strike="noStrike" cap="none">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35"/>
          <p:cNvSpPr txBox="1">
            <a:spLocks noGrp="1"/>
          </p:cNvSpPr>
          <p:nvPr>
            <p:ph type="body" idx="1"/>
          </p:nvPr>
        </p:nvSpPr>
        <p:spPr>
          <a:xfrm>
            <a:off x="2771480" y="1825625"/>
            <a:ext cx="8053761" cy="4351338"/>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rgbClr val="E89F56"/>
              </a:buClr>
              <a:buSzPts val="1400"/>
              <a:buFont typeface="Arial"/>
              <a:buChar char="•"/>
              <a:defRPr sz="1400">
                <a:solidFill>
                  <a:schemeClr val="dk1"/>
                </a:solidFill>
                <a:latin typeface="Tahoma"/>
                <a:ea typeface="Tahoma"/>
                <a:cs typeface="Tahoma"/>
                <a:sym typeface="Tahoma"/>
              </a:defRPr>
            </a:lvl1pPr>
            <a:lvl2pPr marL="914400" lvl="1" indent="-317500" algn="l">
              <a:lnSpc>
                <a:spcPct val="90000"/>
              </a:lnSpc>
              <a:spcBef>
                <a:spcPts val="500"/>
              </a:spcBef>
              <a:spcAft>
                <a:spcPts val="0"/>
              </a:spcAft>
              <a:buClr>
                <a:srgbClr val="E89F56"/>
              </a:buClr>
              <a:buSzPts val="1400"/>
              <a:buChar char="•"/>
              <a:defRPr sz="1400">
                <a:latin typeface="Tahoma"/>
                <a:ea typeface="Tahoma"/>
                <a:cs typeface="Tahoma"/>
                <a:sym typeface="Tahoma"/>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35"/>
          <p:cNvSpPr txBox="1"/>
          <p:nvPr/>
        </p:nvSpPr>
        <p:spPr>
          <a:xfrm>
            <a:off x="838200" y="6369437"/>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354F74"/>
                </a:solidFill>
                <a:latin typeface="Tahoma"/>
                <a:ea typeface="Tahoma"/>
                <a:cs typeface="Tahoma"/>
                <a:sym typeface="Tahoma"/>
              </a:rPr>
              <a:t>‹#›</a:t>
            </a:fld>
            <a:endParaRPr sz="1400">
              <a:solidFill>
                <a:srgbClr val="354F74"/>
              </a:solidFill>
              <a:latin typeface="Tahoma"/>
              <a:ea typeface="Tahoma"/>
              <a:cs typeface="Tahoma"/>
              <a:sym typeface="Tahoma"/>
            </a:endParaRPr>
          </a:p>
        </p:txBody>
      </p:sp>
      <p:sp>
        <p:nvSpPr>
          <p:cNvPr id="142" name="Google Shape;142;p35"/>
          <p:cNvSpPr/>
          <p:nvPr/>
        </p:nvSpPr>
        <p:spPr>
          <a:xfrm rot="5400000">
            <a:off x="-1184563" y="3537087"/>
            <a:ext cx="4391888" cy="2022763"/>
          </a:xfrm>
          <a:prstGeom prst="triangle">
            <a:avLst>
              <a:gd name="adj" fmla="val 5287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43" name="Google Shape;143;p35"/>
          <p:cNvSpPr/>
          <p:nvPr/>
        </p:nvSpPr>
        <p:spPr>
          <a:xfrm rot="-5400000">
            <a:off x="309679" y="2361620"/>
            <a:ext cx="2463665" cy="1303067"/>
          </a:xfrm>
          <a:prstGeom prst="triangle">
            <a:avLst>
              <a:gd name="adj" fmla="val 60139"/>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44" name="Google Shape;144;p35"/>
          <p:cNvSpPr/>
          <p:nvPr/>
        </p:nvSpPr>
        <p:spPr>
          <a:xfrm rot="-5400000">
            <a:off x="509498" y="5174451"/>
            <a:ext cx="1655379" cy="1711717"/>
          </a:xfrm>
          <a:prstGeom prst="triangle">
            <a:avLst>
              <a:gd name="adj" fmla="val 936"/>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45" name="Google Shape;145;p35"/>
          <p:cNvSpPr/>
          <p:nvPr/>
        </p:nvSpPr>
        <p:spPr>
          <a:xfrm rot="5400000">
            <a:off x="-164251" y="1262108"/>
            <a:ext cx="1040276" cy="711774"/>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46" name="Google Shape;146;p35"/>
          <p:cNvSpPr/>
          <p:nvPr/>
        </p:nvSpPr>
        <p:spPr>
          <a:xfrm rot="10800000">
            <a:off x="52554" y="4291"/>
            <a:ext cx="2022764" cy="2241038"/>
          </a:xfrm>
          <a:prstGeom prst="triangle">
            <a:avLst>
              <a:gd name="adj" fmla="val 50388"/>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E89F56"/>
              </a:solidFill>
              <a:latin typeface="Calibri"/>
              <a:ea typeface="Calibri"/>
              <a:cs typeface="Calibri"/>
              <a:sym typeface="Calibri"/>
            </a:endParaRPr>
          </a:p>
        </p:txBody>
      </p:sp>
      <p:sp>
        <p:nvSpPr>
          <p:cNvPr id="147" name="Google Shape;147;p35"/>
          <p:cNvSpPr/>
          <p:nvPr/>
        </p:nvSpPr>
        <p:spPr>
          <a:xfrm rot="10800000">
            <a:off x="9628907" y="0"/>
            <a:ext cx="2563093" cy="1066800"/>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48" name="Google Shape;148;p35"/>
          <p:cNvSpPr/>
          <p:nvPr/>
        </p:nvSpPr>
        <p:spPr>
          <a:xfrm rot="-5400000">
            <a:off x="10868739" y="723362"/>
            <a:ext cx="1605759" cy="1040763"/>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49" name="Google Shape;149;p35"/>
          <p:cNvSpPr/>
          <p:nvPr/>
        </p:nvSpPr>
        <p:spPr>
          <a:xfrm rot="-5400000">
            <a:off x="10227911" y="4893911"/>
            <a:ext cx="2561419" cy="1366756"/>
          </a:xfrm>
          <a:prstGeom prst="triangle">
            <a:avLst>
              <a:gd name="adj" fmla="val 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50" name="Google Shape;150;p35"/>
          <p:cNvSpPr/>
          <p:nvPr/>
        </p:nvSpPr>
        <p:spPr>
          <a:xfrm rot="-5400000">
            <a:off x="1595566" y="916991"/>
            <a:ext cx="789709" cy="415636"/>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151" name="Google Shape;151;p35" descr="A képen Grafika látható&#10;&#10;Automatikusan generált leírás"/>
          <p:cNvPicPr preferRelativeResize="0"/>
          <p:nvPr/>
        </p:nvPicPr>
        <p:blipFill rotWithShape="1">
          <a:blip r:embed="rId2">
            <a:alphaModFix/>
          </a:blip>
          <a:srcRect t="24227" b="20110"/>
          <a:stretch/>
        </p:blipFill>
        <p:spPr>
          <a:xfrm>
            <a:off x="4966405" y="6246000"/>
            <a:ext cx="2259190" cy="612000"/>
          </a:xfrm>
          <a:prstGeom prst="rect">
            <a:avLst/>
          </a:prstGeom>
          <a:noFill/>
          <a:ln>
            <a:noFill/>
          </a:ln>
        </p:spPr>
      </p:pic>
      <p:sp>
        <p:nvSpPr>
          <p:cNvPr id="152" name="Google Shape;152;p35"/>
          <p:cNvSpPr txBox="1"/>
          <p:nvPr/>
        </p:nvSpPr>
        <p:spPr>
          <a:xfrm>
            <a:off x="355887" y="6356349"/>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354F74"/>
                </a:solidFill>
                <a:latin typeface="Tahoma"/>
                <a:ea typeface="Tahoma"/>
                <a:cs typeface="Tahoma"/>
                <a:sym typeface="Tahoma"/>
              </a:rPr>
              <a:t>‹#›</a:t>
            </a:fld>
            <a:endParaRPr sz="1400">
              <a:solidFill>
                <a:srgbClr val="354F74"/>
              </a:solidFill>
              <a:latin typeface="Tahoma"/>
              <a:ea typeface="Tahoma"/>
              <a:cs typeface="Tahoma"/>
              <a:sym typeface="Tahom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ED8CE2F-84EE-9A37-9CE5-C4DAEE2DA407}"/>
              </a:ext>
            </a:extLst>
          </p:cNvPr>
          <p:cNvSpPr>
            <a:spLocks noGrp="1"/>
          </p:cNvSpPr>
          <p:nvPr>
            <p:ph type="title"/>
          </p:nvPr>
        </p:nvSpPr>
        <p:spPr>
          <a:xfrm>
            <a:off x="2474973" y="2598677"/>
            <a:ext cx="7242054" cy="2309974"/>
          </a:xfrm>
        </p:spPr>
        <p:txBody>
          <a:bodyPr>
            <a:normAutofit/>
          </a:bodyPr>
          <a:lstStyle>
            <a:lvl1pPr algn="ctr">
              <a:defRPr lang="hu-HU" sz="32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defRPr>
            </a:lvl1pPr>
          </a:lstStyle>
          <a:p>
            <a:r>
              <a:rPr lang="hu-HU" dirty="0"/>
              <a:t>Mintacím szerkesztése</a:t>
            </a:r>
          </a:p>
        </p:txBody>
      </p:sp>
      <p:sp>
        <p:nvSpPr>
          <p:cNvPr id="6" name="Google Shape;146;p5">
            <a:extLst>
              <a:ext uri="{FF2B5EF4-FFF2-40B4-BE49-F238E27FC236}">
                <a16:creationId xmlns:a16="http://schemas.microsoft.com/office/drawing/2014/main" id="{EC90E1F7-0D94-1068-E4A4-D9BB6E016B1C}"/>
              </a:ext>
            </a:extLst>
          </p:cNvPr>
          <p:cNvSpPr/>
          <p:nvPr userDrawn="1"/>
        </p:nvSpPr>
        <p:spPr>
          <a:xfrm rot="10800000">
            <a:off x="9717027" y="0"/>
            <a:ext cx="2474973" cy="1565563"/>
          </a:xfrm>
          <a:prstGeom prst="triangle">
            <a:avLst>
              <a:gd name="adj" fmla="val 7071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147;p5">
            <a:extLst>
              <a:ext uri="{FF2B5EF4-FFF2-40B4-BE49-F238E27FC236}">
                <a16:creationId xmlns:a16="http://schemas.microsoft.com/office/drawing/2014/main" id="{06116253-8D5F-BFC6-1CB4-B7CFC1F17314}"/>
              </a:ext>
            </a:extLst>
          </p:cNvPr>
          <p:cNvSpPr/>
          <p:nvPr userDrawn="1"/>
        </p:nvSpPr>
        <p:spPr>
          <a:xfrm rot="-5400000">
            <a:off x="10171732" y="1104033"/>
            <a:ext cx="2474973" cy="1565563"/>
          </a:xfrm>
          <a:prstGeom prst="triangle">
            <a:avLst>
              <a:gd name="adj" fmla="val 4944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48;p5">
            <a:extLst>
              <a:ext uri="{FF2B5EF4-FFF2-40B4-BE49-F238E27FC236}">
                <a16:creationId xmlns:a16="http://schemas.microsoft.com/office/drawing/2014/main" id="{6A3E2A41-2A0F-74CD-A839-2472EE6AD42C}"/>
              </a:ext>
            </a:extLst>
          </p:cNvPr>
          <p:cNvSpPr/>
          <p:nvPr userDrawn="1"/>
        </p:nvSpPr>
        <p:spPr>
          <a:xfrm rot="5400000">
            <a:off x="-454705" y="4250817"/>
            <a:ext cx="2474973" cy="1565563"/>
          </a:xfrm>
          <a:prstGeom prst="triangle">
            <a:avLst>
              <a:gd name="adj" fmla="val 4944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49;p5">
            <a:extLst>
              <a:ext uri="{FF2B5EF4-FFF2-40B4-BE49-F238E27FC236}">
                <a16:creationId xmlns:a16="http://schemas.microsoft.com/office/drawing/2014/main" id="{7D5F6D63-C4D2-1B8E-A1AA-5431E45D0855}"/>
              </a:ext>
            </a:extLst>
          </p:cNvPr>
          <p:cNvSpPr/>
          <p:nvPr userDrawn="1"/>
        </p:nvSpPr>
        <p:spPr>
          <a:xfrm>
            <a:off x="0" y="5292437"/>
            <a:ext cx="2474973" cy="1565563"/>
          </a:xfrm>
          <a:prstGeom prst="triangle">
            <a:avLst>
              <a:gd name="adj" fmla="val 73511"/>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 name="Kép 11" descr="A képen Grafika látható&#10;&#10;Automatikusan generált leírás">
            <a:extLst>
              <a:ext uri="{FF2B5EF4-FFF2-40B4-BE49-F238E27FC236}">
                <a16:creationId xmlns:a16="http://schemas.microsoft.com/office/drawing/2014/main" id="{1CA08E0A-D99D-6777-23F5-83DCB29680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83" t="25960" r="5006" b="21856"/>
          <a:stretch/>
        </p:blipFill>
        <p:spPr>
          <a:xfrm>
            <a:off x="2209800" y="233691"/>
            <a:ext cx="6943726" cy="1981201"/>
          </a:xfrm>
          <a:prstGeom prst="rect">
            <a:avLst/>
          </a:prstGeom>
        </p:spPr>
      </p:pic>
    </p:spTree>
    <p:extLst>
      <p:ext uri="{BB962C8B-B14F-4D97-AF65-F5344CB8AC3E}">
        <p14:creationId xmlns:p14="http://schemas.microsoft.com/office/powerpoint/2010/main" val="2876258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1_Ür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
        <p:nvSpPr>
          <p:cNvPr id="2" name="Footer Placeholder 7">
            <a:extLst>
              <a:ext uri="{FF2B5EF4-FFF2-40B4-BE49-F238E27FC236}">
                <a16:creationId xmlns:a16="http://schemas.microsoft.com/office/drawing/2014/main" id="{D394B0F6-781B-744D-F759-035FB1FDAE0E}"/>
              </a:ext>
            </a:extLst>
          </p:cNvPr>
          <p:cNvSpPr>
            <a:spLocks noGrp="1"/>
          </p:cNvSpPr>
          <p:nvPr>
            <p:ph type="ftr" sz="quarter" idx="11"/>
          </p:nvPr>
        </p:nvSpPr>
        <p:spPr>
          <a:xfrm>
            <a:off x="252919" y="6356350"/>
            <a:ext cx="5911517" cy="365125"/>
          </a:xfrm>
          <a:prstGeom prst="rect">
            <a:avLst/>
          </a:prstGeom>
        </p:spPr>
        <p:txBody>
          <a:bodyPr/>
          <a:lstStyle/>
          <a:p>
            <a:r>
              <a:rPr lang="hu-HU"/>
              <a:t>2021-1-HU01-KA220-ADU-000033719</a:t>
            </a:r>
            <a:endParaRPr lang="en-US"/>
          </a:p>
        </p:txBody>
      </p:sp>
    </p:spTree>
    <p:extLst>
      <p:ext uri="{BB962C8B-B14F-4D97-AF65-F5344CB8AC3E}">
        <p14:creationId xmlns:p14="http://schemas.microsoft.com/office/powerpoint/2010/main" val="885998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6CD727D-06D7-5F3A-258C-A669FD11D650}"/>
              </a:ext>
            </a:extLst>
          </p:cNvPr>
          <p:cNvSpPr>
            <a:spLocks noGrp="1"/>
          </p:cNvSpPr>
          <p:nvPr>
            <p:ph type="title"/>
          </p:nvPr>
        </p:nvSpPr>
        <p:spPr>
          <a:xfrm>
            <a:off x="839788" y="-1555"/>
            <a:ext cx="10141230" cy="962025"/>
          </a:xfrm>
        </p:spPr>
        <p:txBody>
          <a:bodyPr anchor="b"/>
          <a:lstStyle>
            <a:lvl1pPr>
              <a:defRPr lang="hu-HU" sz="4000" b="0" i="0" u="none" strike="noStrike" cap="none" smtClean="0">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stStyle>
          <a:p>
            <a:r>
              <a:rPr lang="hu-HU" dirty="0"/>
              <a:t>Mintacím szerkesztése</a:t>
            </a:r>
          </a:p>
        </p:txBody>
      </p:sp>
      <p:sp>
        <p:nvSpPr>
          <p:cNvPr id="3" name="Tartalom helye 2">
            <a:extLst>
              <a:ext uri="{FF2B5EF4-FFF2-40B4-BE49-F238E27FC236}">
                <a16:creationId xmlns:a16="http://schemas.microsoft.com/office/drawing/2014/main" id="{8AEC61B8-E550-251A-B77A-944228280287}"/>
              </a:ext>
            </a:extLst>
          </p:cNvPr>
          <p:cNvSpPr>
            <a:spLocks noGrp="1"/>
          </p:cNvSpPr>
          <p:nvPr>
            <p:ph idx="1"/>
          </p:nvPr>
        </p:nvSpPr>
        <p:spPr>
          <a:xfrm>
            <a:off x="2709863" y="4151700"/>
            <a:ext cx="6772274" cy="1870075"/>
          </a:xfrm>
        </p:spPr>
        <p:txBody>
          <a:bodyP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hu-HU" dirty="0"/>
          </a:p>
        </p:txBody>
      </p:sp>
      <p:sp>
        <p:nvSpPr>
          <p:cNvPr id="4" name="Szöveg helye 3">
            <a:extLst>
              <a:ext uri="{FF2B5EF4-FFF2-40B4-BE49-F238E27FC236}">
                <a16:creationId xmlns:a16="http://schemas.microsoft.com/office/drawing/2014/main" id="{C7853A52-08CB-F7AC-894E-D2D67B8E7BC1}"/>
              </a:ext>
            </a:extLst>
          </p:cNvPr>
          <p:cNvSpPr>
            <a:spLocks noGrp="1"/>
          </p:cNvSpPr>
          <p:nvPr>
            <p:ph type="body" sz="half" idx="2"/>
          </p:nvPr>
        </p:nvSpPr>
        <p:spPr>
          <a:xfrm>
            <a:off x="839788" y="1776136"/>
            <a:ext cx="10141230" cy="2151339"/>
          </a:xfrm>
        </p:spPr>
        <p:txBody>
          <a:bodyPr>
            <a:normAutofit/>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8" name="Dátum helye 3">
            <a:extLst>
              <a:ext uri="{FF2B5EF4-FFF2-40B4-BE49-F238E27FC236}">
                <a16:creationId xmlns:a16="http://schemas.microsoft.com/office/drawing/2014/main" id="{8F43F82B-1D53-E897-2AFF-F6F9A73ABCFD}"/>
              </a:ext>
            </a:extLst>
          </p:cNvPr>
          <p:cNvSpPr txBox="1">
            <a:spLocks/>
          </p:cNvSpPr>
          <p:nvPr userDrawn="1"/>
        </p:nvSpPr>
        <p:spPr>
          <a:xfrm>
            <a:off x="171628" y="6369437"/>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z="1200" smtClean="0">
                <a:solidFill>
                  <a:srgbClr val="354F74"/>
                </a:solidFill>
              </a:rPr>
              <a:pPr/>
              <a:t>‹#›</a:t>
            </a:fld>
            <a:endParaRPr lang="es-ES" sz="1200" dirty="0">
              <a:solidFill>
                <a:srgbClr val="354F74"/>
              </a:solidFill>
            </a:endParaRPr>
          </a:p>
        </p:txBody>
      </p:sp>
      <p:pic>
        <p:nvPicPr>
          <p:cNvPr id="9" name="Kép 8" descr="A képen Grafika látható&#10;&#10;Automatikusan generált leírás">
            <a:extLst>
              <a:ext uri="{FF2B5EF4-FFF2-40B4-BE49-F238E27FC236}">
                <a16:creationId xmlns:a16="http://schemas.microsoft.com/office/drawing/2014/main" id="{034BE2F1-7609-2723-61C1-0AC878270363}"/>
              </a:ext>
            </a:extLst>
          </p:cNvPr>
          <p:cNvPicPr>
            <a:picLocks noChangeAspect="1"/>
          </p:cNvPicPr>
          <p:nvPr userDrawn="1"/>
        </p:nvPicPr>
        <p:blipFill rotWithShape="1">
          <a:blip r:embed="rId2"/>
          <a:srcRect t="24227" b="20111"/>
          <a:stretch/>
        </p:blipFill>
        <p:spPr>
          <a:xfrm>
            <a:off x="4966405" y="6246000"/>
            <a:ext cx="2259190" cy="612000"/>
          </a:xfrm>
          <a:prstGeom prst="rect">
            <a:avLst/>
          </a:prstGeom>
        </p:spPr>
      </p:pic>
      <p:sp>
        <p:nvSpPr>
          <p:cNvPr id="10" name="Google Shape;123;p3">
            <a:extLst>
              <a:ext uri="{FF2B5EF4-FFF2-40B4-BE49-F238E27FC236}">
                <a16:creationId xmlns:a16="http://schemas.microsoft.com/office/drawing/2014/main" id="{D471FBF0-B845-5B9C-B4E9-49D037A0D05A}"/>
              </a:ext>
            </a:extLst>
          </p:cNvPr>
          <p:cNvSpPr/>
          <p:nvPr userDrawn="1"/>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115;p3">
            <a:extLst>
              <a:ext uri="{FF2B5EF4-FFF2-40B4-BE49-F238E27FC236}">
                <a16:creationId xmlns:a16="http://schemas.microsoft.com/office/drawing/2014/main" id="{F5E9E726-78B5-4DFE-DF66-21DACE2FE86C}"/>
              </a:ext>
            </a:extLst>
          </p:cNvPr>
          <p:cNvSpPr>
            <a:spLocks noChangeAspect="1"/>
          </p:cNvSpPr>
          <p:nvPr userDrawn="1"/>
        </p:nvSpPr>
        <p:spPr>
          <a:xfrm rot="10800000">
            <a:off x="11598054" y="6241285"/>
            <a:ext cx="593946" cy="58412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118;p3">
            <a:extLst>
              <a:ext uri="{FF2B5EF4-FFF2-40B4-BE49-F238E27FC236}">
                <a16:creationId xmlns:a16="http://schemas.microsoft.com/office/drawing/2014/main" id="{5E74EB85-014B-7AD5-EBA1-DA7C2A041860}"/>
              </a:ext>
            </a:extLst>
          </p:cNvPr>
          <p:cNvSpPr>
            <a:spLocks noChangeAspect="1"/>
          </p:cNvSpPr>
          <p:nvPr userDrawn="1"/>
        </p:nvSpPr>
        <p:spPr>
          <a:xfrm rot="-5400000">
            <a:off x="11559565" y="5606501"/>
            <a:ext cx="593945" cy="58412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24;p3">
            <a:extLst>
              <a:ext uri="{FF2B5EF4-FFF2-40B4-BE49-F238E27FC236}">
                <a16:creationId xmlns:a16="http://schemas.microsoft.com/office/drawing/2014/main" id="{579A16A1-2D58-A6CA-C965-0294D645702D}"/>
              </a:ext>
            </a:extLst>
          </p:cNvPr>
          <p:cNvSpPr/>
          <p:nvPr userDrawn="1"/>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37830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E2A55F1-356E-29DC-AB2F-67320EF31043}"/>
              </a:ext>
            </a:extLst>
          </p:cNvPr>
          <p:cNvSpPr>
            <a:spLocks noGrp="1"/>
          </p:cNvSpPr>
          <p:nvPr>
            <p:ph type="title"/>
          </p:nvPr>
        </p:nvSpPr>
        <p:spPr>
          <a:xfrm>
            <a:off x="886691" y="403225"/>
            <a:ext cx="10515600" cy="1325563"/>
          </a:xfrm>
        </p:spPr>
        <p:txBody>
          <a:bodyPr>
            <a:normAutofit/>
          </a:bodyPr>
          <a:lstStyle>
            <a:lvl1pPr>
              <a:defRPr lang="hu-HU" sz="4000" b="0" i="0" u="none" strike="noStrike" cap="none" dirty="0">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stStyle>
          <a:p>
            <a:r>
              <a:rPr lang="hu-HU" dirty="0"/>
              <a:t>Mintacím szerkesztése</a:t>
            </a:r>
          </a:p>
        </p:txBody>
      </p:sp>
      <p:sp>
        <p:nvSpPr>
          <p:cNvPr id="3" name="Tartalom helye 2">
            <a:extLst>
              <a:ext uri="{FF2B5EF4-FFF2-40B4-BE49-F238E27FC236}">
                <a16:creationId xmlns:a16="http://schemas.microsoft.com/office/drawing/2014/main" id="{C8523D7F-C0BA-3310-CE87-B638F2A1DDCF}"/>
              </a:ext>
            </a:extLst>
          </p:cNvPr>
          <p:cNvSpPr>
            <a:spLocks noGrp="1"/>
          </p:cNvSpPr>
          <p:nvPr>
            <p:ph sz="half" idx="1"/>
          </p:nvPr>
        </p:nvSpPr>
        <p:spPr>
          <a:xfrm>
            <a:off x="838200" y="1825625"/>
            <a:ext cx="6667500" cy="4351338"/>
          </a:xfrm>
        </p:spPr>
        <p:txBody>
          <a:bodyPr/>
          <a:lstStyle>
            <a:lvl1pPr marL="342900" indent="-342900">
              <a:buClr>
                <a:srgbClr val="E89F5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1pPr>
            <a:lvl2pPr>
              <a:buClr>
                <a:srgbClr val="E89F56"/>
              </a:buClr>
              <a:defRPr>
                <a:latin typeface="Tahoma" panose="020B0604030504040204" pitchFamily="34" charset="0"/>
                <a:ea typeface="Tahoma" panose="020B0604030504040204" pitchFamily="34" charset="0"/>
                <a:cs typeface="Tahoma" panose="020B0604030504040204" pitchFamily="34" charset="0"/>
              </a:defRPr>
            </a:lvl2pPr>
          </a:lstStyle>
          <a:p>
            <a:pPr lvl="0"/>
            <a:r>
              <a:rPr lang="hu-HU" dirty="0"/>
              <a:t>Mintaszöveg szerkesztése</a:t>
            </a:r>
          </a:p>
        </p:txBody>
      </p:sp>
      <p:sp>
        <p:nvSpPr>
          <p:cNvPr id="4" name="Tartalom helye 3">
            <a:extLst>
              <a:ext uri="{FF2B5EF4-FFF2-40B4-BE49-F238E27FC236}">
                <a16:creationId xmlns:a16="http://schemas.microsoft.com/office/drawing/2014/main" id="{8A336C0F-89E2-9C9B-EFA2-B916FBB7EE60}"/>
              </a:ext>
            </a:extLst>
          </p:cNvPr>
          <p:cNvSpPr>
            <a:spLocks noGrp="1"/>
          </p:cNvSpPr>
          <p:nvPr>
            <p:ph sz="half" idx="2"/>
          </p:nvPr>
        </p:nvSpPr>
        <p:spPr>
          <a:xfrm>
            <a:off x="7810500" y="1825625"/>
            <a:ext cx="3543299" cy="4203700"/>
          </a:xfrm>
        </p:spPr>
        <p:txBody>
          <a:bodyPr/>
          <a:lstStyle>
            <a:lvl1pPr marL="0" indent="0">
              <a:buNone/>
              <a:defRPr/>
            </a:lvl1pPr>
          </a:lstStyle>
          <a:p>
            <a:pPr lvl="0"/>
            <a:endParaRPr lang="hu-HU" dirty="0"/>
          </a:p>
        </p:txBody>
      </p:sp>
      <p:sp>
        <p:nvSpPr>
          <p:cNvPr id="12" name="Dátum helye 3">
            <a:extLst>
              <a:ext uri="{FF2B5EF4-FFF2-40B4-BE49-F238E27FC236}">
                <a16:creationId xmlns:a16="http://schemas.microsoft.com/office/drawing/2014/main" id="{4D2C54AF-0004-8389-C80A-BE029A4E50C2}"/>
              </a:ext>
            </a:extLst>
          </p:cNvPr>
          <p:cNvSpPr txBox="1">
            <a:spLocks/>
          </p:cNvSpPr>
          <p:nvPr userDrawn="1"/>
        </p:nvSpPr>
        <p:spPr>
          <a:xfrm>
            <a:off x="188720" y="6369437"/>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z="1200" smtClean="0">
                <a:solidFill>
                  <a:srgbClr val="354F74"/>
                </a:solidFill>
              </a:rPr>
              <a:pPr/>
              <a:t>‹#›</a:t>
            </a:fld>
            <a:endParaRPr lang="es-ES" sz="1200" dirty="0">
              <a:solidFill>
                <a:srgbClr val="354F74"/>
              </a:solidFill>
            </a:endParaRPr>
          </a:p>
        </p:txBody>
      </p:sp>
      <p:sp>
        <p:nvSpPr>
          <p:cNvPr id="14" name="Google Shape;123;p3">
            <a:extLst>
              <a:ext uri="{FF2B5EF4-FFF2-40B4-BE49-F238E27FC236}">
                <a16:creationId xmlns:a16="http://schemas.microsoft.com/office/drawing/2014/main" id="{20F546A4-8FCE-AB45-5D1A-76C632CF9D4D}"/>
              </a:ext>
            </a:extLst>
          </p:cNvPr>
          <p:cNvSpPr/>
          <p:nvPr userDrawn="1"/>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115;p3">
            <a:extLst>
              <a:ext uri="{FF2B5EF4-FFF2-40B4-BE49-F238E27FC236}">
                <a16:creationId xmlns:a16="http://schemas.microsoft.com/office/drawing/2014/main" id="{BEEAED80-88E8-DC03-1F1A-A59EE6D27B78}"/>
              </a:ext>
            </a:extLst>
          </p:cNvPr>
          <p:cNvSpPr>
            <a:spLocks noChangeAspect="1"/>
          </p:cNvSpPr>
          <p:nvPr userDrawn="1"/>
        </p:nvSpPr>
        <p:spPr>
          <a:xfrm rot="10800000">
            <a:off x="11598054" y="6241285"/>
            <a:ext cx="593946" cy="58412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18;p3">
            <a:extLst>
              <a:ext uri="{FF2B5EF4-FFF2-40B4-BE49-F238E27FC236}">
                <a16:creationId xmlns:a16="http://schemas.microsoft.com/office/drawing/2014/main" id="{BBA6F319-A34A-92F9-9DFF-E013B2875C31}"/>
              </a:ext>
            </a:extLst>
          </p:cNvPr>
          <p:cNvSpPr>
            <a:spLocks noChangeAspect="1"/>
          </p:cNvSpPr>
          <p:nvPr userDrawn="1"/>
        </p:nvSpPr>
        <p:spPr>
          <a:xfrm rot="-5400000">
            <a:off x="11559565" y="5606501"/>
            <a:ext cx="593945" cy="58412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24;p3">
            <a:extLst>
              <a:ext uri="{FF2B5EF4-FFF2-40B4-BE49-F238E27FC236}">
                <a16:creationId xmlns:a16="http://schemas.microsoft.com/office/drawing/2014/main" id="{51FC7125-51E5-173A-1154-DDD6767263C5}"/>
              </a:ext>
            </a:extLst>
          </p:cNvPr>
          <p:cNvSpPr/>
          <p:nvPr userDrawn="1"/>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Kép 4" descr="A képen Grafika látható&#10;&#10;Automatikusan generált leírás">
            <a:extLst>
              <a:ext uri="{FF2B5EF4-FFF2-40B4-BE49-F238E27FC236}">
                <a16:creationId xmlns:a16="http://schemas.microsoft.com/office/drawing/2014/main" id="{325C4440-AFEF-ECCD-1C39-FE9AD5BBE067}"/>
              </a:ext>
            </a:extLst>
          </p:cNvPr>
          <p:cNvPicPr>
            <a:picLocks noChangeAspect="1"/>
          </p:cNvPicPr>
          <p:nvPr userDrawn="1"/>
        </p:nvPicPr>
        <p:blipFill rotWithShape="1">
          <a:blip r:embed="rId2"/>
          <a:srcRect t="24227" b="20111"/>
          <a:stretch/>
        </p:blipFill>
        <p:spPr>
          <a:xfrm>
            <a:off x="4966405" y="6246000"/>
            <a:ext cx="2259190" cy="612000"/>
          </a:xfrm>
          <a:prstGeom prst="rect">
            <a:avLst/>
          </a:prstGeom>
        </p:spPr>
      </p:pic>
    </p:spTree>
    <p:extLst>
      <p:ext uri="{BB962C8B-B14F-4D97-AF65-F5344CB8AC3E}">
        <p14:creationId xmlns:p14="http://schemas.microsoft.com/office/powerpoint/2010/main" val="122706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28"/>
        <p:cNvGrpSpPr/>
        <p:nvPr/>
      </p:nvGrpSpPr>
      <p:grpSpPr>
        <a:xfrm>
          <a:off x="0" y="0"/>
          <a:ext cx="0" cy="0"/>
          <a:chOff x="0" y="0"/>
          <a:chExt cx="0" cy="0"/>
        </a:xfrm>
      </p:grpSpPr>
      <p:sp>
        <p:nvSpPr>
          <p:cNvPr id="29" name="Google Shape;29;p25"/>
          <p:cNvSpPr txBox="1">
            <a:spLocks noGrp="1"/>
          </p:cNvSpPr>
          <p:nvPr>
            <p:ph type="title"/>
          </p:nvPr>
        </p:nvSpPr>
        <p:spPr>
          <a:xfrm>
            <a:off x="886691" y="4032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54F74"/>
              </a:buClr>
              <a:buSzPts val="4000"/>
              <a:buFont typeface="Tahoma"/>
              <a:buNone/>
              <a:defRPr sz="4000" b="0" i="0" u="none" strike="noStrike" cap="none">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5"/>
          <p:cNvSpPr txBox="1">
            <a:spLocks noGrp="1"/>
          </p:cNvSpPr>
          <p:nvPr>
            <p:ph type="body" idx="1"/>
          </p:nvPr>
        </p:nvSpPr>
        <p:spPr>
          <a:xfrm>
            <a:off x="838200" y="1825625"/>
            <a:ext cx="66675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E89F56"/>
              </a:buClr>
              <a:buSzPts val="2400"/>
              <a:buFont typeface="Arial"/>
              <a:buChar char="•"/>
              <a:defRPr sz="2400">
                <a:latin typeface="Tahoma"/>
                <a:ea typeface="Tahoma"/>
                <a:cs typeface="Tahoma"/>
                <a:sym typeface="Tahoma"/>
              </a:defRPr>
            </a:lvl1pPr>
            <a:lvl2pPr marL="914400" lvl="1" indent="-381000" algn="l">
              <a:lnSpc>
                <a:spcPct val="90000"/>
              </a:lnSpc>
              <a:spcBef>
                <a:spcPts val="500"/>
              </a:spcBef>
              <a:spcAft>
                <a:spcPts val="0"/>
              </a:spcAft>
              <a:buClr>
                <a:srgbClr val="E89F56"/>
              </a:buClr>
              <a:buSzPts val="2400"/>
              <a:buChar char="•"/>
              <a:defRPr>
                <a:latin typeface="Tahoma"/>
                <a:ea typeface="Tahoma"/>
                <a:cs typeface="Tahoma"/>
                <a:sym typeface="Tahoma"/>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5"/>
          <p:cNvSpPr txBox="1">
            <a:spLocks noGrp="1"/>
          </p:cNvSpPr>
          <p:nvPr>
            <p:ph type="body" idx="2"/>
          </p:nvPr>
        </p:nvSpPr>
        <p:spPr>
          <a:xfrm>
            <a:off x="7810500" y="1825625"/>
            <a:ext cx="3543299" cy="4203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5"/>
          <p:cNvSpPr txBox="1"/>
          <p:nvPr/>
        </p:nvSpPr>
        <p:spPr>
          <a:xfrm>
            <a:off x="188720" y="6369437"/>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a:solidFill>
                  <a:srgbClr val="354F74"/>
                </a:solidFill>
                <a:latin typeface="Tahoma"/>
                <a:ea typeface="Tahoma"/>
                <a:cs typeface="Tahoma"/>
                <a:sym typeface="Tahoma"/>
              </a:rPr>
              <a:t>‹#›</a:t>
            </a:fld>
            <a:endParaRPr sz="1200">
              <a:solidFill>
                <a:srgbClr val="354F74"/>
              </a:solidFill>
              <a:latin typeface="Tahoma"/>
              <a:ea typeface="Tahoma"/>
              <a:cs typeface="Tahoma"/>
              <a:sym typeface="Tahoma"/>
            </a:endParaRPr>
          </a:p>
        </p:txBody>
      </p:sp>
      <p:sp>
        <p:nvSpPr>
          <p:cNvPr id="33" name="Google Shape;33;p25"/>
          <p:cNvSpPr/>
          <p:nvPr/>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 name="Google Shape;34;p25"/>
          <p:cNvSpPr/>
          <p:nvPr/>
        </p:nvSpPr>
        <p:spPr>
          <a:xfrm rot="10800000">
            <a:off x="11598054" y="6241285"/>
            <a:ext cx="593946" cy="58412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 name="Google Shape;35;p25"/>
          <p:cNvSpPr/>
          <p:nvPr/>
        </p:nvSpPr>
        <p:spPr>
          <a:xfrm rot="-5400000">
            <a:off x="11559565" y="5606501"/>
            <a:ext cx="593945" cy="58412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 name="Google Shape;36;p25"/>
          <p:cNvSpPr/>
          <p:nvPr/>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37" name="Google Shape;37;p25" descr="A képen Grafika látható&#10;&#10;Automatikusan generált leírás"/>
          <p:cNvPicPr preferRelativeResize="0"/>
          <p:nvPr/>
        </p:nvPicPr>
        <p:blipFill rotWithShape="1">
          <a:blip r:embed="rId2">
            <a:alphaModFix/>
          </a:blip>
          <a:srcRect t="24227" b="20110"/>
          <a:stretch/>
        </p:blipFill>
        <p:spPr>
          <a:xfrm>
            <a:off x="4966405" y="6246000"/>
            <a:ext cx="2259190" cy="612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Cím és tartalom">
  <p:cSld name="3_Cím és tartalom">
    <p:spTree>
      <p:nvGrpSpPr>
        <p:cNvPr id="1" name="Shape 38"/>
        <p:cNvGrpSpPr/>
        <p:nvPr/>
      </p:nvGrpSpPr>
      <p:grpSpPr>
        <a:xfrm>
          <a:off x="0" y="0"/>
          <a:ext cx="0" cy="0"/>
          <a:chOff x="0" y="0"/>
          <a:chExt cx="0" cy="0"/>
        </a:xfrm>
      </p:grpSpPr>
      <p:sp>
        <p:nvSpPr>
          <p:cNvPr id="39" name="Google Shape;3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54F74"/>
              </a:buClr>
              <a:buSzPts val="4400"/>
              <a:buFont typeface="Arial"/>
              <a:buNone/>
              <a:defRPr sz="4400">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1" name="Google Shape;4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2" name="Google Shape;42;p26"/>
          <p:cNvSpPr txBox="1">
            <a:spLocks noGrp="1"/>
          </p:cNvSpPr>
          <p:nvPr>
            <p:ph type="sldNum" idx="12"/>
          </p:nvPr>
        </p:nvSpPr>
        <p:spPr>
          <a:xfrm>
            <a:off x="8997099"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26"/>
          <p:cNvSpPr>
            <a:spLocks noGrp="1"/>
          </p:cNvSpPr>
          <p:nvPr>
            <p:ph type="body" idx="1"/>
          </p:nvPr>
        </p:nvSpPr>
        <p:spPr>
          <a:xfrm>
            <a:off x="838200" y="2681145"/>
            <a:ext cx="10515600" cy="2811419"/>
          </a:xfrm>
          <a:prstGeom prst="flowChartPunchedCard">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a:latin typeface="Tahoma"/>
                <a:ea typeface="Tahoma"/>
                <a:cs typeface="Tahoma"/>
                <a:sym typeface="Tahom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 name="Kép 2">
            <a:extLst>
              <a:ext uri="{FF2B5EF4-FFF2-40B4-BE49-F238E27FC236}">
                <a16:creationId xmlns:a16="http://schemas.microsoft.com/office/drawing/2014/main" id="{3AA87C04-AE51-220B-6005-B985444CB124}"/>
              </a:ext>
            </a:extLst>
          </p:cNvPr>
          <p:cNvPicPr>
            <a:picLocks noChangeAspect="1"/>
          </p:cNvPicPr>
          <p:nvPr userDrawn="1"/>
        </p:nvPicPr>
        <p:blipFill>
          <a:blip r:embed="rId2"/>
          <a:srcRect/>
          <a:stretch/>
        </p:blipFill>
        <p:spPr>
          <a:xfrm>
            <a:off x="9279300" y="20687"/>
            <a:ext cx="2723675" cy="132556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839788" y="457200"/>
            <a:ext cx="10141230" cy="9620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54F74"/>
              </a:buClr>
              <a:buSzPts val="4000"/>
              <a:buFont typeface="Tahoma"/>
              <a:buNone/>
              <a:defRPr sz="4000" b="0" i="0" u="none" strike="noStrike" cap="none">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body" idx="1"/>
          </p:nvPr>
        </p:nvSpPr>
        <p:spPr>
          <a:xfrm>
            <a:off x="2709863" y="4151700"/>
            <a:ext cx="6772274" cy="18700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3200"/>
              <a:buNone/>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8" name="Google Shape;48;p27"/>
          <p:cNvSpPr txBox="1">
            <a:spLocks noGrp="1"/>
          </p:cNvSpPr>
          <p:nvPr>
            <p:ph type="body" idx="2"/>
          </p:nvPr>
        </p:nvSpPr>
        <p:spPr>
          <a:xfrm>
            <a:off x="839788" y="1776136"/>
            <a:ext cx="10141230" cy="21513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400"/>
              <a:buNone/>
              <a:defRPr sz="240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27"/>
          <p:cNvSpPr txBox="1"/>
          <p:nvPr/>
        </p:nvSpPr>
        <p:spPr>
          <a:xfrm>
            <a:off x="171628" y="6369437"/>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a:solidFill>
                  <a:srgbClr val="354F74"/>
                </a:solidFill>
                <a:latin typeface="Tahoma"/>
                <a:ea typeface="Tahoma"/>
                <a:cs typeface="Tahoma"/>
                <a:sym typeface="Tahoma"/>
              </a:rPr>
              <a:t>‹#›</a:t>
            </a:fld>
            <a:endParaRPr sz="1200">
              <a:solidFill>
                <a:srgbClr val="354F74"/>
              </a:solidFill>
              <a:latin typeface="Tahoma"/>
              <a:ea typeface="Tahoma"/>
              <a:cs typeface="Tahoma"/>
              <a:sym typeface="Tahoma"/>
            </a:endParaRPr>
          </a:p>
        </p:txBody>
      </p:sp>
      <p:pic>
        <p:nvPicPr>
          <p:cNvPr id="50" name="Google Shape;50;p27" descr="A képen Grafika látható&#10;&#10;Automatikusan generált leírás"/>
          <p:cNvPicPr preferRelativeResize="0"/>
          <p:nvPr/>
        </p:nvPicPr>
        <p:blipFill rotWithShape="1">
          <a:blip r:embed="rId2">
            <a:alphaModFix/>
          </a:blip>
          <a:srcRect t="24227" b="20110"/>
          <a:stretch/>
        </p:blipFill>
        <p:spPr>
          <a:xfrm>
            <a:off x="4966405" y="6246000"/>
            <a:ext cx="2259190" cy="612000"/>
          </a:xfrm>
          <a:prstGeom prst="rect">
            <a:avLst/>
          </a:prstGeom>
          <a:noFill/>
          <a:ln>
            <a:noFill/>
          </a:ln>
        </p:spPr>
      </p:pic>
      <p:sp>
        <p:nvSpPr>
          <p:cNvPr id="51" name="Google Shape;51;p27"/>
          <p:cNvSpPr/>
          <p:nvPr/>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2" name="Google Shape;52;p27"/>
          <p:cNvSpPr/>
          <p:nvPr/>
        </p:nvSpPr>
        <p:spPr>
          <a:xfrm rot="10800000">
            <a:off x="11598054" y="6241285"/>
            <a:ext cx="593946" cy="58412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3" name="Google Shape;53;p27"/>
          <p:cNvSpPr/>
          <p:nvPr/>
        </p:nvSpPr>
        <p:spPr>
          <a:xfrm rot="-5400000">
            <a:off x="11559565" y="5606501"/>
            <a:ext cx="593945" cy="58412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4" name="Google Shape;54;p27"/>
          <p:cNvSpPr/>
          <p:nvPr/>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62"/>
        <p:cNvGrpSpPr/>
        <p:nvPr/>
      </p:nvGrpSpPr>
      <p:grpSpPr>
        <a:xfrm>
          <a:off x="0" y="0"/>
          <a:ext cx="0" cy="0"/>
          <a:chOff x="0" y="0"/>
          <a:chExt cx="0" cy="0"/>
        </a:xfrm>
      </p:grpSpPr>
      <p:sp>
        <p:nvSpPr>
          <p:cNvPr id="63" name="Google Shape;63;p29"/>
          <p:cNvSpPr txBox="1">
            <a:spLocks noGrp="1"/>
          </p:cNvSpPr>
          <p:nvPr>
            <p:ph type="title"/>
          </p:nvPr>
        </p:nvSpPr>
        <p:spPr>
          <a:xfrm>
            <a:off x="838200" y="365125"/>
            <a:ext cx="7553325"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000" b="0" i="0" u="none" strike="noStrike" cap="none">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9"/>
          <p:cNvSpPr txBox="1">
            <a:spLocks noGrp="1"/>
          </p:cNvSpPr>
          <p:nvPr>
            <p:ph type="body" idx="1"/>
          </p:nvPr>
        </p:nvSpPr>
        <p:spPr>
          <a:xfrm>
            <a:off x="838200" y="1825625"/>
            <a:ext cx="8143875" cy="4351338"/>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2800"/>
              <a:buFont typeface="Arial"/>
              <a:buNone/>
              <a:defRPr sz="2800" b="0" i="0" u="none" strike="noStrike" cap="none">
                <a:solidFill>
                  <a:schemeClr val="dk1"/>
                </a:solidFill>
                <a:latin typeface="Tahoma"/>
                <a:ea typeface="Tahoma"/>
                <a:cs typeface="Tahoma"/>
                <a:sym typeface="Tahoma"/>
              </a:defRPr>
            </a:lvl1pPr>
            <a:lvl2pPr marL="914400" lvl="1" indent="-381000" algn="l">
              <a:lnSpc>
                <a:spcPct val="90000"/>
              </a:lnSpc>
              <a:spcBef>
                <a:spcPts val="500"/>
              </a:spcBef>
              <a:spcAft>
                <a:spcPts val="0"/>
              </a:spcAft>
              <a:buClr>
                <a:srgbClr val="E89F56"/>
              </a:buClr>
              <a:buSzPts val="2400"/>
              <a:buChar char="•"/>
              <a:defRPr>
                <a:latin typeface="Tahoma"/>
                <a:ea typeface="Tahoma"/>
                <a:cs typeface="Tahoma"/>
                <a:sym typeface="Tahoma"/>
              </a:defRPr>
            </a:lvl2pPr>
            <a:lvl3pPr marL="1371600" lvl="2" indent="-355600" algn="l">
              <a:lnSpc>
                <a:spcPct val="90000"/>
              </a:lnSpc>
              <a:spcBef>
                <a:spcPts val="500"/>
              </a:spcBef>
              <a:spcAft>
                <a:spcPts val="0"/>
              </a:spcAft>
              <a:buClr>
                <a:srgbClr val="E89F56"/>
              </a:buClr>
              <a:buSzPts val="2000"/>
              <a:buChar char="•"/>
              <a:defRPr>
                <a:latin typeface="Tahoma"/>
                <a:ea typeface="Tahoma"/>
                <a:cs typeface="Tahoma"/>
                <a:sym typeface="Tahoma"/>
              </a:defRPr>
            </a:lvl3pPr>
            <a:lvl4pPr marL="1828800" lvl="3" indent="-342900" algn="l">
              <a:lnSpc>
                <a:spcPct val="90000"/>
              </a:lnSpc>
              <a:spcBef>
                <a:spcPts val="500"/>
              </a:spcBef>
              <a:spcAft>
                <a:spcPts val="0"/>
              </a:spcAft>
              <a:buClr>
                <a:srgbClr val="E89F56"/>
              </a:buClr>
              <a:buSzPts val="1800"/>
              <a:buChar char="•"/>
              <a:defRPr>
                <a:latin typeface="Tahoma"/>
                <a:ea typeface="Tahoma"/>
                <a:cs typeface="Tahoma"/>
                <a:sym typeface="Tahoma"/>
              </a:defRPr>
            </a:lvl4pPr>
            <a:lvl5pPr marL="2286000" lvl="4" indent="-342900" algn="l">
              <a:lnSpc>
                <a:spcPct val="90000"/>
              </a:lnSpc>
              <a:spcBef>
                <a:spcPts val="500"/>
              </a:spcBef>
              <a:spcAft>
                <a:spcPts val="0"/>
              </a:spcAft>
              <a:buClr>
                <a:srgbClr val="E89F56"/>
              </a:buClr>
              <a:buSzPts val="1800"/>
              <a:buChar char="•"/>
              <a:defRPr>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9"/>
          <p:cNvSpPr/>
          <p:nvPr/>
        </p:nvSpPr>
        <p:spPr>
          <a:xfrm>
            <a:off x="8208809" y="4123752"/>
            <a:ext cx="3664529"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6" name="Google Shape;66;p29"/>
          <p:cNvSpPr/>
          <p:nvPr/>
        </p:nvSpPr>
        <p:spPr>
          <a:xfrm rot="-5400000">
            <a:off x="8042564" y="2362199"/>
            <a:ext cx="6165273" cy="2133600"/>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7" name="Google Shape;67;p29"/>
          <p:cNvSpPr/>
          <p:nvPr/>
        </p:nvSpPr>
        <p:spPr>
          <a:xfrm rot="10800000">
            <a:off x="8271158" y="1382"/>
            <a:ext cx="3539833"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8" name="Google Shape;68;p29"/>
          <p:cNvSpPr txBox="1"/>
          <p:nvPr/>
        </p:nvSpPr>
        <p:spPr>
          <a:xfrm>
            <a:off x="197265" y="6334227"/>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354F74"/>
                </a:solidFill>
                <a:latin typeface="Tahoma"/>
                <a:ea typeface="Tahoma"/>
                <a:cs typeface="Tahoma"/>
                <a:sym typeface="Tahoma"/>
              </a:rPr>
              <a:t>‹#›</a:t>
            </a:fld>
            <a:endParaRPr sz="1400">
              <a:solidFill>
                <a:srgbClr val="354F74"/>
              </a:solidFill>
              <a:latin typeface="Tahoma"/>
              <a:ea typeface="Tahoma"/>
              <a:cs typeface="Tahoma"/>
              <a:sym typeface="Tahoma"/>
            </a:endParaRPr>
          </a:p>
        </p:txBody>
      </p:sp>
      <p:pic>
        <p:nvPicPr>
          <p:cNvPr id="69" name="Google Shape;69;p29" descr="A képen Grafika látható&#10;&#10;Automatikusan generált leírás"/>
          <p:cNvPicPr preferRelativeResize="0"/>
          <p:nvPr/>
        </p:nvPicPr>
        <p:blipFill rotWithShape="1">
          <a:blip r:embed="rId2">
            <a:alphaModFix/>
          </a:blip>
          <a:srcRect t="24227" b="20110"/>
          <a:stretch/>
        </p:blipFill>
        <p:spPr>
          <a:xfrm>
            <a:off x="3581400" y="6176963"/>
            <a:ext cx="2259190" cy="61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ím és tartalom">
  <p:cSld name="2_Cím és tartalom">
    <p:spTree>
      <p:nvGrpSpPr>
        <p:cNvPr id="1" name="Shape 70"/>
        <p:cNvGrpSpPr/>
        <p:nvPr/>
      </p:nvGrpSpPr>
      <p:grpSpPr>
        <a:xfrm>
          <a:off x="0" y="0"/>
          <a:ext cx="0" cy="0"/>
          <a:chOff x="0" y="0"/>
          <a:chExt cx="0" cy="0"/>
        </a:xfrm>
      </p:grpSpPr>
      <p:sp>
        <p:nvSpPr>
          <p:cNvPr id="71" name="Google Shape;71;p30"/>
          <p:cNvSpPr txBox="1">
            <a:spLocks noGrp="1"/>
          </p:cNvSpPr>
          <p:nvPr>
            <p:ph type="title"/>
          </p:nvPr>
        </p:nvSpPr>
        <p:spPr>
          <a:xfrm>
            <a:off x="838200" y="365125"/>
            <a:ext cx="7686675"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000" b="0" i="0" u="none" strike="noStrike" cap="none">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0"/>
          <p:cNvSpPr txBox="1">
            <a:spLocks noGrp="1"/>
          </p:cNvSpPr>
          <p:nvPr>
            <p:ph type="body" idx="1"/>
          </p:nvPr>
        </p:nvSpPr>
        <p:spPr>
          <a:xfrm>
            <a:off x="838200" y="1825625"/>
            <a:ext cx="8629650" cy="4351338"/>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rgbClr val="E89F56"/>
              </a:buClr>
              <a:buSzPts val="2800"/>
              <a:buFont typeface="Arial"/>
              <a:buChar char="•"/>
              <a:defRPr sz="2800" b="0" i="0" u="none" strike="noStrike" cap="none">
                <a:solidFill>
                  <a:schemeClr val="dk1"/>
                </a:solidFill>
                <a:latin typeface="Tahoma"/>
                <a:ea typeface="Tahoma"/>
                <a:cs typeface="Tahoma"/>
                <a:sym typeface="Tahoma"/>
              </a:defRPr>
            </a:lvl1pPr>
            <a:lvl2pPr marL="914400" lvl="1" indent="-381000" algn="l">
              <a:lnSpc>
                <a:spcPct val="90000"/>
              </a:lnSpc>
              <a:spcBef>
                <a:spcPts val="500"/>
              </a:spcBef>
              <a:spcAft>
                <a:spcPts val="0"/>
              </a:spcAft>
              <a:buClr>
                <a:srgbClr val="E89F56"/>
              </a:buClr>
              <a:buSzPts val="2400"/>
              <a:buChar char="•"/>
              <a:defRPr>
                <a:latin typeface="Tahoma"/>
                <a:ea typeface="Tahoma"/>
                <a:cs typeface="Tahoma"/>
                <a:sym typeface="Tahoma"/>
              </a:defRPr>
            </a:lvl2pPr>
            <a:lvl3pPr marL="1371600" lvl="2" indent="-355600" algn="l">
              <a:lnSpc>
                <a:spcPct val="90000"/>
              </a:lnSpc>
              <a:spcBef>
                <a:spcPts val="500"/>
              </a:spcBef>
              <a:spcAft>
                <a:spcPts val="0"/>
              </a:spcAft>
              <a:buClr>
                <a:srgbClr val="E89F56"/>
              </a:buClr>
              <a:buSzPts val="2000"/>
              <a:buChar char="•"/>
              <a:defRPr>
                <a:latin typeface="Tahoma"/>
                <a:ea typeface="Tahoma"/>
                <a:cs typeface="Tahoma"/>
                <a:sym typeface="Tahoma"/>
              </a:defRPr>
            </a:lvl3pPr>
            <a:lvl4pPr marL="1828800" lvl="3" indent="-342900" algn="l">
              <a:lnSpc>
                <a:spcPct val="90000"/>
              </a:lnSpc>
              <a:spcBef>
                <a:spcPts val="500"/>
              </a:spcBef>
              <a:spcAft>
                <a:spcPts val="0"/>
              </a:spcAft>
              <a:buClr>
                <a:srgbClr val="E89F56"/>
              </a:buClr>
              <a:buSzPts val="1800"/>
              <a:buChar char="•"/>
              <a:defRPr>
                <a:latin typeface="Tahoma"/>
                <a:ea typeface="Tahoma"/>
                <a:cs typeface="Tahoma"/>
                <a:sym typeface="Tahoma"/>
              </a:defRPr>
            </a:lvl4pPr>
            <a:lvl5pPr marL="2286000" lvl="4" indent="-342900" algn="l">
              <a:lnSpc>
                <a:spcPct val="90000"/>
              </a:lnSpc>
              <a:spcBef>
                <a:spcPts val="500"/>
              </a:spcBef>
              <a:spcAft>
                <a:spcPts val="0"/>
              </a:spcAft>
              <a:buClr>
                <a:srgbClr val="E89F56"/>
              </a:buClr>
              <a:buSzPts val="1800"/>
              <a:buChar char="•"/>
              <a:defRPr>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0"/>
          <p:cNvSpPr/>
          <p:nvPr/>
        </p:nvSpPr>
        <p:spPr>
          <a:xfrm>
            <a:off x="8208809" y="4123752"/>
            <a:ext cx="3664529"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74" name="Google Shape;74;p30"/>
          <p:cNvSpPr/>
          <p:nvPr/>
        </p:nvSpPr>
        <p:spPr>
          <a:xfrm rot="-5400000">
            <a:off x="8042564" y="2362199"/>
            <a:ext cx="6165273" cy="2133600"/>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75" name="Google Shape;75;p30"/>
          <p:cNvSpPr/>
          <p:nvPr/>
        </p:nvSpPr>
        <p:spPr>
          <a:xfrm rot="10800000">
            <a:off x="8271158" y="1382"/>
            <a:ext cx="3539833"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76" name="Google Shape;76;p30"/>
          <p:cNvSpPr txBox="1"/>
          <p:nvPr/>
        </p:nvSpPr>
        <p:spPr>
          <a:xfrm>
            <a:off x="838200" y="6369437"/>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354F74"/>
                </a:solidFill>
                <a:latin typeface="Tahoma"/>
                <a:ea typeface="Tahoma"/>
                <a:cs typeface="Tahoma"/>
                <a:sym typeface="Tahoma"/>
              </a:rPr>
              <a:t>‹#›</a:t>
            </a:fld>
            <a:endParaRPr sz="1400">
              <a:solidFill>
                <a:srgbClr val="354F74"/>
              </a:solidFill>
              <a:latin typeface="Tahoma"/>
              <a:ea typeface="Tahoma"/>
              <a:cs typeface="Tahoma"/>
              <a:sym typeface="Tahoma"/>
            </a:endParaRPr>
          </a:p>
        </p:txBody>
      </p:sp>
      <p:pic>
        <p:nvPicPr>
          <p:cNvPr id="77" name="Google Shape;77;p30" descr="A képen Grafika látható&#10;&#10;Automatikusan generált leírás"/>
          <p:cNvPicPr preferRelativeResize="0"/>
          <p:nvPr/>
        </p:nvPicPr>
        <p:blipFill rotWithShape="1">
          <a:blip r:embed="rId2">
            <a:alphaModFix/>
          </a:blip>
          <a:srcRect t="24227" b="20110"/>
          <a:stretch/>
        </p:blipFill>
        <p:spPr>
          <a:xfrm>
            <a:off x="3581400" y="6176963"/>
            <a:ext cx="2259190" cy="612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zakaszfejléc">
  <p:cSld name="Szakaszfejléc">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a:off x="3448049" y="1432347"/>
            <a:ext cx="7944047" cy="24682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354F74"/>
              </a:buClr>
              <a:buSzPts val="4800"/>
              <a:buFont typeface="Tahoma"/>
              <a:buNone/>
              <a:defRPr sz="4800">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p:nvPr/>
        </p:nvSpPr>
        <p:spPr>
          <a:xfrm rot="5400000">
            <a:off x="-8546" y="9578"/>
            <a:ext cx="1157849" cy="1138711"/>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1" name="Google Shape;81;p31"/>
          <p:cNvSpPr/>
          <p:nvPr/>
        </p:nvSpPr>
        <p:spPr>
          <a:xfrm rot="-5400000" flipH="1">
            <a:off x="-8547" y="1238666"/>
            <a:ext cx="1157849" cy="1138709"/>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2" name="Google Shape;82;p31"/>
          <p:cNvSpPr/>
          <p:nvPr/>
        </p:nvSpPr>
        <p:spPr>
          <a:xfrm rot="-5400000" flipH="1">
            <a:off x="-8545" y="2453908"/>
            <a:ext cx="1157848" cy="113870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3" name="Google Shape;83;p31"/>
          <p:cNvSpPr/>
          <p:nvPr/>
        </p:nvSpPr>
        <p:spPr>
          <a:xfrm rot="10800000">
            <a:off x="1210981" y="2464427"/>
            <a:ext cx="1157845" cy="113870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4" name="Google Shape;84;p31"/>
          <p:cNvSpPr/>
          <p:nvPr/>
        </p:nvSpPr>
        <p:spPr>
          <a:xfrm rot="-5400000">
            <a:off x="632058" y="588971"/>
            <a:ext cx="2315694" cy="1157844"/>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5" name="Google Shape;85;p31"/>
          <p:cNvSpPr/>
          <p:nvPr/>
        </p:nvSpPr>
        <p:spPr>
          <a:xfrm rot="10800000">
            <a:off x="2440074" y="1245374"/>
            <a:ext cx="1157845" cy="113870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6" name="Google Shape;86;p31"/>
          <p:cNvSpPr/>
          <p:nvPr/>
        </p:nvSpPr>
        <p:spPr>
          <a:xfrm rot="-5400000">
            <a:off x="2434793" y="-940"/>
            <a:ext cx="1196120" cy="1157845"/>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7" name="Google Shape;87;p31"/>
          <p:cNvSpPr/>
          <p:nvPr/>
        </p:nvSpPr>
        <p:spPr>
          <a:xfrm rot="10800000">
            <a:off x="11137835" y="5719289"/>
            <a:ext cx="1054164" cy="1036740"/>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8" name="Google Shape;88;p31"/>
          <p:cNvSpPr/>
          <p:nvPr/>
        </p:nvSpPr>
        <p:spPr>
          <a:xfrm rot="-5400000" flipH="1">
            <a:off x="10044120" y="4598191"/>
            <a:ext cx="1054164" cy="1036738"/>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9" name="Google Shape;89;p31"/>
          <p:cNvSpPr/>
          <p:nvPr/>
        </p:nvSpPr>
        <p:spPr>
          <a:xfrm rot="5400000">
            <a:off x="9462475" y="3956083"/>
            <a:ext cx="2108325" cy="1054160"/>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0" name="Google Shape;90;p31"/>
          <p:cNvSpPr/>
          <p:nvPr/>
        </p:nvSpPr>
        <p:spPr>
          <a:xfrm rot="-5400000">
            <a:off x="11141765" y="4584334"/>
            <a:ext cx="1054161" cy="103673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1" name="Google Shape;91;p31"/>
          <p:cNvSpPr/>
          <p:nvPr/>
        </p:nvSpPr>
        <p:spPr>
          <a:xfrm rot="5400000">
            <a:off x="8819067" y="4565999"/>
            <a:ext cx="1089010" cy="1054162"/>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2" name="Google Shape;92;p31"/>
          <p:cNvSpPr/>
          <p:nvPr/>
        </p:nvSpPr>
        <p:spPr>
          <a:xfrm>
            <a:off x="8939748" y="5733470"/>
            <a:ext cx="2103970" cy="103192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3" name="Google Shape;93;p31"/>
          <p:cNvSpPr/>
          <p:nvPr/>
        </p:nvSpPr>
        <p:spPr>
          <a:xfrm rot="-5400000">
            <a:off x="6998479" y="5012344"/>
            <a:ext cx="2143171" cy="1354180"/>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4" name="Google Shape;94;p31"/>
          <p:cNvSpPr/>
          <p:nvPr/>
        </p:nvSpPr>
        <p:spPr>
          <a:xfrm rot="-8025446">
            <a:off x="9040527" y="4173305"/>
            <a:ext cx="773025" cy="731360"/>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5" name="Google Shape;95;p31"/>
          <p:cNvSpPr/>
          <p:nvPr/>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6" name="Google Shape;96;p31"/>
          <p:cNvSpPr/>
          <p:nvPr/>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7" name="Google Shape;97;p31"/>
          <p:cNvSpPr/>
          <p:nvPr/>
        </p:nvSpPr>
        <p:spPr>
          <a:xfrm>
            <a:off x="557843" y="6236571"/>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8" name="Google Shape;98;p31"/>
          <p:cNvSpPr/>
          <p:nvPr/>
        </p:nvSpPr>
        <p:spPr>
          <a:xfrm rot="10800000">
            <a:off x="136570" y="6236571"/>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99" name="Google Shape;99;p31" descr="A képen Grafika látható&#10;&#10;Automatikusan generált leírás"/>
          <p:cNvPicPr preferRelativeResize="0"/>
          <p:nvPr/>
        </p:nvPicPr>
        <p:blipFill rotWithShape="1">
          <a:blip r:embed="rId2">
            <a:alphaModFix/>
          </a:blip>
          <a:srcRect t="24227" b="20110"/>
          <a:stretch/>
        </p:blipFill>
        <p:spPr>
          <a:xfrm>
            <a:off x="3252253" y="6249434"/>
            <a:ext cx="2259190" cy="612000"/>
          </a:xfrm>
          <a:prstGeom prst="rect">
            <a:avLst/>
          </a:prstGeom>
          <a:noFill/>
          <a:ln>
            <a:noFill/>
          </a:ln>
        </p:spPr>
      </p:pic>
      <p:sp>
        <p:nvSpPr>
          <p:cNvPr id="100" name="Google Shape;100;p31"/>
          <p:cNvSpPr txBox="1"/>
          <p:nvPr/>
        </p:nvSpPr>
        <p:spPr>
          <a:xfrm>
            <a:off x="1139864" y="6369437"/>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354F74"/>
                </a:solidFill>
                <a:latin typeface="Tahoma"/>
                <a:ea typeface="Tahoma"/>
                <a:cs typeface="Tahoma"/>
                <a:sym typeface="Tahoma"/>
              </a:rPr>
              <a:t>‹#›</a:t>
            </a:fld>
            <a:endParaRPr sz="1400">
              <a:solidFill>
                <a:srgbClr val="354F74"/>
              </a:solidFill>
              <a:latin typeface="Tahoma"/>
              <a:ea typeface="Tahoma"/>
              <a:cs typeface="Tahoma"/>
              <a:sym typeface="Tahom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Összehasonlítás">
  <p:cSld name="Összehasonlítás">
    <p:spTree>
      <p:nvGrpSpPr>
        <p:cNvPr id="1" name="Shape 101"/>
        <p:cNvGrpSpPr/>
        <p:nvPr/>
      </p:nvGrpSpPr>
      <p:grpSpPr>
        <a:xfrm>
          <a:off x="0" y="0"/>
          <a:ext cx="0" cy="0"/>
          <a:chOff x="0" y="0"/>
          <a:chExt cx="0" cy="0"/>
        </a:xfrm>
      </p:grpSpPr>
      <p:sp>
        <p:nvSpPr>
          <p:cNvPr id="102" name="Google Shape;102;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54F74"/>
              </a:buClr>
              <a:buSzPts val="4000"/>
              <a:buFont typeface="Tahoma"/>
              <a:buNone/>
              <a:defRPr sz="4000" b="0" i="0" u="none" strike="noStrike" cap="none">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u="none" strike="noStrike" cap="none">
                <a:solidFill>
                  <a:schemeClr val="dk1"/>
                </a:solidFill>
                <a:latin typeface="Tahoma"/>
                <a:ea typeface="Tahoma"/>
                <a:cs typeface="Tahoma"/>
                <a:sym typeface="Tahoma"/>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 name="Google Shape;104;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E89F56"/>
              </a:buClr>
              <a:buSzPts val="2400"/>
              <a:buChar char="•"/>
              <a:defRPr sz="2400">
                <a:latin typeface="Tahoma"/>
                <a:ea typeface="Tahoma"/>
                <a:cs typeface="Tahoma"/>
                <a:sym typeface="Tahoma"/>
              </a:defRPr>
            </a:lvl1pPr>
            <a:lvl2pPr marL="914400" lvl="1" indent="-381000" algn="l">
              <a:lnSpc>
                <a:spcPct val="90000"/>
              </a:lnSpc>
              <a:spcBef>
                <a:spcPts val="500"/>
              </a:spcBef>
              <a:spcAft>
                <a:spcPts val="0"/>
              </a:spcAft>
              <a:buClr>
                <a:schemeClr val="dk1"/>
              </a:buClr>
              <a:buSzPts val="2400"/>
              <a:buChar char="•"/>
              <a:defRPr>
                <a:latin typeface="Tahoma"/>
                <a:ea typeface="Tahoma"/>
                <a:cs typeface="Tahoma"/>
                <a:sym typeface="Tahoma"/>
              </a:defRPr>
            </a:lvl2pPr>
            <a:lvl3pPr marL="1371600" lvl="2" indent="-355600" algn="l">
              <a:lnSpc>
                <a:spcPct val="90000"/>
              </a:lnSpc>
              <a:spcBef>
                <a:spcPts val="500"/>
              </a:spcBef>
              <a:spcAft>
                <a:spcPts val="0"/>
              </a:spcAft>
              <a:buClr>
                <a:schemeClr val="dk1"/>
              </a:buClr>
              <a:buSzPts val="2000"/>
              <a:buChar char="•"/>
              <a:defRPr>
                <a:latin typeface="Tahoma"/>
                <a:ea typeface="Tahoma"/>
                <a:cs typeface="Tahoma"/>
                <a:sym typeface="Tahoma"/>
              </a:defRPr>
            </a:lvl3pPr>
            <a:lvl4pPr marL="1828800" lvl="3" indent="-342900" algn="l">
              <a:lnSpc>
                <a:spcPct val="90000"/>
              </a:lnSpc>
              <a:spcBef>
                <a:spcPts val="500"/>
              </a:spcBef>
              <a:spcAft>
                <a:spcPts val="0"/>
              </a:spcAft>
              <a:buClr>
                <a:schemeClr val="dk1"/>
              </a:buClr>
              <a:buSzPts val="1800"/>
              <a:buChar char="•"/>
              <a:defRPr>
                <a:latin typeface="Tahoma"/>
                <a:ea typeface="Tahoma"/>
                <a:cs typeface="Tahoma"/>
                <a:sym typeface="Tahoma"/>
              </a:defRPr>
            </a:lvl4pPr>
            <a:lvl5pPr marL="2286000" lvl="4" indent="-342900" algn="l">
              <a:lnSpc>
                <a:spcPct val="90000"/>
              </a:lnSpc>
              <a:spcBef>
                <a:spcPts val="500"/>
              </a:spcBef>
              <a:spcAft>
                <a:spcPts val="0"/>
              </a:spcAft>
              <a:buClr>
                <a:schemeClr val="dk1"/>
              </a:buClr>
              <a:buSzPts val="1800"/>
              <a:buChar char="•"/>
              <a:defRPr>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2"/>
          <p:cNvSpPr txBox="1">
            <a:spLocks noGrp="1"/>
          </p:cNvSpPr>
          <p:nvPr>
            <p:ph type="body" idx="3"/>
          </p:nvPr>
        </p:nvSpPr>
        <p:spPr>
          <a:xfrm>
            <a:off x="6172200" y="1690688"/>
            <a:ext cx="5183188" cy="44989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2"/>
          <p:cNvSpPr txBox="1"/>
          <p:nvPr/>
        </p:nvSpPr>
        <p:spPr>
          <a:xfrm>
            <a:off x="274178" y="6350786"/>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a:solidFill>
                  <a:srgbClr val="354F74"/>
                </a:solidFill>
                <a:latin typeface="Tahoma"/>
                <a:ea typeface="Tahoma"/>
                <a:cs typeface="Tahoma"/>
                <a:sym typeface="Tahoma"/>
              </a:rPr>
              <a:t>‹#›</a:t>
            </a:fld>
            <a:endParaRPr sz="1200">
              <a:solidFill>
                <a:srgbClr val="354F74"/>
              </a:solidFill>
              <a:latin typeface="Tahoma"/>
              <a:ea typeface="Tahoma"/>
              <a:cs typeface="Tahoma"/>
              <a:sym typeface="Tahoma"/>
            </a:endParaRPr>
          </a:p>
        </p:txBody>
      </p:sp>
      <p:pic>
        <p:nvPicPr>
          <p:cNvPr id="107" name="Google Shape;107;p32" descr="A képen Grafika látható&#10;&#10;Automatikusan generált leírás"/>
          <p:cNvPicPr preferRelativeResize="0"/>
          <p:nvPr/>
        </p:nvPicPr>
        <p:blipFill rotWithShape="1">
          <a:blip r:embed="rId2">
            <a:alphaModFix/>
          </a:blip>
          <a:srcRect t="24227" b="20110"/>
          <a:stretch/>
        </p:blipFill>
        <p:spPr>
          <a:xfrm>
            <a:off x="4966405" y="6246000"/>
            <a:ext cx="2259190" cy="612000"/>
          </a:xfrm>
          <a:prstGeom prst="rect">
            <a:avLst/>
          </a:prstGeom>
          <a:noFill/>
          <a:ln>
            <a:noFill/>
          </a:ln>
        </p:spPr>
      </p:pic>
      <p:sp>
        <p:nvSpPr>
          <p:cNvPr id="108" name="Google Shape;108;p32"/>
          <p:cNvSpPr/>
          <p:nvPr/>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09" name="Google Shape;109;p32"/>
          <p:cNvSpPr/>
          <p:nvPr/>
        </p:nvSpPr>
        <p:spPr>
          <a:xfrm rot="10800000">
            <a:off x="11598054" y="6241285"/>
            <a:ext cx="593946" cy="58412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10" name="Google Shape;110;p32"/>
          <p:cNvSpPr/>
          <p:nvPr/>
        </p:nvSpPr>
        <p:spPr>
          <a:xfrm rot="-5400000">
            <a:off x="11559565" y="5606501"/>
            <a:ext cx="593945" cy="58412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11" name="Google Shape;111;p32"/>
          <p:cNvSpPr/>
          <p:nvPr/>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ép képaláírással">
  <p:cSld name="Kép képaláírással">
    <p:spTree>
      <p:nvGrpSpPr>
        <p:cNvPr id="1" name="Shape 112"/>
        <p:cNvGrpSpPr/>
        <p:nvPr/>
      </p:nvGrpSpPr>
      <p:grpSpPr>
        <a:xfrm>
          <a:off x="0" y="0"/>
          <a:ext cx="0" cy="0"/>
          <a:chOff x="0" y="0"/>
          <a:chExt cx="0" cy="0"/>
        </a:xfrm>
      </p:grpSpPr>
      <p:sp>
        <p:nvSpPr>
          <p:cNvPr id="113" name="Google Shape;113;p33"/>
          <p:cNvSpPr txBox="1">
            <a:spLocks noGrp="1"/>
          </p:cNvSpPr>
          <p:nvPr>
            <p:ph type="title"/>
          </p:nvPr>
        </p:nvSpPr>
        <p:spPr>
          <a:xfrm>
            <a:off x="2564091" y="457200"/>
            <a:ext cx="8323868" cy="11128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54F74"/>
              </a:buClr>
              <a:buSzPts val="4800"/>
              <a:buFont typeface="Tahoma"/>
              <a:buNone/>
              <a:defRPr sz="4800">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3"/>
          <p:cNvSpPr txBox="1">
            <a:spLocks noGrp="1"/>
          </p:cNvSpPr>
          <p:nvPr>
            <p:ph type="body" idx="1"/>
          </p:nvPr>
        </p:nvSpPr>
        <p:spPr>
          <a:xfrm>
            <a:off x="2564091" y="2057400"/>
            <a:ext cx="8323868" cy="3811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E89F56"/>
              </a:buClr>
              <a:buSzPts val="2800"/>
              <a:buFont typeface="Calibri"/>
              <a:buAutoNum type="arabicParenR"/>
              <a:defRPr sz="2800">
                <a:latin typeface="Tahoma"/>
                <a:ea typeface="Tahoma"/>
                <a:cs typeface="Tahoma"/>
                <a:sym typeface="Tahoma"/>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5" name="Google Shape;11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33"/>
          <p:cNvSpPr/>
          <p:nvPr/>
        </p:nvSpPr>
        <p:spPr>
          <a:xfrm rot="5400000">
            <a:off x="-1184563" y="3537087"/>
            <a:ext cx="4391888" cy="2022763"/>
          </a:xfrm>
          <a:prstGeom prst="triangle">
            <a:avLst>
              <a:gd name="adj" fmla="val 5287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17" name="Google Shape;117;p33"/>
          <p:cNvSpPr/>
          <p:nvPr/>
        </p:nvSpPr>
        <p:spPr>
          <a:xfrm rot="-5400000">
            <a:off x="309679" y="2361620"/>
            <a:ext cx="2463665" cy="1303067"/>
          </a:xfrm>
          <a:prstGeom prst="triangle">
            <a:avLst>
              <a:gd name="adj" fmla="val 60139"/>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18" name="Google Shape;118;p33"/>
          <p:cNvSpPr/>
          <p:nvPr/>
        </p:nvSpPr>
        <p:spPr>
          <a:xfrm rot="-5400000">
            <a:off x="509498" y="5174451"/>
            <a:ext cx="1655379" cy="1711717"/>
          </a:xfrm>
          <a:prstGeom prst="triangle">
            <a:avLst>
              <a:gd name="adj" fmla="val 936"/>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19" name="Google Shape;119;p33"/>
          <p:cNvSpPr/>
          <p:nvPr/>
        </p:nvSpPr>
        <p:spPr>
          <a:xfrm rot="5400000">
            <a:off x="-164251" y="1262108"/>
            <a:ext cx="1040276" cy="711774"/>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20" name="Google Shape;120;p33"/>
          <p:cNvSpPr/>
          <p:nvPr/>
        </p:nvSpPr>
        <p:spPr>
          <a:xfrm rot="10800000">
            <a:off x="52554" y="4291"/>
            <a:ext cx="2022764" cy="2241038"/>
          </a:xfrm>
          <a:prstGeom prst="triangle">
            <a:avLst>
              <a:gd name="adj" fmla="val 50388"/>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E89F56"/>
              </a:solidFill>
              <a:latin typeface="Calibri"/>
              <a:ea typeface="Calibri"/>
              <a:cs typeface="Calibri"/>
              <a:sym typeface="Calibri"/>
            </a:endParaRPr>
          </a:p>
        </p:txBody>
      </p:sp>
      <p:sp>
        <p:nvSpPr>
          <p:cNvPr id="121" name="Google Shape;121;p33"/>
          <p:cNvSpPr/>
          <p:nvPr/>
        </p:nvSpPr>
        <p:spPr>
          <a:xfrm rot="10800000">
            <a:off x="9628907" y="0"/>
            <a:ext cx="2563093" cy="1066800"/>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22" name="Google Shape;122;p33"/>
          <p:cNvSpPr/>
          <p:nvPr/>
        </p:nvSpPr>
        <p:spPr>
          <a:xfrm rot="-5400000">
            <a:off x="10868739" y="723362"/>
            <a:ext cx="1605759" cy="1040763"/>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23" name="Google Shape;123;p33"/>
          <p:cNvSpPr/>
          <p:nvPr/>
        </p:nvSpPr>
        <p:spPr>
          <a:xfrm rot="-5400000">
            <a:off x="10227911" y="4893911"/>
            <a:ext cx="2561419" cy="1366756"/>
          </a:xfrm>
          <a:prstGeom prst="triangle">
            <a:avLst>
              <a:gd name="adj" fmla="val 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24" name="Google Shape;124;p33"/>
          <p:cNvSpPr/>
          <p:nvPr/>
        </p:nvSpPr>
        <p:spPr>
          <a:xfrm rot="-5400000">
            <a:off x="1595566" y="916991"/>
            <a:ext cx="789709" cy="415636"/>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25" name="Google Shape;125;p33"/>
          <p:cNvSpPr txBox="1"/>
          <p:nvPr/>
        </p:nvSpPr>
        <p:spPr>
          <a:xfrm>
            <a:off x="141405" y="6492874"/>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54F74"/>
              </a:buClr>
              <a:buSzPts val="1400"/>
              <a:buFont typeface="Tahoma"/>
              <a:buNone/>
            </a:pPr>
            <a:fld id="{00000000-1234-1234-1234-123412341234}" type="slidenum">
              <a:rPr lang="en-US" sz="1400" b="0" i="0" u="none" strike="noStrike" cap="none">
                <a:solidFill>
                  <a:srgbClr val="354F74"/>
                </a:solidFill>
                <a:latin typeface="Tahoma"/>
                <a:ea typeface="Tahoma"/>
                <a:cs typeface="Tahoma"/>
                <a:sym typeface="Tahoma"/>
              </a:rPr>
              <a:t>‹#›</a:t>
            </a:fld>
            <a:endParaRPr sz="1400" b="0" i="0" u="none" strike="noStrike" cap="none">
              <a:solidFill>
                <a:srgbClr val="354F74"/>
              </a:solidFill>
              <a:latin typeface="Tahoma"/>
              <a:ea typeface="Tahoma"/>
              <a:cs typeface="Tahoma"/>
              <a:sym typeface="Tahoma"/>
            </a:endParaRPr>
          </a:p>
        </p:txBody>
      </p:sp>
      <p:pic>
        <p:nvPicPr>
          <p:cNvPr id="126" name="Google Shape;126;p33" descr="A képen Grafika látható&#10;&#10;Automatikusan generált leírás"/>
          <p:cNvPicPr preferRelativeResize="0"/>
          <p:nvPr/>
        </p:nvPicPr>
        <p:blipFill rotWithShape="1">
          <a:blip r:embed="rId2">
            <a:alphaModFix/>
          </a:blip>
          <a:srcRect t="24227" b="20110"/>
          <a:stretch/>
        </p:blipFill>
        <p:spPr>
          <a:xfrm>
            <a:off x="4966405" y="6246000"/>
            <a:ext cx="2259190" cy="612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ahoma"/>
              <a:buNone/>
              <a:defRPr sz="4400" b="0" i="0" u="none" strike="noStrike" cap="none">
                <a:solidFill>
                  <a:schemeClr val="dk1"/>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ahoma"/>
                <a:ea typeface="Tahoma"/>
                <a:cs typeface="Tahoma"/>
                <a:sym typeface="Tahom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ahoma"/>
                <a:ea typeface="Tahoma"/>
                <a:cs typeface="Tahoma"/>
                <a:sym typeface="Tahom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4724F3A-0865-F842-A0BA-D60F31AD2E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986575B2-91B5-6366-EEBF-0B3C403F0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82656D4-727D-2731-333E-E126B59862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00456-E324-4957-BD3B-6506B443F434}" type="datetimeFigureOut">
              <a:rPr lang="hu-HU" smtClean="0"/>
              <a:t>2024. 07. 18.</a:t>
            </a:fld>
            <a:endParaRPr lang="hu-HU"/>
          </a:p>
        </p:txBody>
      </p:sp>
      <p:sp>
        <p:nvSpPr>
          <p:cNvPr id="5" name="Élőláb helye 4">
            <a:extLst>
              <a:ext uri="{FF2B5EF4-FFF2-40B4-BE49-F238E27FC236}">
                <a16:creationId xmlns:a16="http://schemas.microsoft.com/office/drawing/2014/main" id="{C0E208CF-6503-EBF5-86E3-428FDC329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A86D638A-ADF7-A30E-778C-D008F41ED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00DD8-649D-448C-BF46-3338A8850BBA}" type="slidenum">
              <a:rPr lang="hu-HU" smtClean="0"/>
              <a:t>‹#›</a:t>
            </a:fld>
            <a:endParaRPr lang="hu-HU"/>
          </a:p>
        </p:txBody>
      </p:sp>
    </p:spTree>
    <p:extLst>
      <p:ext uri="{BB962C8B-B14F-4D97-AF65-F5344CB8AC3E}">
        <p14:creationId xmlns:p14="http://schemas.microsoft.com/office/powerpoint/2010/main" val="1160110767"/>
      </p:ext>
    </p:extLst>
  </p:cSld>
  <p:clrMap bg1="lt1" tx1="dk1" bg2="lt2" tx2="dk2" accent1="accent1" accent2="accent2" accent3="accent3" accent4="accent4" accent5="accent5" accent6="accent6" hlink="hlink" folHlink="folHlink"/>
  <p:sldLayoutIdLst>
    <p:sldLayoutId id="2147483654"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4724F3A-0865-F842-A0BA-D60F31AD2E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986575B2-91B5-6366-EEBF-0B3C403F0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82656D4-727D-2731-333E-E126B59862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00456-E324-4957-BD3B-6506B443F434}" type="datetimeFigureOut">
              <a:rPr lang="hu-HU" smtClean="0"/>
              <a:t>2024. 07. 18.</a:t>
            </a:fld>
            <a:endParaRPr lang="hu-HU"/>
          </a:p>
        </p:txBody>
      </p:sp>
      <p:sp>
        <p:nvSpPr>
          <p:cNvPr id="5" name="Élőláb helye 4">
            <a:extLst>
              <a:ext uri="{FF2B5EF4-FFF2-40B4-BE49-F238E27FC236}">
                <a16:creationId xmlns:a16="http://schemas.microsoft.com/office/drawing/2014/main" id="{C0E208CF-6503-EBF5-86E3-428FDC329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A86D638A-ADF7-A30E-778C-D008F41ED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00DD8-649D-448C-BF46-3338A8850BBA}" type="slidenum">
              <a:rPr lang="hu-HU" smtClean="0"/>
              <a:t>‹#›</a:t>
            </a:fld>
            <a:endParaRPr lang="hu-HU"/>
          </a:p>
        </p:txBody>
      </p:sp>
    </p:spTree>
    <p:extLst>
      <p:ext uri="{BB962C8B-B14F-4D97-AF65-F5344CB8AC3E}">
        <p14:creationId xmlns:p14="http://schemas.microsoft.com/office/powerpoint/2010/main" val="4009947963"/>
      </p:ext>
    </p:extLst>
  </p:cSld>
  <p:clrMap bg1="lt1" tx1="dk1" bg2="lt2" tx2="dk2" accent1="accent1" accent2="accent2" accent3="accent3" accent4="accent4" accent5="accent5" accent6="accent6" hlink="hlink" folHlink="folHlink"/>
  <p:sldLayoutIdLst>
    <p:sldLayoutId id="2147483679" r:id="rId1"/>
    <p:sldLayoutId id="21474836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pim.com.m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sustainabledevelopment.un.org/index.php?page=view&amp;type=400&amp;nr=723&amp;menu=151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energy.ec.europa.eu/topics/markets-and-consumers/energy-communities_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ame.greenvolve-project.eu/"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businessandbiodiversity.org/the_issues_pollution.html" TargetMode="External"/><Relationship Id="rId2" Type="http://schemas.openxmlformats.org/officeDocument/2006/relationships/hyperlink" Target="https://www.unep.org/gef/news-and-stories/story/pollution-action-missing-link-biodiversity-protec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reativecommons.org/licenses/by-nc-sa/4.0/deed.hu"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earth.org/solutions-to-biodiversity-loss/" TargetMode="External"/><Relationship Id="rId2" Type="http://schemas.openxmlformats.org/officeDocument/2006/relationships/hyperlink" Target="https://www.safefoodadvocacy.eu/actions/meat-reduc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un.org/sites/un2.un.org/files/2021-twg_2-062321.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ec.europa.eu/eurostat/statistics-explained/index.php?title=Municipal_waste_statistics#:~:text=527%20kg%20of%20municipal%20waste,in%20the%20EU%20in%202021.&amp;text=49%20%25%20of%20municipal%20waste%20in,recycling%20and%20composting)%20in%20202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globalgoals.org/goals/12-responsible-consumption-and-produc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teachingenglish.org.uk/sites/teacheng/files/2022-08/CALE_activities_low_resource_contexts.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aese.psu.edu/outreach/intergenerational/curricula-and-activities/intergenerational-activities-sourcebook"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hyperlink" Target="https://ec.europa.eu/eurostat/statistics-explained/index.php?title=Municipal_waste_statistics#:~:text=527%20kg%20of%20municipal%20waste,in%20the%20EU%20in%202021.&amp;text=49%20%25%20of%20municipal%20waste%20in,recycling%20and%20composting)%20in%202021" TargetMode="External"/><Relationship Id="rId13" Type="http://schemas.openxmlformats.org/officeDocument/2006/relationships/hyperlink" Target="https://www.globalgoals.org/goals/12-responsible-consumption-and-production/" TargetMode="External"/><Relationship Id="rId18" Type="http://schemas.openxmlformats.org/officeDocument/2006/relationships/hyperlink" Target="http://www.businessandbiodiversity.org/the_issues_pollution.html" TargetMode="External"/><Relationship Id="rId3" Type="http://schemas.openxmlformats.org/officeDocument/2006/relationships/hyperlink" Target="https://www.unep.org/regions/asia-and-pacific/regional-initiatives/supporting-resource-efficiency/green-economy" TargetMode="External"/><Relationship Id="rId7" Type="http://schemas.openxmlformats.org/officeDocument/2006/relationships/hyperlink" Target="https://www.un.org/sites/un2.un.org/files/2021-twg_2-062321.pdf" TargetMode="External"/><Relationship Id="rId12" Type="http://schemas.openxmlformats.org/officeDocument/2006/relationships/hyperlink" Target="https://sftool.gov/plan/400/life-cycle-assessment" TargetMode="External"/><Relationship Id="rId17" Type="http://schemas.openxmlformats.org/officeDocument/2006/relationships/hyperlink" Target="https://www.unep.org/gef/news-and-stories/story/pollution-action-missing-link-biodiversity-protection" TargetMode="External"/><Relationship Id="rId2" Type="http://schemas.openxmlformats.org/officeDocument/2006/relationships/notesSlide" Target="../notesSlides/notesSlide19.xml"/><Relationship Id="rId16" Type="http://schemas.openxmlformats.org/officeDocument/2006/relationships/hyperlink" Target="https://energy.ec.europa.eu/topics/markets-and-consumers/energy-communities_en" TargetMode="External"/><Relationship Id="rId1" Type="http://schemas.openxmlformats.org/officeDocument/2006/relationships/slideLayout" Target="../slideLayouts/slideLayout2.xml"/><Relationship Id="rId6" Type="http://schemas.openxmlformats.org/officeDocument/2006/relationships/hyperlink" Target="https://aese.psu.edu/outreach/intergenerational/curricula-and-activities/intergenerational-activities-sourcebook" TargetMode="External"/><Relationship Id="rId11" Type="http://schemas.openxmlformats.org/officeDocument/2006/relationships/hyperlink" Target="https://sustainability.colostate.edu/humannature/evan-sproul/" TargetMode="External"/><Relationship Id="rId5" Type="http://schemas.openxmlformats.org/officeDocument/2006/relationships/hyperlink" Target="https://www.sciencedirect.com/science/article/abs/pii/S0301420723008929" TargetMode="External"/><Relationship Id="rId15" Type="http://schemas.openxmlformats.org/officeDocument/2006/relationships/hyperlink" Target="https://earth.org/solutions-to-biodiversity-loss/" TargetMode="External"/><Relationship Id="rId10" Type="http://schemas.openxmlformats.org/officeDocument/2006/relationships/hyperlink" Target="https://theconversation.com/how-smartphones-are-heating-up-the-planet-92793" TargetMode="External"/><Relationship Id="rId4" Type="http://schemas.openxmlformats.org/officeDocument/2006/relationships/hyperlink" Target="https://sustainabledevelopment.un.org/index.php?page=view&amp;type=400&amp;nr=723&amp;menu=1515" TargetMode="External"/><Relationship Id="rId9" Type="http://schemas.openxmlformats.org/officeDocument/2006/relationships/hyperlink" Target="https://www.researchgate.net/publication/339502224_Personalized_Life_Cycle_Assessment_-_Reflecting_Individuality_within_the_Methodological_Framework" TargetMode="External"/><Relationship Id="rId14" Type="http://schemas.openxmlformats.org/officeDocument/2006/relationships/hyperlink" Target="https://www.safefoodadvocacy.eu/actions/meat-reductio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hangers2.eu/"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sciencedirect.com/science/article/abs/pii/S030142072300892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ctrTitle"/>
          </p:nvPr>
        </p:nvSpPr>
        <p:spPr>
          <a:xfrm>
            <a:off x="1667987" y="1715285"/>
            <a:ext cx="9302074" cy="34404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800"/>
              <a:buFont typeface="Tahoma"/>
              <a:buNone/>
            </a:pPr>
            <a:r>
              <a:rPr lang="en-US" sz="4000" dirty="0" err="1"/>
              <a:t>Biodiver</a:t>
            </a:r>
            <a:r>
              <a:rPr lang="hu-HU" sz="4000" dirty="0" err="1"/>
              <a:t>zitás</a:t>
            </a:r>
            <a:r>
              <a:rPr lang="en-US" sz="4000" dirty="0"/>
              <a:t> </a:t>
            </a:r>
            <a:r>
              <a:rPr lang="hu-HU" sz="4000" dirty="0"/>
              <a:t>és</a:t>
            </a:r>
            <a:r>
              <a:rPr lang="en-US" sz="4000" dirty="0"/>
              <a:t> </a:t>
            </a:r>
            <a:r>
              <a:rPr lang="en-US" sz="4000" dirty="0" err="1"/>
              <a:t>zéró</a:t>
            </a:r>
            <a:r>
              <a:rPr lang="hu-HU" sz="4000" dirty="0"/>
              <a:t> </a:t>
            </a:r>
            <a:r>
              <a:rPr lang="en-US" sz="4000" dirty="0" err="1"/>
              <a:t>szennyezés</a:t>
            </a:r>
            <a:br>
              <a:rPr lang="en-US" b="1" dirty="0"/>
            </a:br>
            <a:br>
              <a:rPr lang="en-US" b="1" dirty="0"/>
            </a:br>
            <a:r>
              <a:rPr lang="en-US" dirty="0" err="1"/>
              <a:t>Zöld</a:t>
            </a:r>
            <a:r>
              <a:rPr lang="en-US" dirty="0"/>
              <a:t> </a:t>
            </a:r>
            <a:r>
              <a:rPr lang="en-US" dirty="0" err="1"/>
              <a:t>gazdaság</a:t>
            </a:r>
            <a:r>
              <a:rPr lang="en-US" dirty="0"/>
              <a:t>, </a:t>
            </a:r>
            <a:r>
              <a:rPr lang="en-US" dirty="0" err="1"/>
              <a:t>zöld</a:t>
            </a:r>
            <a:r>
              <a:rPr lang="en-US" dirty="0"/>
              <a:t> </a:t>
            </a:r>
            <a:r>
              <a:rPr lang="en-US" dirty="0" err="1"/>
              <a:t>közösségek</a:t>
            </a:r>
            <a:r>
              <a:rPr lang="en-US" dirty="0"/>
              <a:t> </a:t>
            </a:r>
            <a:r>
              <a:rPr lang="en-US" dirty="0" err="1"/>
              <a:t>és</a:t>
            </a:r>
            <a:r>
              <a:rPr lang="en-US" dirty="0"/>
              <a:t> </a:t>
            </a:r>
            <a:br>
              <a:rPr lang="hu-HU" dirty="0"/>
            </a:br>
            <a:r>
              <a:rPr lang="en-US" dirty="0" err="1"/>
              <a:t>környezettudatos</a:t>
            </a:r>
            <a:r>
              <a:rPr lang="en-US" dirty="0"/>
              <a:t> </a:t>
            </a:r>
            <a:r>
              <a:rPr lang="en-US" dirty="0" err="1"/>
              <a:t>magatartás</a:t>
            </a:r>
            <a:br>
              <a:rPr lang="en-US" sz="2800" b="1" dirty="0"/>
            </a:br>
            <a:br>
              <a:rPr lang="en-US" sz="2800" i="0" u="none" strike="noStrike" dirty="0"/>
            </a:br>
            <a:endParaRPr sz="2800" dirty="0"/>
          </a:p>
        </p:txBody>
      </p:sp>
      <p:pic>
        <p:nvPicPr>
          <p:cNvPr id="160" name="Google Shape;160;p1" descr="Projects in Motion"/>
          <p:cNvPicPr preferRelativeResize="0"/>
          <p:nvPr/>
        </p:nvPicPr>
        <p:blipFill rotWithShape="1">
          <a:blip r:embed="rId3">
            <a:alphaModFix/>
          </a:blip>
          <a:srcRect/>
          <a:stretch/>
        </p:blipFill>
        <p:spPr>
          <a:xfrm>
            <a:off x="10652828" y="5874557"/>
            <a:ext cx="1358346" cy="482213"/>
          </a:xfrm>
          <a:prstGeom prst="rect">
            <a:avLst/>
          </a:prstGeom>
          <a:noFill/>
          <a:ln>
            <a:noFill/>
          </a:ln>
        </p:spPr>
      </p:pic>
      <p:sp>
        <p:nvSpPr>
          <p:cNvPr id="161" name="Google Shape;161;p1"/>
          <p:cNvSpPr txBox="1"/>
          <p:nvPr/>
        </p:nvSpPr>
        <p:spPr>
          <a:xfrm>
            <a:off x="10249989" y="6356770"/>
            <a:ext cx="194201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sng" strike="noStrike" cap="none">
                <a:solidFill>
                  <a:schemeClr val="dk1"/>
                </a:solidFill>
                <a:latin typeface="Tahoma"/>
                <a:ea typeface="Tahoma"/>
                <a:cs typeface="Tahoma"/>
                <a:sym typeface="Tahoma"/>
                <a:hlinkClick r:id="rId4">
                  <a:extLst>
                    <a:ext uri="{A12FA001-AC4F-418D-AE19-62706E023703}">
                      <ahyp:hlinkClr xmlns:ahyp="http://schemas.microsoft.com/office/drawing/2018/hyperlinkcolor" val="tx"/>
                    </a:ext>
                  </a:extLst>
                </a:hlinkClick>
              </a:rPr>
              <a:t>http://www.pim.com.mt/</a:t>
            </a:r>
            <a:r>
              <a:rPr lang="en-US" sz="1200" b="0" i="0" u="none" strike="noStrike" cap="none">
                <a:solidFill>
                  <a:schemeClr val="dk1"/>
                </a:solidFill>
                <a:latin typeface="Tahoma"/>
                <a:ea typeface="Tahoma"/>
                <a:cs typeface="Tahoma"/>
                <a:sym typeface="Tahoma"/>
              </a:rPr>
              <a:t> </a:t>
            </a:r>
            <a:endParaRPr sz="1200" b="0" i="0" u="none" strike="noStrike" cap="none">
              <a:solidFill>
                <a:schemeClr val="dk1"/>
              </a:solidFill>
              <a:latin typeface="Tahoma"/>
              <a:ea typeface="Tahoma"/>
              <a:cs typeface="Tahoma"/>
              <a:sym typeface="Tahoma"/>
            </a:endParaRPr>
          </a:p>
        </p:txBody>
      </p:sp>
      <p:pic>
        <p:nvPicPr>
          <p:cNvPr id="3" name="Kép 2">
            <a:extLst>
              <a:ext uri="{FF2B5EF4-FFF2-40B4-BE49-F238E27FC236}">
                <a16:creationId xmlns:a16="http://schemas.microsoft.com/office/drawing/2014/main" id="{DFF6147F-F087-1988-99A0-03521BD3CCF9}"/>
              </a:ext>
            </a:extLst>
          </p:cNvPr>
          <p:cNvPicPr>
            <a:picLocks noChangeAspect="1"/>
          </p:cNvPicPr>
          <p:nvPr/>
        </p:nvPicPr>
        <p:blipFill>
          <a:blip r:embed="rId5"/>
          <a:srcRect/>
          <a:stretch/>
        </p:blipFill>
        <p:spPr>
          <a:xfrm>
            <a:off x="180826" y="6147034"/>
            <a:ext cx="2230244" cy="4758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8"/>
          <p:cNvSpPr txBox="1">
            <a:spLocks noGrp="1"/>
          </p:cNvSpPr>
          <p:nvPr>
            <p:ph type="title"/>
          </p:nvPr>
        </p:nvSpPr>
        <p:spPr>
          <a:xfrm>
            <a:off x="789710" y="-6703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54F74"/>
              </a:buClr>
              <a:buSzPts val="4000"/>
              <a:buFont typeface="Tahoma"/>
              <a:buNone/>
            </a:pPr>
            <a:r>
              <a:rPr lang="hu-HU"/>
              <a:t>A zöld gazdaság 9 alapelve</a:t>
            </a:r>
            <a:endParaRPr/>
          </a:p>
        </p:txBody>
      </p:sp>
      <p:sp>
        <p:nvSpPr>
          <p:cNvPr id="247" name="Google Shape;247;p8"/>
          <p:cNvSpPr txBox="1"/>
          <p:nvPr/>
        </p:nvSpPr>
        <p:spPr>
          <a:xfrm>
            <a:off x="7437175" y="6642556"/>
            <a:ext cx="4225907"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https://sustainabledevelopment.un.org/index.php?page=view&amp;type=400&amp;nr=723&amp;menu=1515</a:t>
            </a:r>
            <a:r>
              <a:rPr lang="en-US"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p:txBody>
      </p:sp>
      <p:graphicFrame>
        <p:nvGraphicFramePr>
          <p:cNvPr id="4" name="Táblázat 3">
            <a:extLst>
              <a:ext uri="{FF2B5EF4-FFF2-40B4-BE49-F238E27FC236}">
                <a16:creationId xmlns:a16="http://schemas.microsoft.com/office/drawing/2014/main" id="{625972B1-D668-3E91-67E9-B4E7D1680E62}"/>
              </a:ext>
            </a:extLst>
          </p:cNvPr>
          <p:cNvGraphicFramePr>
            <a:graphicFrameLocks noGrp="1"/>
          </p:cNvGraphicFramePr>
          <p:nvPr>
            <p:extLst>
              <p:ext uri="{D42A27DB-BD31-4B8C-83A1-F6EECF244321}">
                <p14:modId xmlns:p14="http://schemas.microsoft.com/office/powerpoint/2010/main" val="201015995"/>
              </p:ext>
            </p:extLst>
          </p:nvPr>
        </p:nvGraphicFramePr>
        <p:xfrm>
          <a:off x="1410855" y="1258528"/>
          <a:ext cx="9273309" cy="4593633"/>
        </p:xfrm>
        <a:graphic>
          <a:graphicData uri="http://schemas.openxmlformats.org/drawingml/2006/table">
            <a:tbl>
              <a:tblPr bandRow="1">
                <a:tableStyleId>{96539F4D-873F-4398-89DC-F34D64D5D0C1}</a:tableStyleId>
              </a:tblPr>
              <a:tblGrid>
                <a:gridCol w="3091103">
                  <a:extLst>
                    <a:ext uri="{9D8B030D-6E8A-4147-A177-3AD203B41FA5}">
                      <a16:colId xmlns:a16="http://schemas.microsoft.com/office/drawing/2014/main" val="4228737875"/>
                    </a:ext>
                  </a:extLst>
                </a:gridCol>
                <a:gridCol w="3091103">
                  <a:extLst>
                    <a:ext uri="{9D8B030D-6E8A-4147-A177-3AD203B41FA5}">
                      <a16:colId xmlns:a16="http://schemas.microsoft.com/office/drawing/2014/main" val="3745542329"/>
                    </a:ext>
                  </a:extLst>
                </a:gridCol>
                <a:gridCol w="3091103">
                  <a:extLst>
                    <a:ext uri="{9D8B030D-6E8A-4147-A177-3AD203B41FA5}">
                      <a16:colId xmlns:a16="http://schemas.microsoft.com/office/drawing/2014/main" val="139232910"/>
                    </a:ext>
                  </a:extLst>
                </a:gridCol>
              </a:tblGrid>
              <a:tr h="1531211">
                <a:tc>
                  <a:txBody>
                    <a:bodyPr/>
                    <a:lstStyle/>
                    <a:p>
                      <a:pPr algn="ctr"/>
                      <a:r>
                        <a:rPr lang="hu-HU" sz="2400" b="1">
                          <a:latin typeface="Tahoma" panose="020B0604030504040204" pitchFamily="34" charset="0"/>
                          <a:ea typeface="Tahoma" panose="020B0604030504040204" pitchFamily="34" charset="0"/>
                          <a:cs typeface="Tahoma" panose="020B0604030504040204" pitchFamily="34" charset="0"/>
                        </a:rPr>
                        <a:t>FENNTART-HATÓSÁG</a:t>
                      </a:r>
                      <a:endParaRPr lang="hu-HU" sz="24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9F56"/>
                    </a:solidFill>
                  </a:tcPr>
                </a:tc>
                <a:tc>
                  <a:txBody>
                    <a:bodyPr/>
                    <a:lstStyle/>
                    <a:p>
                      <a:pPr algn="ctr"/>
                      <a:r>
                        <a:rPr lang="hu-HU" sz="2400" b="1">
                          <a:latin typeface="Tahoma" panose="020B0604030504040204" pitchFamily="34" charset="0"/>
                          <a:ea typeface="Tahoma" panose="020B0604030504040204" pitchFamily="34" charset="0"/>
                          <a:cs typeface="Tahoma" panose="020B0604030504040204" pitchFamily="34" charset="0"/>
                        </a:rPr>
                        <a:t>IGAZSÁGOSSÁG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hu-HU" sz="2400" b="1">
                          <a:latin typeface="Tahoma" panose="020B0604030504040204" pitchFamily="34" charset="0"/>
                          <a:ea typeface="Tahoma" panose="020B0604030504040204" pitchFamily="34" charset="0"/>
                          <a:cs typeface="Tahoma" panose="020B0604030504040204" pitchFamily="34" charset="0"/>
                        </a:rPr>
                        <a:t>MÉLTÓSÁG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9F56"/>
                    </a:solidFill>
                  </a:tcPr>
                </a:tc>
                <a:extLst>
                  <a:ext uri="{0D108BD9-81ED-4DB2-BD59-A6C34878D82A}">
                    <a16:rowId xmlns:a16="http://schemas.microsoft.com/office/drawing/2014/main" val="455310852"/>
                  </a:ext>
                </a:extLst>
              </a:tr>
              <a:tr h="1531211">
                <a:tc>
                  <a:txBody>
                    <a:bodyPr/>
                    <a:lstStyle/>
                    <a:p>
                      <a:pPr algn="ctr"/>
                      <a:r>
                        <a:rPr lang="hu-HU" sz="2400" b="1">
                          <a:latin typeface="Tahoma" panose="020B0604030504040204" pitchFamily="34" charset="0"/>
                          <a:ea typeface="Tahoma" panose="020B0604030504040204" pitchFamily="34" charset="0"/>
                          <a:cs typeface="Tahoma" panose="020B0604030504040204" pitchFamily="34" charset="0"/>
                        </a:rPr>
                        <a:t>EGÉSZSÉGES BOLYGÓ</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hu-HU" sz="2400" b="1">
                          <a:latin typeface="Tahoma" panose="020B0604030504040204" pitchFamily="34" charset="0"/>
                          <a:ea typeface="Tahoma" panose="020B0604030504040204" pitchFamily="34" charset="0"/>
                          <a:cs typeface="Tahoma" panose="020B0604030504040204" pitchFamily="34" charset="0"/>
                        </a:rPr>
                        <a:t>BEFOGADÁS</a:t>
                      </a:r>
                      <a:endParaRPr lang="hu-HU" sz="24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9F56"/>
                    </a:solidFill>
                  </a:tcPr>
                </a:tc>
                <a:tc>
                  <a:txBody>
                    <a:bodyPr/>
                    <a:lstStyle/>
                    <a:p>
                      <a:pPr algn="ctr"/>
                      <a:r>
                        <a:rPr lang="hu-HU" sz="2400" b="1">
                          <a:latin typeface="Tahoma" panose="020B0604030504040204" pitchFamily="34" charset="0"/>
                          <a:ea typeface="Tahoma" panose="020B0604030504040204" pitchFamily="34" charset="0"/>
                          <a:cs typeface="Tahoma" panose="020B0604030504040204" pitchFamily="34" charset="0"/>
                        </a:rPr>
                        <a:t>JÓ IRÁNYÍTÁS ÉS ELSZÁMOLTAT-HATÓSÁG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54592077"/>
                  </a:ext>
                </a:extLst>
              </a:tr>
              <a:tr h="1531211">
                <a:tc>
                  <a:txBody>
                    <a:bodyPr/>
                    <a:lstStyle/>
                    <a:p>
                      <a:pPr algn="ctr"/>
                      <a:r>
                        <a:rPr lang="hu-HU" sz="2400" b="1">
                          <a:latin typeface="Tahoma" panose="020B0604030504040204" pitchFamily="34" charset="0"/>
                          <a:ea typeface="Tahoma" panose="020B0604030504040204" pitchFamily="34" charset="0"/>
                          <a:cs typeface="Tahoma" panose="020B0604030504040204" pitchFamily="34" charset="0"/>
                        </a:rPr>
                        <a:t>ELLENÁLLÓ-KÉPESSÉG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9F56"/>
                    </a:solidFill>
                  </a:tcPr>
                </a:tc>
                <a:tc>
                  <a:txBody>
                    <a:bodyPr/>
                    <a:lstStyle/>
                    <a:p>
                      <a:pPr algn="ctr"/>
                      <a:r>
                        <a:rPr lang="hu-HU" sz="2400" b="1">
                          <a:latin typeface="Tahoma" panose="020B0604030504040204" pitchFamily="34" charset="0"/>
                          <a:ea typeface="Tahoma" panose="020B0604030504040204" pitchFamily="34" charset="0"/>
                          <a:cs typeface="Tahoma" panose="020B0604030504040204" pitchFamily="34" charset="0"/>
                        </a:rPr>
                        <a:t>HATÉKONYSÁG ÉS ELÉGSÉGESSÉG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hu-HU" sz="2400" b="1">
                          <a:latin typeface="Tahoma" panose="020B0604030504040204" pitchFamily="34" charset="0"/>
                          <a:ea typeface="Tahoma" panose="020B0604030504040204" pitchFamily="34" charset="0"/>
                          <a:cs typeface="Tahoma" panose="020B0604030504040204" pitchFamily="34" charset="0"/>
                        </a:rPr>
                        <a:t>GENERÁCIÓK</a:t>
                      </a:r>
                      <a:endParaRPr lang="hu-HU" sz="24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9F56"/>
                    </a:solidFill>
                  </a:tcPr>
                </a:tc>
                <a:extLst>
                  <a:ext uri="{0D108BD9-81ED-4DB2-BD59-A6C34878D82A}">
                    <a16:rowId xmlns:a16="http://schemas.microsoft.com/office/drawing/2014/main" val="583277837"/>
                  </a:ext>
                </a:extLst>
              </a:tr>
            </a:tbl>
          </a:graphicData>
        </a:graphic>
      </p:graphicFrame>
    </p:spTree>
    <p:extLst>
      <p:ext uri="{BB962C8B-B14F-4D97-AF65-F5344CB8AC3E}">
        <p14:creationId xmlns:p14="http://schemas.microsoft.com/office/powerpoint/2010/main" val="259211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1"/>
          <p:cNvSpPr txBox="1">
            <a:spLocks noGrp="1"/>
          </p:cNvSpPr>
          <p:nvPr>
            <p:ph type="title"/>
          </p:nvPr>
        </p:nvSpPr>
        <p:spPr>
          <a:xfrm>
            <a:off x="839787" y="457200"/>
            <a:ext cx="10319443" cy="9620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54F74"/>
              </a:buClr>
              <a:buSzPts val="4000"/>
              <a:buFont typeface="Tahoma"/>
              <a:buNone/>
            </a:pPr>
            <a:r>
              <a:rPr lang="en-US"/>
              <a:t>1</a:t>
            </a:r>
            <a:r>
              <a:rPr lang="hu-HU"/>
              <a:t>. feladat</a:t>
            </a:r>
            <a:r>
              <a:rPr lang="en-US"/>
              <a:t> – </a:t>
            </a:r>
            <a:r>
              <a:rPr lang="hu-HU"/>
              <a:t>Zöld gazdaság</a:t>
            </a:r>
            <a:endParaRPr/>
          </a:p>
        </p:txBody>
      </p:sp>
      <p:sp>
        <p:nvSpPr>
          <p:cNvPr id="269" name="Google Shape;269;p11"/>
          <p:cNvSpPr txBox="1"/>
          <p:nvPr/>
        </p:nvSpPr>
        <p:spPr>
          <a:xfrm>
            <a:off x="839787" y="1297494"/>
            <a:ext cx="10982758" cy="50167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2000" i="0" dirty="0">
                <a:solidFill>
                  <a:srgbClr val="262626"/>
                </a:solidFill>
                <a:latin typeface="Tahoma"/>
                <a:ea typeface="Tahoma"/>
                <a:cs typeface="Tahoma"/>
                <a:sym typeface="Tahoma"/>
              </a:rPr>
              <a:t>A gyermekek és a jövő nemzedékei élen járnak a klímaválság terheinek viselésében. Témák beszélgetéshez:</a:t>
            </a:r>
            <a:br>
              <a:rPr lang="hu-HU" sz="2000" i="0" dirty="0">
                <a:solidFill>
                  <a:srgbClr val="262626"/>
                </a:solidFill>
                <a:latin typeface="Tahoma"/>
                <a:ea typeface="Tahoma"/>
                <a:cs typeface="Tahoma"/>
                <a:sym typeface="Tahoma"/>
              </a:rPr>
            </a:br>
            <a:endParaRPr lang="hu-HU" sz="2000" i="0" dirty="0">
              <a:solidFill>
                <a:srgbClr val="262626"/>
              </a:solidFill>
              <a:latin typeface="Tahoma"/>
              <a:ea typeface="Tahoma"/>
              <a:cs typeface="Tahoma"/>
              <a:sym typeface="Tahoma"/>
            </a:endParaRPr>
          </a:p>
          <a:p>
            <a:pPr marL="285750" marR="0" lvl="0" indent="-285750" algn="l" rtl="0">
              <a:spcBef>
                <a:spcPts val="0"/>
              </a:spcBef>
              <a:spcAft>
                <a:spcPts val="600"/>
              </a:spcAft>
              <a:buClr>
                <a:srgbClr val="262626"/>
              </a:buClr>
              <a:buSzPts val="2000"/>
              <a:buFont typeface="Noto Sans Symbols"/>
              <a:buChar char="▪"/>
            </a:pPr>
            <a:r>
              <a:rPr lang="hu-HU" sz="23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Melyek a legfőbb aggodalmai és reményei az éghajlatváltozással kapcsolatban?</a:t>
            </a:r>
          </a:p>
          <a:p>
            <a:pPr marL="285750" marR="0" lvl="0" indent="-285750" algn="l" rtl="0">
              <a:spcBef>
                <a:spcPts val="0"/>
              </a:spcBef>
              <a:spcAft>
                <a:spcPts val="600"/>
              </a:spcAft>
              <a:buClr>
                <a:srgbClr val="262626"/>
              </a:buClr>
              <a:buSzPts val="2000"/>
              <a:buFont typeface="Noto Sans Symbols"/>
              <a:buChar char="▪"/>
            </a:pPr>
            <a:r>
              <a:rPr lang="hu-HU" sz="23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Mit gondol, a klímaváltozás hatással lesz az életmódjára, vagy veszélyezteti az életet, és hogyan készülhet fel?</a:t>
            </a:r>
          </a:p>
          <a:p>
            <a:pPr marL="285750" marR="0" lvl="0" indent="-285750" algn="l" rtl="0">
              <a:spcBef>
                <a:spcPts val="0"/>
              </a:spcBef>
              <a:spcAft>
                <a:spcPts val="600"/>
              </a:spcAft>
              <a:buClr>
                <a:srgbClr val="262626"/>
              </a:buClr>
              <a:buSzPts val="2000"/>
              <a:buFont typeface="Noto Sans Symbols"/>
              <a:buChar char="▪"/>
            </a:pPr>
            <a:r>
              <a:rPr lang="hu-HU" sz="23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Úgy gondolja, hogy elegendő információval rendelkezik ahhoz, hogy megvédje magát vagy gyermekeit az éghajlatváltozástól?</a:t>
            </a:r>
          </a:p>
          <a:p>
            <a:pPr marL="285750" marR="0" lvl="0" indent="-285750" algn="l" rtl="0">
              <a:spcBef>
                <a:spcPts val="0"/>
              </a:spcBef>
              <a:spcAft>
                <a:spcPts val="600"/>
              </a:spcAft>
              <a:buClr>
                <a:srgbClr val="262626"/>
              </a:buClr>
              <a:buSzPts val="2000"/>
              <a:buFont typeface="Noto Sans Symbols"/>
              <a:buChar char="▪"/>
            </a:pPr>
            <a:r>
              <a:rPr lang="hu-HU" sz="23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Hogyan vagyunk a természet részei, és hogyan tudunk újrakapcsolódni hozzá?</a:t>
            </a:r>
          </a:p>
          <a:p>
            <a:pPr marL="285750" marR="0" lvl="0" indent="-285750" algn="l" rtl="0">
              <a:spcBef>
                <a:spcPts val="0"/>
              </a:spcBef>
              <a:spcAft>
                <a:spcPts val="600"/>
              </a:spcAft>
              <a:buClr>
                <a:srgbClr val="262626"/>
              </a:buClr>
              <a:buSzPts val="2000"/>
              <a:buFont typeface="Noto Sans Symbols"/>
              <a:buChar char="▪"/>
            </a:pPr>
            <a:r>
              <a:rPr lang="hu-HU" sz="23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Ön szerint az a legnagyobb probléma a klímaváltozással, hogy az emberek nem törődnek vele, vagy hogy nem tudnak róla?</a:t>
            </a:r>
          </a:p>
          <a:p>
            <a:pPr marL="285750" marR="0" lvl="0" indent="-285750" algn="l" rtl="0">
              <a:spcBef>
                <a:spcPts val="0"/>
              </a:spcBef>
              <a:spcAft>
                <a:spcPts val="600"/>
              </a:spcAft>
              <a:buClr>
                <a:srgbClr val="262626"/>
              </a:buClr>
              <a:buSzPts val="2000"/>
              <a:buFont typeface="Noto Sans Symbols"/>
              <a:buChar char="▪"/>
            </a:pPr>
            <a:r>
              <a:rPr lang="hu-HU" sz="23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Van-e kötelességünk a jövő nemzedékeivel szemben, és lehetséges-e a nemnövekedés?</a:t>
            </a:r>
            <a:endParaRPr lang="hu-HU" sz="2300" dirty="0">
              <a:latin typeface="Tahoma" panose="020B0604030504040204" pitchFamily="34" charset="0"/>
              <a:ea typeface="Tahoma" panose="020B0604030504040204" pitchFamily="34" charset="0"/>
              <a:cs typeface="Tahoma" panose="020B0604030504040204" pitchFamily="34" charset="0"/>
            </a:endParaRPr>
          </a:p>
        </p:txBody>
      </p:sp>
      <p:sp>
        <p:nvSpPr>
          <p:cNvPr id="270" name="Google Shape;270;p11"/>
          <p:cNvSpPr txBox="1"/>
          <p:nvPr/>
        </p:nvSpPr>
        <p:spPr>
          <a:xfrm>
            <a:off x="839788" y="301840"/>
            <a:ext cx="3426121" cy="461665"/>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E89F56"/>
                </a:solidFill>
                <a:latin typeface="Calibri"/>
                <a:ea typeface="Calibri"/>
                <a:cs typeface="Calibri"/>
                <a:sym typeface="Calibri"/>
              </a:rPr>
              <a:t>Feladat</a:t>
            </a:r>
            <a:endParaRPr sz="2400">
              <a:solidFill>
                <a:srgbClr val="E89F56"/>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6"/>
          <p:cNvSpPr>
            <a:spLocks noGrp="1"/>
          </p:cNvSpPr>
          <p:nvPr>
            <p:ph type="body" idx="1"/>
          </p:nvPr>
        </p:nvSpPr>
        <p:spPr>
          <a:xfrm>
            <a:off x="838200" y="3535724"/>
            <a:ext cx="10515600" cy="2811419"/>
          </a:xfrm>
          <a:prstGeom prst="flowChartPunchedCard">
            <a:avLst/>
          </a:prstGeom>
          <a:solidFill>
            <a:srgbClr val="344F74"/>
          </a:solidFill>
          <a:ln w="28575" cap="flat" cmpd="sng">
            <a:solidFill>
              <a:srgbClr val="344F74"/>
            </a:solidFill>
            <a:prstDash val="solid"/>
            <a:round/>
            <a:headEnd type="none" w="sm" len="sm"/>
            <a:tailEnd type="none" w="sm" len="sm"/>
          </a:ln>
        </p:spPr>
        <p:txBody>
          <a:bodyPr spcFirstLastPara="1" wrap="square" lIns="91425" tIns="45700" rIns="91425" bIns="45700" anchor="ctr" anchorCtr="0">
            <a:normAutofit/>
          </a:bodyPr>
          <a:lstStyle/>
          <a:p>
            <a:pPr marL="114300" lvl="0" indent="0" algn="l" rtl="0">
              <a:lnSpc>
                <a:spcPct val="90000"/>
              </a:lnSpc>
              <a:spcBef>
                <a:spcPts val="1000"/>
              </a:spcBef>
              <a:spcAft>
                <a:spcPts val="0"/>
              </a:spcAft>
              <a:buSzPts val="1800"/>
              <a:buNone/>
            </a:pPr>
            <a:r>
              <a:rPr lang="hu-HU" sz="6000">
                <a:solidFill>
                  <a:schemeClr val="lt1"/>
                </a:solidFill>
              </a:rPr>
              <a:t>Zöld közösségek</a:t>
            </a:r>
            <a:endParaRPr sz="6000">
              <a:solidFill>
                <a:schemeClr val="lt1"/>
              </a:solidFill>
            </a:endParaRPr>
          </a:p>
        </p:txBody>
      </p:sp>
      <p:sp>
        <p:nvSpPr>
          <p:cNvPr id="204" name="Google Shape;204;p6"/>
          <p:cNvSpPr/>
          <p:nvPr/>
        </p:nvSpPr>
        <p:spPr>
          <a:xfrm rot="5400000">
            <a:off x="-8546" y="9578"/>
            <a:ext cx="1157849" cy="1138711"/>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5" name="Google Shape;205;p6"/>
          <p:cNvSpPr/>
          <p:nvPr/>
        </p:nvSpPr>
        <p:spPr>
          <a:xfrm rot="-5400000" flipH="1">
            <a:off x="-8547" y="1238666"/>
            <a:ext cx="1157849" cy="1138709"/>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6" name="Google Shape;206;p6"/>
          <p:cNvSpPr/>
          <p:nvPr/>
        </p:nvSpPr>
        <p:spPr>
          <a:xfrm rot="-5400000" flipH="1">
            <a:off x="-8545" y="2453908"/>
            <a:ext cx="1157848" cy="113870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7" name="Google Shape;207;p6"/>
          <p:cNvSpPr/>
          <p:nvPr/>
        </p:nvSpPr>
        <p:spPr>
          <a:xfrm rot="10800000">
            <a:off x="1210981" y="2464427"/>
            <a:ext cx="1157845" cy="113870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8" name="Google Shape;208;p6"/>
          <p:cNvSpPr/>
          <p:nvPr/>
        </p:nvSpPr>
        <p:spPr>
          <a:xfrm rot="-5400000">
            <a:off x="632058" y="588971"/>
            <a:ext cx="2315694" cy="1157844"/>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9" name="Google Shape;209;p6"/>
          <p:cNvSpPr/>
          <p:nvPr/>
        </p:nvSpPr>
        <p:spPr>
          <a:xfrm rot="10800000">
            <a:off x="2440074" y="1245374"/>
            <a:ext cx="1157845" cy="113870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10" name="Google Shape;210;p6"/>
          <p:cNvSpPr/>
          <p:nvPr/>
        </p:nvSpPr>
        <p:spPr>
          <a:xfrm rot="-5400000">
            <a:off x="2434793" y="-940"/>
            <a:ext cx="1196120" cy="1157845"/>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4690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5FF7-E8DC-09E4-8407-6D78A8F3B2A0}"/>
              </a:ext>
            </a:extLst>
          </p:cNvPr>
          <p:cNvSpPr>
            <a:spLocks noGrp="1"/>
          </p:cNvSpPr>
          <p:nvPr>
            <p:ph type="title"/>
          </p:nvPr>
        </p:nvSpPr>
        <p:spPr/>
        <p:txBody>
          <a:bodyPr/>
          <a:lstStyle/>
          <a:p>
            <a:r>
              <a:rPr lang="hu-HU"/>
              <a:t>Mi a zöld közösség?</a:t>
            </a:r>
            <a:endParaRPr lang="en-MT" dirty="0"/>
          </a:p>
        </p:txBody>
      </p:sp>
      <p:sp>
        <p:nvSpPr>
          <p:cNvPr id="3" name="Text Placeholder 2">
            <a:extLst>
              <a:ext uri="{FF2B5EF4-FFF2-40B4-BE49-F238E27FC236}">
                <a16:creationId xmlns:a16="http://schemas.microsoft.com/office/drawing/2014/main" id="{CC1365B5-1772-F1A2-30D4-BCCB115C82BD}"/>
              </a:ext>
            </a:extLst>
          </p:cNvPr>
          <p:cNvSpPr>
            <a:spLocks noGrp="1"/>
          </p:cNvSpPr>
          <p:nvPr>
            <p:ph type="body" idx="1"/>
          </p:nvPr>
        </p:nvSpPr>
        <p:spPr>
          <a:xfrm>
            <a:off x="809625" y="1396134"/>
            <a:ext cx="10744199" cy="4713923"/>
          </a:xfrm>
        </p:spPr>
        <p:txBody>
          <a:bodyPr>
            <a:noAutofit/>
          </a:bodyPr>
          <a:lstStyle/>
          <a:p>
            <a:pPr algn="just">
              <a:lnSpc>
                <a:spcPct val="110000"/>
              </a:lnSpc>
              <a:spcBef>
                <a:spcPts val="0"/>
              </a:spcBef>
              <a:spcAft>
                <a:spcPts val="1200"/>
              </a:spcAft>
            </a:pPr>
            <a:r>
              <a:rPr lang="hu-HU" sz="2200" b="0" i="0"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 zöld közösség </a:t>
            </a:r>
            <a:r>
              <a:rPr lang="hu-HU" sz="2200" i="0" dirty="0">
                <a:solidFill>
                  <a:schemeClr val="tx1"/>
                </a:solidFill>
                <a:effectLst/>
                <a:highlight>
                  <a:srgbClr val="E89F56"/>
                </a:highlight>
                <a:latin typeface="Tahoma" panose="020B0604030504040204" pitchFamily="34" charset="0"/>
                <a:ea typeface="Tahoma" panose="020B0604030504040204" pitchFamily="34" charset="0"/>
                <a:cs typeface="Tahoma" panose="020B0604030504040204" pitchFamily="34" charset="0"/>
              </a:rPr>
              <a:t>környezetbarát megoldásokat </a:t>
            </a:r>
            <a:r>
              <a:rPr lang="hu-HU" sz="2200" b="0" i="0"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valósít meg, hogy megfeleljen tagjai igényeinek.</a:t>
            </a:r>
          </a:p>
          <a:p>
            <a:pPr algn="just">
              <a:lnSpc>
                <a:spcPct val="110000"/>
              </a:lnSpc>
              <a:spcBef>
                <a:spcPts val="0"/>
              </a:spcBef>
              <a:spcAft>
                <a:spcPts val="1200"/>
              </a:spcAft>
            </a:pPr>
            <a:r>
              <a:rPr lang="hu-HU" sz="2200" b="0" i="0"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 zöld közösségben való részvétel </a:t>
            </a:r>
            <a:r>
              <a:rPr lang="hu-HU" sz="2200" dirty="0">
                <a:solidFill>
                  <a:schemeClr val="tx1"/>
                </a:solidFill>
                <a:highlight>
                  <a:srgbClr val="E89F56"/>
                </a:highlight>
                <a:latin typeface="Tahoma" panose="020B0604030504040204" pitchFamily="34" charset="0"/>
                <a:ea typeface="Tahoma" panose="020B0604030504040204" pitchFamily="34" charset="0"/>
                <a:cs typeface="Tahoma" panose="020B0604030504040204" pitchFamily="34" charset="0"/>
              </a:rPr>
              <a:t>számos előnnyel jár a lakosok számára</a:t>
            </a:r>
            <a:r>
              <a:rPr lang="hu-HU" sz="2200" b="0" i="0"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beleértve a jobb egészségi állapotot és a jó közérzetet, a jobb lelkiállapotot, az energiaköltségek csökkenését és a tisztább levegőt.</a:t>
            </a:r>
          </a:p>
          <a:p>
            <a:pPr algn="just">
              <a:lnSpc>
                <a:spcPct val="110000"/>
              </a:lnSpc>
              <a:spcBef>
                <a:spcPts val="0"/>
              </a:spcBef>
              <a:spcAft>
                <a:spcPts val="1200"/>
              </a:spcAft>
            </a:pPr>
            <a:r>
              <a:rPr lang="hu-HU" sz="2200" dirty="0">
                <a:solidFill>
                  <a:schemeClr val="tx1"/>
                </a:solidFill>
                <a:highlight>
                  <a:srgbClr val="FFFFFF"/>
                </a:highlight>
                <a:latin typeface="Tahoma" panose="020B0604030504040204" pitchFamily="34" charset="0"/>
                <a:ea typeface="Tahoma" panose="020B0604030504040204" pitchFamily="34" charset="0"/>
                <a:cs typeface="Tahoma" panose="020B0604030504040204" pitchFamily="34" charset="0"/>
              </a:rPr>
              <a:t>A zöld közösségek létrehozásának egyik fő motivációja természetesen az  </a:t>
            </a:r>
            <a:r>
              <a:rPr lang="hu-HU" sz="2200" dirty="0">
                <a:solidFill>
                  <a:schemeClr val="tx1"/>
                </a:solidFill>
                <a:highlight>
                  <a:srgbClr val="E89F56"/>
                </a:highlight>
                <a:latin typeface="Tahoma" panose="020B0604030504040204" pitchFamily="34" charset="0"/>
                <a:ea typeface="Tahoma" panose="020B0604030504040204" pitchFamily="34" charset="0"/>
                <a:cs typeface="Tahoma" panose="020B0604030504040204" pitchFamily="34" charset="0"/>
              </a:rPr>
              <a:t>éghajlatváltozás.</a:t>
            </a:r>
          </a:p>
          <a:p>
            <a:pPr algn="just">
              <a:lnSpc>
                <a:spcPct val="110000"/>
              </a:lnSpc>
              <a:spcBef>
                <a:spcPts val="0"/>
              </a:spcBef>
              <a:spcAft>
                <a:spcPts val="1200"/>
              </a:spcAft>
            </a:pPr>
            <a:r>
              <a:rPr lang="hu-HU" sz="2200" b="0" i="0"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 zöld közösségek </a:t>
            </a:r>
            <a:r>
              <a:rPr lang="hu-HU" sz="2200" dirty="0">
                <a:solidFill>
                  <a:schemeClr val="tx1"/>
                </a:solidFill>
                <a:highlight>
                  <a:srgbClr val="E89F56"/>
                </a:highlight>
                <a:latin typeface="Tahoma" panose="020B0604030504040204" pitchFamily="34" charset="0"/>
                <a:ea typeface="Tahoma" panose="020B0604030504040204" pitchFamily="34" charset="0"/>
                <a:cs typeface="Tahoma" panose="020B0604030504040204" pitchFamily="34" charset="0"/>
              </a:rPr>
              <a:t>tematikusak</a:t>
            </a:r>
            <a:r>
              <a:rPr lang="hu-HU" sz="2200" b="0" i="0" dirty="0">
                <a:solidFill>
                  <a:srgbClr val="ED7D3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hu-HU" sz="2200" dirty="0">
                <a:solidFill>
                  <a:schemeClr val="tx1"/>
                </a:solidFill>
                <a:highlight>
                  <a:srgbClr val="FFFFFF"/>
                </a:highlight>
                <a:latin typeface="Tahoma" panose="020B0604030504040204" pitchFamily="34" charset="0"/>
                <a:ea typeface="Tahoma" panose="020B0604030504040204" pitchFamily="34" charset="0"/>
                <a:cs typeface="Tahoma" panose="020B0604030504040204" pitchFamily="34" charset="0"/>
              </a:rPr>
              <a:t>is lehetnek</a:t>
            </a:r>
            <a:r>
              <a:rPr lang="hu-HU" sz="2200" b="0" i="0"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Az </a:t>
            </a:r>
            <a:r>
              <a:rPr lang="hu-HU" sz="2200" dirty="0">
                <a:solidFill>
                  <a:schemeClr val="tx1"/>
                </a:solidFill>
                <a:highlight>
                  <a:srgbClr val="E89F56"/>
                </a:highlight>
                <a:latin typeface="Tahoma" panose="020B0604030504040204" pitchFamily="34" charset="0"/>
                <a:ea typeface="Tahoma" panose="020B0604030504040204" pitchFamily="34" charset="0"/>
                <a:cs typeface="Tahoma" panose="020B0604030504040204" pitchFamily="34" charset="0"/>
              </a:rPr>
              <a:t>energiaközösségek</a:t>
            </a:r>
            <a:r>
              <a:rPr lang="hu-HU" sz="2200" b="0" i="0"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például lehetővé teszik a kollektív és a polgárok által vezérelt energetikai tevékenységek megvalósítását a tiszta energiára való átállás támogatására. A </a:t>
            </a:r>
            <a:r>
              <a:rPr lang="hu-HU" sz="2200" dirty="0">
                <a:solidFill>
                  <a:schemeClr val="tx1"/>
                </a:solidFill>
                <a:highlight>
                  <a:srgbClr val="E89F56"/>
                </a:highlight>
                <a:latin typeface="Tahoma" panose="020B0604030504040204" pitchFamily="34" charset="0"/>
                <a:ea typeface="Tahoma" panose="020B0604030504040204" pitchFamily="34" charset="0"/>
                <a:cs typeface="Tahoma" panose="020B0604030504040204" pitchFamily="34" charset="0"/>
              </a:rPr>
              <a:t>közösségi kertészkedés</a:t>
            </a:r>
            <a:r>
              <a:rPr lang="hu-HU" sz="2200" dirty="0">
                <a:solidFill>
                  <a:schemeClr val="tx1"/>
                </a:solidFill>
                <a:highlight>
                  <a:srgbClr val="FFFFFF"/>
                </a:highlight>
                <a:latin typeface="Tahoma" panose="020B0604030504040204" pitchFamily="34" charset="0"/>
                <a:ea typeface="Tahoma" panose="020B0604030504040204" pitchFamily="34" charset="0"/>
                <a:cs typeface="Tahoma" panose="020B0604030504040204" pitchFamily="34" charset="0"/>
              </a:rPr>
              <a:t> esetén </a:t>
            </a:r>
            <a:r>
              <a:rPr lang="hu-HU" sz="2200" b="0" i="0"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 köz- vagy magánterület egy részét lakosok vagy önkéntesek csoportja műveli ingyen, a közjó érdekében.</a:t>
            </a:r>
          </a:p>
        </p:txBody>
      </p:sp>
      <p:sp>
        <p:nvSpPr>
          <p:cNvPr id="6" name="TextBox 5">
            <a:extLst>
              <a:ext uri="{FF2B5EF4-FFF2-40B4-BE49-F238E27FC236}">
                <a16:creationId xmlns:a16="http://schemas.microsoft.com/office/drawing/2014/main" id="{87DD460C-EFF2-2FF4-9563-57DDCA7CDA1A}"/>
              </a:ext>
            </a:extLst>
          </p:cNvPr>
          <p:cNvSpPr txBox="1"/>
          <p:nvPr/>
        </p:nvSpPr>
        <p:spPr>
          <a:xfrm>
            <a:off x="886691" y="6273800"/>
            <a:ext cx="6105524" cy="215444"/>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hlinkClick r:id="rId2"/>
              </a:rPr>
              <a:t>https://energy.ec.europa.eu/topics/markets-and-consumers/energy-communities_en</a:t>
            </a:r>
            <a:r>
              <a:rPr lang="en-US" sz="800" dirty="0">
                <a:latin typeface="Tahoma" panose="020B0604030504040204" pitchFamily="34" charset="0"/>
                <a:ea typeface="Tahoma" panose="020B0604030504040204" pitchFamily="34" charset="0"/>
                <a:cs typeface="Tahoma" panose="020B0604030504040204" pitchFamily="34" charset="0"/>
              </a:rPr>
              <a:t> </a:t>
            </a:r>
            <a:endParaRPr lang="en-MT"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6458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a:spLocks noGrp="1"/>
          </p:cNvSpPr>
          <p:nvPr>
            <p:ph type="title"/>
          </p:nvPr>
        </p:nvSpPr>
        <p:spPr>
          <a:xfrm>
            <a:off x="886691" y="4032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54F74"/>
              </a:buClr>
              <a:buSzPts val="4000"/>
              <a:buFont typeface="Tahoma"/>
              <a:buNone/>
            </a:pPr>
            <a:r>
              <a:rPr lang="hu-HU"/>
              <a:t>Érdekeltek bevonása</a:t>
            </a:r>
            <a:endParaRPr/>
          </a:p>
        </p:txBody>
      </p:sp>
      <p:sp>
        <p:nvSpPr>
          <p:cNvPr id="253" name="Google Shape;253;p9"/>
          <p:cNvSpPr txBox="1">
            <a:spLocks noGrp="1"/>
          </p:cNvSpPr>
          <p:nvPr>
            <p:ph type="body" idx="1"/>
          </p:nvPr>
        </p:nvSpPr>
        <p:spPr>
          <a:xfrm>
            <a:off x="789709" y="1728788"/>
            <a:ext cx="10787743" cy="4725987"/>
          </a:xfrm>
          <a:prstGeom prst="rect">
            <a:avLst/>
          </a:prstGeom>
          <a:noFill/>
          <a:ln>
            <a:noFill/>
          </a:ln>
        </p:spPr>
        <p:txBody>
          <a:bodyPr spcFirstLastPara="1" wrap="square" lIns="91425" tIns="45700" rIns="91425" bIns="45700" anchor="t" anchorCtr="0">
            <a:normAutofit fontScale="92500"/>
          </a:bodyPr>
          <a:lstStyle/>
          <a:p>
            <a:pPr marL="342900" lvl="0" indent="-342900" algn="just" rtl="0">
              <a:lnSpc>
                <a:spcPct val="90000"/>
              </a:lnSpc>
              <a:spcBef>
                <a:spcPts val="0"/>
              </a:spcBef>
              <a:spcAft>
                <a:spcPts val="0"/>
              </a:spcAft>
              <a:buClr>
                <a:srgbClr val="E89F56"/>
              </a:buClr>
              <a:buSzPts val="2400"/>
              <a:buFont typeface="Arial"/>
              <a:buChar char="•"/>
            </a:pPr>
            <a:r>
              <a:rPr lang="hu-HU" dirty="0"/>
              <a:t>Fogalma:</a:t>
            </a:r>
            <a:r>
              <a:rPr lang="en-US" dirty="0"/>
              <a:t> </a:t>
            </a:r>
            <a:r>
              <a:rPr lang="hu-HU" dirty="0">
                <a:solidFill>
                  <a:schemeClr val="tx1"/>
                </a:solidFill>
                <a:highlight>
                  <a:srgbClr val="E89F56"/>
                </a:highlight>
                <a:latin typeface="Tahoma" panose="020B0604030504040204" pitchFamily="34" charset="0"/>
                <a:ea typeface="Tahoma" panose="020B0604030504040204" pitchFamily="34" charset="0"/>
                <a:cs typeface="Tahoma" panose="020B0604030504040204" pitchFamily="34" charset="0"/>
              </a:rPr>
              <a:t>„egyén vagy embercsoport, akik közérdekű vagy szakpolitikai kérdésekkel kívánnak foglalkozni, hogy változást érjenek el közösségükben</a:t>
            </a:r>
            <a:r>
              <a:rPr lang="en-US" dirty="0">
                <a:solidFill>
                  <a:schemeClr val="tx1"/>
                </a:solidFill>
                <a:highlight>
                  <a:srgbClr val="E89F56"/>
                </a:highlight>
                <a:latin typeface="Tahoma" panose="020B0604030504040204" pitchFamily="34" charset="0"/>
                <a:ea typeface="Tahoma" panose="020B0604030504040204" pitchFamily="34" charset="0"/>
                <a:cs typeface="Tahoma" panose="020B0604030504040204" pitchFamily="34" charset="0"/>
              </a:rPr>
              <a:t>”.</a:t>
            </a:r>
            <a:endParaRPr dirty="0">
              <a:solidFill>
                <a:schemeClr val="tx1"/>
              </a:solidFill>
              <a:highlight>
                <a:srgbClr val="E89F56"/>
              </a:highlight>
              <a:latin typeface="Tahoma" panose="020B0604030504040204" pitchFamily="34" charset="0"/>
              <a:ea typeface="Tahoma" panose="020B0604030504040204" pitchFamily="34" charset="0"/>
              <a:cs typeface="Tahoma" panose="020B0604030504040204" pitchFamily="34" charset="0"/>
            </a:endParaRPr>
          </a:p>
          <a:p>
            <a:pPr marL="342900" lvl="0" indent="-190500" algn="just" rtl="0">
              <a:lnSpc>
                <a:spcPct val="90000"/>
              </a:lnSpc>
              <a:spcBef>
                <a:spcPts val="1000"/>
              </a:spcBef>
              <a:spcAft>
                <a:spcPts val="0"/>
              </a:spcAft>
              <a:buClr>
                <a:srgbClr val="E89F56"/>
              </a:buClr>
              <a:buSzPts val="2400"/>
              <a:buFont typeface="Arial"/>
              <a:buNone/>
            </a:pPr>
            <a:endParaRPr b="1" dirty="0"/>
          </a:p>
          <a:p>
            <a:pPr marL="342900" lvl="0" indent="-342900" algn="just" rtl="0">
              <a:lnSpc>
                <a:spcPct val="90000"/>
              </a:lnSpc>
              <a:spcBef>
                <a:spcPts val="1000"/>
              </a:spcBef>
              <a:spcAft>
                <a:spcPts val="0"/>
              </a:spcAft>
              <a:buClr>
                <a:srgbClr val="E89F56"/>
              </a:buClr>
              <a:buSzPts val="2400"/>
              <a:buFont typeface="Arial"/>
              <a:buChar char="•"/>
            </a:pPr>
            <a:r>
              <a:rPr lang="hu-HU" dirty="0"/>
              <a:t>Lehet politikai és nem politikai indíttatású is, de jellemzően </a:t>
            </a:r>
            <a:r>
              <a:rPr lang="hu-HU" dirty="0">
                <a:solidFill>
                  <a:schemeClr val="tx1"/>
                </a:solidFill>
                <a:highlight>
                  <a:srgbClr val="E89F56"/>
                </a:highlight>
                <a:latin typeface="Tahoma" panose="020B0604030504040204" pitchFamily="34" charset="0"/>
                <a:ea typeface="Tahoma" panose="020B0604030504040204" pitchFamily="34" charset="0"/>
                <a:cs typeface="Tahoma" panose="020B0604030504040204" pitchFamily="34" charset="0"/>
              </a:rPr>
              <a:t>közös érdekek</a:t>
            </a:r>
            <a:r>
              <a:rPr lang="hu-HU" b="1" dirty="0">
                <a:solidFill>
                  <a:srgbClr val="ED7D31"/>
                </a:solidFill>
              </a:rPr>
              <a:t> </a:t>
            </a:r>
            <a:r>
              <a:rPr lang="hu-HU" dirty="0"/>
              <a:t>merülnek fel a változást célzó lobbi során.</a:t>
            </a:r>
          </a:p>
          <a:p>
            <a:pPr marL="342900" lvl="0" indent="-190500" algn="just" rtl="0">
              <a:lnSpc>
                <a:spcPct val="90000"/>
              </a:lnSpc>
              <a:spcBef>
                <a:spcPts val="1000"/>
              </a:spcBef>
              <a:spcAft>
                <a:spcPts val="0"/>
              </a:spcAft>
              <a:buClr>
                <a:srgbClr val="E89F56"/>
              </a:buClr>
              <a:buSzPts val="2400"/>
              <a:buFont typeface="Arial"/>
              <a:buNone/>
            </a:pPr>
            <a:endParaRPr dirty="0"/>
          </a:p>
          <a:p>
            <a:pPr marL="342900" lvl="0" indent="-342900" algn="just" rtl="0">
              <a:lnSpc>
                <a:spcPct val="90000"/>
              </a:lnSpc>
              <a:spcBef>
                <a:spcPts val="1000"/>
              </a:spcBef>
              <a:spcAft>
                <a:spcPts val="0"/>
              </a:spcAft>
              <a:buClr>
                <a:srgbClr val="E89F56"/>
              </a:buClr>
              <a:buSzPts val="2400"/>
              <a:buFont typeface="Arial"/>
              <a:buChar char="•"/>
            </a:pPr>
            <a:r>
              <a:rPr lang="hu-HU" dirty="0"/>
              <a:t>Bizonyos projektek fontossága esetén </a:t>
            </a:r>
            <a:r>
              <a:rPr lang="hu-HU" dirty="0">
                <a:solidFill>
                  <a:schemeClr val="tx1"/>
                </a:solidFill>
                <a:highlight>
                  <a:srgbClr val="E89F56"/>
                </a:highlight>
                <a:latin typeface="Tahoma" panose="020B0604030504040204" pitchFamily="34" charset="0"/>
                <a:ea typeface="Tahoma" panose="020B0604030504040204" pitchFamily="34" charset="0"/>
                <a:cs typeface="Tahoma" panose="020B0604030504040204" pitchFamily="34" charset="0"/>
              </a:rPr>
              <a:t>magasabb arányú képviseletet</a:t>
            </a:r>
            <a:r>
              <a:rPr lang="hu-HU" b="1" dirty="0">
                <a:solidFill>
                  <a:srgbClr val="ED7D31"/>
                </a:solidFill>
              </a:rPr>
              <a:t> </a:t>
            </a:r>
            <a:r>
              <a:rPr lang="hu-HU" dirty="0"/>
              <a:t>/ szavazási részvételt biztosíthat, növelve a politikusokra és hatóságokra </a:t>
            </a:r>
            <a:r>
              <a:rPr lang="hu-HU" dirty="0">
                <a:solidFill>
                  <a:schemeClr val="tx1"/>
                </a:solidFill>
                <a:highlight>
                  <a:srgbClr val="E89F56"/>
                </a:highlight>
                <a:latin typeface="Tahoma" panose="020B0604030504040204" pitchFamily="34" charset="0"/>
                <a:ea typeface="Tahoma" panose="020B0604030504040204" pitchFamily="34" charset="0"/>
                <a:cs typeface="Tahoma" panose="020B0604030504040204" pitchFamily="34" charset="0"/>
              </a:rPr>
              <a:t>nehezedő nyomást</a:t>
            </a:r>
            <a:r>
              <a:rPr lang="hu-HU" dirty="0"/>
              <a:t>.</a:t>
            </a:r>
          </a:p>
          <a:p>
            <a:pPr marL="0" lvl="0" indent="0" algn="just" rtl="0">
              <a:lnSpc>
                <a:spcPct val="90000"/>
              </a:lnSpc>
              <a:spcBef>
                <a:spcPts val="1000"/>
              </a:spcBef>
              <a:spcAft>
                <a:spcPts val="0"/>
              </a:spcAft>
              <a:buClr>
                <a:srgbClr val="E89F56"/>
              </a:buClr>
              <a:buSzPts val="2400"/>
              <a:buNone/>
            </a:pPr>
            <a:r>
              <a:rPr lang="en-US" dirty="0"/>
              <a:t> </a:t>
            </a:r>
            <a:endParaRPr dirty="0"/>
          </a:p>
          <a:p>
            <a:pPr marL="342900" lvl="0" indent="-342900" algn="just" rtl="0">
              <a:lnSpc>
                <a:spcPct val="90000"/>
              </a:lnSpc>
              <a:spcBef>
                <a:spcPts val="1000"/>
              </a:spcBef>
              <a:spcAft>
                <a:spcPts val="0"/>
              </a:spcAft>
              <a:buClr>
                <a:srgbClr val="E89F56"/>
              </a:buClr>
              <a:buSzPts val="2400"/>
              <a:buFont typeface="Arial"/>
              <a:buChar char="•"/>
            </a:pPr>
            <a:r>
              <a:rPr lang="hu-HU" dirty="0"/>
              <a:t>Eltér a </a:t>
            </a:r>
            <a:r>
              <a:rPr lang="hu-HU" dirty="0" err="1"/>
              <a:t>stakeholder</a:t>
            </a:r>
            <a:r>
              <a:rPr lang="hu-HU" dirty="0"/>
              <a:t>-menedzsmenttől.</a:t>
            </a:r>
            <a:r>
              <a:rPr lang="en-US" dirty="0"/>
              <a:t> Az </a:t>
            </a:r>
            <a:r>
              <a:rPr lang="hu-HU" dirty="0"/>
              <a:t>érdekeltek bevonása</a:t>
            </a:r>
            <a:r>
              <a:rPr lang="en-US" dirty="0"/>
              <a:t> </a:t>
            </a:r>
            <a:r>
              <a:rPr lang="en-US" dirty="0" err="1"/>
              <a:t>azt</a:t>
            </a:r>
            <a:r>
              <a:rPr lang="en-US" dirty="0"/>
              <a:t> </a:t>
            </a:r>
            <a:r>
              <a:rPr lang="en-US" dirty="0" err="1"/>
              <a:t>jelent</a:t>
            </a:r>
            <a:r>
              <a:rPr lang="hu-HU" dirty="0"/>
              <a:t>i</a:t>
            </a:r>
            <a:r>
              <a:rPr lang="en-US" dirty="0"/>
              <a:t>, </a:t>
            </a:r>
            <a:r>
              <a:rPr lang="en-US" dirty="0" err="1"/>
              <a:t>hogy</a:t>
            </a:r>
            <a:r>
              <a:rPr lang="en-US" dirty="0"/>
              <a:t> </a:t>
            </a:r>
            <a:r>
              <a:rPr lang="en-US" dirty="0" err="1"/>
              <a:t>hajlandóak</a:t>
            </a:r>
            <a:r>
              <a:rPr lang="en-US" dirty="0"/>
              <a:t> </a:t>
            </a:r>
            <a:r>
              <a:rPr lang="en-US" dirty="0" err="1"/>
              <a:t>vagyunk</a:t>
            </a:r>
            <a:r>
              <a:rPr lang="en-US" dirty="0"/>
              <a:t> </a:t>
            </a:r>
            <a:r>
              <a:rPr lang="en-US" dirty="0" err="1"/>
              <a:t>meghallgatni</a:t>
            </a:r>
            <a:r>
              <a:rPr lang="en-US" dirty="0"/>
              <a:t> </a:t>
            </a:r>
            <a:r>
              <a:rPr lang="en-US" dirty="0" err="1"/>
              <a:t>és</a:t>
            </a:r>
            <a:r>
              <a:rPr lang="en-US" dirty="0"/>
              <a:t> </a:t>
            </a:r>
            <a:r>
              <a:rPr lang="en-US" dirty="0" err="1"/>
              <a:t>megváltoztatni</a:t>
            </a:r>
            <a:r>
              <a:rPr lang="en-US" dirty="0"/>
              <a:t> a </a:t>
            </a:r>
            <a:r>
              <a:rPr lang="en-US" dirty="0" err="1"/>
              <a:t>kimeneteket</a:t>
            </a:r>
            <a:r>
              <a:rPr lang="en-US" dirty="0"/>
              <a:t> </a:t>
            </a:r>
            <a:r>
              <a:rPr lang="en-US" dirty="0" err="1"/>
              <a:t>az</a:t>
            </a:r>
            <a:r>
              <a:rPr lang="en-US" dirty="0"/>
              <a:t> </a:t>
            </a:r>
            <a:r>
              <a:rPr lang="en-US" dirty="0" err="1"/>
              <a:t>érdekelt</a:t>
            </a:r>
            <a:r>
              <a:rPr lang="en-US" dirty="0"/>
              <a:t> </a:t>
            </a:r>
            <a:r>
              <a:rPr lang="en-US" dirty="0" err="1"/>
              <a:t>felek</a:t>
            </a:r>
            <a:r>
              <a:rPr lang="en-US" dirty="0"/>
              <a:t> </a:t>
            </a:r>
            <a:r>
              <a:rPr lang="hu-HU" dirty="0"/>
              <a:t>részvétele</a:t>
            </a:r>
            <a:r>
              <a:rPr lang="en-US" dirty="0"/>
              <a:t> </a:t>
            </a:r>
            <a:r>
              <a:rPr lang="en-US" dirty="0" err="1"/>
              <a:t>eredményeként</a:t>
            </a:r>
            <a:r>
              <a:rPr lang="en-US" dirty="0"/>
              <a:t>.</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0"/>
          <p:cNvSpPr txBox="1">
            <a:spLocks noGrp="1"/>
          </p:cNvSpPr>
          <p:nvPr>
            <p:ph type="title"/>
          </p:nvPr>
        </p:nvSpPr>
        <p:spPr>
          <a:xfrm>
            <a:off x="886691" y="4032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54F74"/>
              </a:buClr>
              <a:buSzPts val="4000"/>
              <a:buFont typeface="Tahoma"/>
              <a:buNone/>
            </a:pPr>
            <a:r>
              <a:rPr lang="hu-HU" dirty="0"/>
              <a:t>Különbség a </a:t>
            </a:r>
            <a:r>
              <a:rPr lang="en-US" dirty="0"/>
              <a:t>stakeholder</a:t>
            </a:r>
            <a:r>
              <a:rPr lang="hu-HU" dirty="0"/>
              <a:t>-</a:t>
            </a:r>
            <a:r>
              <a:rPr lang="en-US" dirty="0"/>
              <a:t>m</a:t>
            </a:r>
            <a:r>
              <a:rPr lang="hu-HU" dirty="0" err="1"/>
              <a:t>enedzs</a:t>
            </a:r>
            <a:r>
              <a:rPr lang="en-US" dirty="0" err="1"/>
              <a:t>ment</a:t>
            </a:r>
            <a:r>
              <a:rPr lang="en-US" dirty="0"/>
              <a:t> </a:t>
            </a:r>
            <a:r>
              <a:rPr lang="hu-HU" dirty="0"/>
              <a:t>és az érdekeltek bevonása között</a:t>
            </a:r>
            <a:endParaRPr dirty="0"/>
          </a:p>
        </p:txBody>
      </p:sp>
      <p:sp>
        <p:nvSpPr>
          <p:cNvPr id="259" name="Google Shape;259;p10"/>
          <p:cNvSpPr txBox="1">
            <a:spLocks noGrp="1"/>
          </p:cNvSpPr>
          <p:nvPr>
            <p:ph type="body" idx="1"/>
          </p:nvPr>
        </p:nvSpPr>
        <p:spPr>
          <a:xfrm>
            <a:off x="838200" y="1825625"/>
            <a:ext cx="6667500" cy="4351338"/>
          </a:xfrm>
          <a:prstGeom prst="rect">
            <a:avLst/>
          </a:prstGeom>
          <a:noFill/>
          <a:ln>
            <a:noFill/>
          </a:ln>
        </p:spPr>
        <p:txBody>
          <a:bodyPr spcFirstLastPara="1" wrap="square" lIns="91425" tIns="45700" rIns="91425" bIns="45700" anchor="t" anchorCtr="0">
            <a:normAutofit/>
          </a:bodyPr>
          <a:lstStyle/>
          <a:p>
            <a:pPr marL="342900" lvl="0" indent="-190500" algn="l" rtl="0">
              <a:lnSpc>
                <a:spcPct val="90000"/>
              </a:lnSpc>
              <a:spcBef>
                <a:spcPts val="0"/>
              </a:spcBef>
              <a:spcAft>
                <a:spcPts val="0"/>
              </a:spcAft>
              <a:buClr>
                <a:srgbClr val="E89F56"/>
              </a:buClr>
              <a:buSzPts val="2400"/>
              <a:buFont typeface="Arial"/>
              <a:buNone/>
            </a:pPr>
            <a:endParaRPr/>
          </a:p>
        </p:txBody>
      </p:sp>
      <p:sp>
        <p:nvSpPr>
          <p:cNvPr id="260" name="Google Shape;260;p10"/>
          <p:cNvSpPr txBox="1">
            <a:spLocks noGrp="1"/>
          </p:cNvSpPr>
          <p:nvPr>
            <p:ph type="body" idx="2"/>
          </p:nvPr>
        </p:nvSpPr>
        <p:spPr>
          <a:xfrm>
            <a:off x="7810500" y="1825625"/>
            <a:ext cx="3543299" cy="4203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p:txBody>
      </p:sp>
      <p:graphicFrame>
        <p:nvGraphicFramePr>
          <p:cNvPr id="261" name="Google Shape;261;p10"/>
          <p:cNvGraphicFramePr/>
          <p:nvPr>
            <p:extLst>
              <p:ext uri="{D42A27DB-BD31-4B8C-83A1-F6EECF244321}">
                <p14:modId xmlns:p14="http://schemas.microsoft.com/office/powerpoint/2010/main" val="4155247670"/>
              </p:ext>
            </p:extLst>
          </p:nvPr>
        </p:nvGraphicFramePr>
        <p:xfrm>
          <a:off x="671913" y="1706563"/>
          <a:ext cx="11023632" cy="4627353"/>
        </p:xfrm>
        <a:graphic>
          <a:graphicData uri="http://schemas.openxmlformats.org/drawingml/2006/table">
            <a:tbl>
              <a:tblPr bandRow="1">
                <a:noFill/>
                <a:tableStyleId>{3D03072B-EB98-40F7-BA21-0B4684400185}</a:tableStyleId>
              </a:tblPr>
              <a:tblGrid>
                <a:gridCol w="3295325">
                  <a:extLst>
                    <a:ext uri="{9D8B030D-6E8A-4147-A177-3AD203B41FA5}">
                      <a16:colId xmlns:a16="http://schemas.microsoft.com/office/drawing/2014/main" val="20000"/>
                    </a:ext>
                  </a:extLst>
                </a:gridCol>
                <a:gridCol w="6186413">
                  <a:extLst>
                    <a:ext uri="{9D8B030D-6E8A-4147-A177-3AD203B41FA5}">
                      <a16:colId xmlns:a16="http://schemas.microsoft.com/office/drawing/2014/main" val="20001"/>
                    </a:ext>
                  </a:extLst>
                </a:gridCol>
                <a:gridCol w="1541894">
                  <a:extLst>
                    <a:ext uri="{9D8B030D-6E8A-4147-A177-3AD203B41FA5}">
                      <a16:colId xmlns:a16="http://schemas.microsoft.com/office/drawing/2014/main" val="20002"/>
                    </a:ext>
                  </a:extLst>
                </a:gridCol>
              </a:tblGrid>
              <a:tr h="666580">
                <a:tc>
                  <a:txBody>
                    <a:bodyPr/>
                    <a:lstStyle/>
                    <a:p>
                      <a:pPr marL="0" marR="0" lvl="0" indent="0" algn="l" rtl="0">
                        <a:lnSpc>
                          <a:spcPct val="107000"/>
                        </a:lnSpc>
                        <a:spcBef>
                          <a:spcPts val="0"/>
                        </a:spcBef>
                        <a:spcAft>
                          <a:spcPts val="0"/>
                        </a:spcAft>
                        <a:buNone/>
                      </a:pPr>
                      <a:r>
                        <a:rPr lang="hu-HU" sz="2200" b="1">
                          <a:latin typeface="Tahoma"/>
                          <a:ea typeface="Tahoma"/>
                          <a:cs typeface="Tahoma"/>
                          <a:sym typeface="Tahoma"/>
                        </a:rPr>
                        <a:t>A részvétel szintje</a:t>
                      </a:r>
                      <a:endParaRPr sz="2200" b="1" dirty="0">
                        <a:latin typeface="Tahoma"/>
                        <a:ea typeface="Tahoma"/>
                        <a:cs typeface="Tahoma"/>
                        <a:sym typeface="Tahoma"/>
                      </a:endParaRPr>
                    </a:p>
                  </a:txBody>
                  <a:tcPr marL="68575" marR="68575" marT="0" marB="0" anchor="ctr"/>
                </a:tc>
                <a:tc>
                  <a:txBody>
                    <a:bodyPr/>
                    <a:lstStyle/>
                    <a:p>
                      <a:pPr marL="0" marR="0" lvl="0" indent="0" algn="l" rtl="0">
                        <a:lnSpc>
                          <a:spcPct val="107000"/>
                        </a:lnSpc>
                        <a:spcBef>
                          <a:spcPts val="0"/>
                        </a:spcBef>
                        <a:spcAft>
                          <a:spcPts val="0"/>
                        </a:spcAft>
                        <a:buNone/>
                      </a:pPr>
                      <a:r>
                        <a:rPr lang="hu-HU" sz="2200" b="1">
                          <a:latin typeface="Tahoma"/>
                          <a:ea typeface="Tahoma"/>
                          <a:cs typeface="Tahoma"/>
                          <a:sym typeface="Tahoma"/>
                        </a:rPr>
                        <a:t>Leírás</a:t>
                      </a:r>
                      <a:endParaRPr sz="2200" b="1">
                        <a:latin typeface="Tahoma"/>
                        <a:ea typeface="Tahoma"/>
                        <a:cs typeface="Tahoma"/>
                        <a:sym typeface="Tahoma"/>
                      </a:endParaRPr>
                    </a:p>
                  </a:txBody>
                  <a:tcPr marL="68575" marR="68575" marT="0" marB="0" anchor="ctr"/>
                </a:tc>
                <a:tc>
                  <a:txBody>
                    <a:bodyPr/>
                    <a:lstStyle/>
                    <a:p>
                      <a:pPr marL="0" marR="0" lvl="0" indent="0" algn="ctr" rtl="0">
                        <a:lnSpc>
                          <a:spcPct val="107000"/>
                        </a:lnSpc>
                        <a:spcBef>
                          <a:spcPts val="0"/>
                        </a:spcBef>
                        <a:spcAft>
                          <a:spcPts val="0"/>
                        </a:spcAft>
                        <a:buNone/>
                      </a:pPr>
                      <a:r>
                        <a:rPr lang="hu-HU" sz="2200" b="1">
                          <a:latin typeface="Tahoma"/>
                          <a:ea typeface="Tahoma"/>
                          <a:cs typeface="Tahoma"/>
                          <a:sym typeface="Tahoma"/>
                        </a:rPr>
                        <a:t>Típus</a:t>
                      </a:r>
                      <a:endParaRPr sz="2200" b="1">
                        <a:latin typeface="Tahoma"/>
                        <a:ea typeface="Tahoma"/>
                        <a:cs typeface="Tahoma"/>
                        <a:sym typeface="Tahoma"/>
                      </a:endParaRPr>
                    </a:p>
                  </a:txBody>
                  <a:tcPr marL="68575" marR="68575" marT="0" marB="0" anchor="ctr"/>
                </a:tc>
                <a:extLst>
                  <a:ext uri="{0D108BD9-81ED-4DB2-BD59-A6C34878D82A}">
                    <a16:rowId xmlns:a16="http://schemas.microsoft.com/office/drawing/2014/main" val="10000"/>
                  </a:ext>
                </a:extLst>
              </a:tr>
              <a:tr h="720695">
                <a:tc>
                  <a:txBody>
                    <a:bodyPr/>
                    <a:lstStyle/>
                    <a:p>
                      <a:pPr marL="0" marR="0" lvl="0" indent="0" algn="l" rtl="0">
                        <a:lnSpc>
                          <a:spcPct val="107000"/>
                        </a:lnSpc>
                        <a:spcBef>
                          <a:spcPts val="0"/>
                        </a:spcBef>
                        <a:spcAft>
                          <a:spcPts val="0"/>
                        </a:spcAft>
                        <a:buNone/>
                      </a:pPr>
                      <a:r>
                        <a:rPr lang="hu-HU" sz="2200">
                          <a:latin typeface="Tahoma"/>
                          <a:ea typeface="Tahoma"/>
                          <a:cs typeface="Tahoma"/>
                          <a:sym typeface="Tahoma"/>
                        </a:rPr>
                        <a:t>Tájékoztatás</a:t>
                      </a:r>
                      <a:endParaRPr sz="2200" dirty="0">
                        <a:latin typeface="Tahoma"/>
                        <a:ea typeface="Tahoma"/>
                        <a:cs typeface="Tahoma"/>
                        <a:sym typeface="Tahoma"/>
                      </a:endParaRPr>
                    </a:p>
                  </a:txBody>
                  <a:tcPr marL="68575" marR="68575" marT="0" marB="0" anchor="ctr"/>
                </a:tc>
                <a:tc>
                  <a:txBody>
                    <a:bodyPr/>
                    <a:lstStyle/>
                    <a:p>
                      <a:pPr marL="0" marR="0" lvl="0" indent="0" algn="l" rtl="0">
                        <a:lnSpc>
                          <a:spcPct val="107000"/>
                        </a:lnSpc>
                        <a:spcBef>
                          <a:spcPts val="0"/>
                        </a:spcBef>
                        <a:spcAft>
                          <a:spcPts val="0"/>
                        </a:spcAft>
                        <a:buNone/>
                      </a:pPr>
                      <a:r>
                        <a:rPr lang="en-US" sz="2200">
                          <a:latin typeface="Tahoma"/>
                          <a:ea typeface="Tahoma"/>
                          <a:cs typeface="Tahoma"/>
                          <a:sym typeface="Tahoma"/>
                        </a:rPr>
                        <a:t>Egyirányú információáramlás a projekttől az érintettek felé.</a:t>
                      </a:r>
                      <a:endParaRPr sz="2200" dirty="0">
                        <a:latin typeface="Tahoma"/>
                        <a:ea typeface="Tahoma"/>
                        <a:cs typeface="Tahoma"/>
                        <a:sym typeface="Tahoma"/>
                      </a:endParaRPr>
                    </a:p>
                  </a:txBody>
                  <a:tcPr marL="68575" marR="68575" marT="0" marB="0" anchor="ctr"/>
                </a:tc>
                <a:tc rowSpan="2">
                  <a:txBody>
                    <a:bodyPr/>
                    <a:lstStyle/>
                    <a:p>
                      <a:pPr marL="0" marR="0" lvl="0" indent="0" algn="ctr" rtl="0">
                        <a:lnSpc>
                          <a:spcPct val="107000"/>
                        </a:lnSpc>
                        <a:spcBef>
                          <a:spcPts val="0"/>
                        </a:spcBef>
                        <a:spcAft>
                          <a:spcPts val="0"/>
                        </a:spcAft>
                        <a:buNone/>
                      </a:pPr>
                      <a:r>
                        <a:rPr lang="hu-HU" sz="2200">
                          <a:latin typeface="Tahoma"/>
                          <a:ea typeface="Tahoma"/>
                          <a:cs typeface="Tahoma"/>
                          <a:sym typeface="Tahoma"/>
                        </a:rPr>
                        <a:t>Nem részvételi</a:t>
                      </a:r>
                      <a:endParaRPr sz="2200">
                        <a:latin typeface="Tahoma"/>
                        <a:ea typeface="Tahoma"/>
                        <a:cs typeface="Tahoma"/>
                        <a:sym typeface="Tahoma"/>
                      </a:endParaRPr>
                    </a:p>
                  </a:txBody>
                  <a:tcPr marL="68575" marR="68575" marT="0" marB="0" anchor="ctr"/>
                </a:tc>
                <a:extLst>
                  <a:ext uri="{0D108BD9-81ED-4DB2-BD59-A6C34878D82A}">
                    <a16:rowId xmlns:a16="http://schemas.microsoft.com/office/drawing/2014/main" val="10001"/>
                  </a:ext>
                </a:extLst>
              </a:tr>
              <a:tr h="720695">
                <a:tc>
                  <a:txBody>
                    <a:bodyPr/>
                    <a:lstStyle/>
                    <a:p>
                      <a:pPr marL="0" marR="0" lvl="0" indent="0" algn="l" rtl="0">
                        <a:lnSpc>
                          <a:spcPct val="107000"/>
                        </a:lnSpc>
                        <a:spcBef>
                          <a:spcPts val="0"/>
                        </a:spcBef>
                        <a:spcAft>
                          <a:spcPts val="0"/>
                        </a:spcAft>
                        <a:buNone/>
                      </a:pPr>
                      <a:r>
                        <a:rPr lang="hu-HU" sz="2200">
                          <a:latin typeface="Tahoma"/>
                          <a:ea typeface="Tahoma"/>
                          <a:cs typeface="Tahoma"/>
                          <a:sym typeface="Tahoma"/>
                        </a:rPr>
                        <a:t>Konzultáció</a:t>
                      </a:r>
                      <a:endParaRPr sz="2200" dirty="0">
                        <a:latin typeface="Tahoma"/>
                        <a:ea typeface="Tahoma"/>
                        <a:cs typeface="Tahoma"/>
                        <a:sym typeface="Tahoma"/>
                      </a:endParaRPr>
                    </a:p>
                  </a:txBody>
                  <a:tcPr marL="68575" marR="68575" marT="0" marB="0" anchor="ctr"/>
                </a:tc>
                <a:tc>
                  <a:txBody>
                    <a:bodyPr/>
                    <a:lstStyle/>
                    <a:p>
                      <a:pPr marL="0" marR="0" lvl="0" indent="0" algn="l" rtl="0">
                        <a:lnSpc>
                          <a:spcPct val="107000"/>
                        </a:lnSpc>
                        <a:spcBef>
                          <a:spcPts val="0"/>
                        </a:spcBef>
                        <a:spcAft>
                          <a:spcPts val="0"/>
                        </a:spcAft>
                        <a:buNone/>
                      </a:pPr>
                      <a:r>
                        <a:rPr lang="hu-HU" sz="2200">
                          <a:latin typeface="Tahoma"/>
                          <a:ea typeface="Tahoma"/>
                          <a:cs typeface="Tahoma"/>
                          <a:sym typeface="Tahoma"/>
                        </a:rPr>
                        <a:t>F</a:t>
                      </a:r>
                      <a:r>
                        <a:rPr lang="en-US" sz="2200">
                          <a:latin typeface="Tahoma"/>
                          <a:ea typeface="Tahoma"/>
                          <a:cs typeface="Tahoma"/>
                          <a:sym typeface="Tahoma"/>
                        </a:rPr>
                        <a:t>olyamat, amely során az érdekelt felektől információkat vagy</a:t>
                      </a:r>
                      <a:r>
                        <a:rPr lang="hu-HU" sz="2200">
                          <a:latin typeface="Tahoma"/>
                          <a:ea typeface="Tahoma"/>
                          <a:cs typeface="Tahoma"/>
                          <a:sym typeface="Tahoma"/>
                        </a:rPr>
                        <a:t> a</a:t>
                      </a:r>
                      <a:r>
                        <a:rPr lang="en-US" sz="2200">
                          <a:latin typeface="Tahoma"/>
                          <a:ea typeface="Tahoma"/>
                          <a:cs typeface="Tahoma"/>
                          <a:sym typeface="Tahoma"/>
                        </a:rPr>
                        <a:t> véleményüket kérik.</a:t>
                      </a:r>
                      <a:endParaRPr sz="2200">
                        <a:latin typeface="Tahoma"/>
                        <a:ea typeface="Tahoma"/>
                        <a:cs typeface="Tahoma"/>
                        <a:sym typeface="Tahoma"/>
                      </a:endParaRPr>
                    </a:p>
                  </a:txBody>
                  <a:tcPr marL="68575" marR="68575" marT="0" marB="0" anchor="ctr"/>
                </a:tc>
                <a:tc vMerge="1">
                  <a:txBody>
                    <a:bodyPr/>
                    <a:lstStyle/>
                    <a:p>
                      <a:endParaRPr lang="hu-HU"/>
                    </a:p>
                  </a:txBody>
                  <a:tcPr/>
                </a:tc>
                <a:extLst>
                  <a:ext uri="{0D108BD9-81ED-4DB2-BD59-A6C34878D82A}">
                    <a16:rowId xmlns:a16="http://schemas.microsoft.com/office/drawing/2014/main" val="10002"/>
                  </a:ext>
                </a:extLst>
              </a:tr>
              <a:tr h="343386">
                <a:tc>
                  <a:txBody>
                    <a:bodyPr/>
                    <a:lstStyle/>
                    <a:p>
                      <a:pPr marL="0" marR="0" lvl="0" indent="0" algn="l" rtl="0">
                        <a:lnSpc>
                          <a:spcPct val="107000"/>
                        </a:lnSpc>
                        <a:spcBef>
                          <a:spcPts val="0"/>
                        </a:spcBef>
                        <a:spcAft>
                          <a:spcPts val="0"/>
                        </a:spcAft>
                        <a:buNone/>
                      </a:pPr>
                      <a:r>
                        <a:rPr lang="hu-HU" sz="2200">
                          <a:latin typeface="Tahoma"/>
                          <a:ea typeface="Tahoma"/>
                          <a:cs typeface="Tahoma"/>
                          <a:sym typeface="Tahoma"/>
                        </a:rPr>
                        <a:t>Bevonás</a:t>
                      </a:r>
                      <a:endParaRPr sz="2200" dirty="0">
                        <a:latin typeface="Tahoma"/>
                        <a:ea typeface="Tahoma"/>
                        <a:cs typeface="Tahoma"/>
                        <a:sym typeface="Tahoma"/>
                      </a:endParaRPr>
                    </a:p>
                  </a:txBody>
                  <a:tcPr marL="68575" marR="68575" marT="0" marB="0" anchor="ctr"/>
                </a:tc>
                <a:tc rowSpan="2">
                  <a:txBody>
                    <a:bodyPr/>
                    <a:lstStyle/>
                    <a:p>
                      <a:pPr marL="0" marR="0" lvl="0" indent="0" algn="l" rtl="0">
                        <a:lnSpc>
                          <a:spcPct val="107000"/>
                        </a:lnSpc>
                        <a:spcBef>
                          <a:spcPts val="0"/>
                        </a:spcBef>
                        <a:spcAft>
                          <a:spcPts val="0"/>
                        </a:spcAft>
                        <a:buNone/>
                      </a:pPr>
                      <a:r>
                        <a:rPr lang="en-US" sz="2200">
                          <a:latin typeface="Tahoma"/>
                          <a:ea typeface="Tahoma"/>
                          <a:cs typeface="Tahoma"/>
                          <a:sym typeface="Tahoma"/>
                        </a:rPr>
                        <a:t>Az érintettek részt vesznek a projekttel kapcsolatos vitákban, és befolyásolhatják a döntéseket, de közvetlenül nem vesznek részt a döntéshozatalban.</a:t>
                      </a:r>
                      <a:endParaRPr sz="2200">
                        <a:latin typeface="Tahoma"/>
                        <a:ea typeface="Tahoma"/>
                        <a:cs typeface="Tahoma"/>
                        <a:sym typeface="Tahoma"/>
                      </a:endParaRPr>
                    </a:p>
                  </a:txBody>
                  <a:tcPr marL="68575" marR="68575" marT="0" marB="0" anchor="ctr"/>
                </a:tc>
                <a:tc rowSpan="3">
                  <a:txBody>
                    <a:bodyPr/>
                    <a:lstStyle/>
                    <a:p>
                      <a:pPr marL="0" marR="0" lvl="0" indent="0" algn="ctr" rtl="0">
                        <a:lnSpc>
                          <a:spcPct val="107000"/>
                        </a:lnSpc>
                        <a:spcBef>
                          <a:spcPts val="0"/>
                        </a:spcBef>
                        <a:spcAft>
                          <a:spcPts val="0"/>
                        </a:spcAft>
                        <a:buNone/>
                      </a:pPr>
                      <a:r>
                        <a:rPr lang="hu-HU" sz="2200">
                          <a:latin typeface="Tahoma"/>
                          <a:ea typeface="Tahoma"/>
                          <a:cs typeface="Tahoma"/>
                          <a:sym typeface="Tahoma"/>
                        </a:rPr>
                        <a:t>Részvételi</a:t>
                      </a:r>
                      <a:endParaRPr sz="2200">
                        <a:latin typeface="Tahoma"/>
                        <a:ea typeface="Tahoma"/>
                        <a:cs typeface="Tahoma"/>
                        <a:sym typeface="Tahoma"/>
                      </a:endParaRPr>
                    </a:p>
                  </a:txBody>
                  <a:tcPr marL="68575" marR="68575" marT="0" marB="0" anchor="ctr"/>
                </a:tc>
                <a:extLst>
                  <a:ext uri="{0D108BD9-81ED-4DB2-BD59-A6C34878D82A}">
                    <a16:rowId xmlns:a16="http://schemas.microsoft.com/office/drawing/2014/main" val="10003"/>
                  </a:ext>
                </a:extLst>
              </a:tr>
              <a:tr h="1131930">
                <a:tc>
                  <a:txBody>
                    <a:bodyPr/>
                    <a:lstStyle/>
                    <a:p>
                      <a:pPr marL="0" marR="0" lvl="0" indent="0" algn="l" rtl="0">
                        <a:lnSpc>
                          <a:spcPct val="107000"/>
                        </a:lnSpc>
                        <a:spcBef>
                          <a:spcPts val="0"/>
                        </a:spcBef>
                        <a:spcAft>
                          <a:spcPts val="0"/>
                        </a:spcAft>
                        <a:buNone/>
                      </a:pPr>
                      <a:r>
                        <a:rPr lang="hu-HU" sz="2200">
                          <a:latin typeface="Tahoma"/>
                          <a:ea typeface="Tahoma"/>
                          <a:cs typeface="Tahoma"/>
                          <a:sym typeface="Tahoma"/>
                        </a:rPr>
                        <a:t>Kollaboráció</a:t>
                      </a:r>
                      <a:endParaRPr sz="2200">
                        <a:latin typeface="Tahoma"/>
                        <a:ea typeface="Tahoma"/>
                        <a:cs typeface="Tahoma"/>
                        <a:sym typeface="Tahoma"/>
                      </a:endParaRPr>
                    </a:p>
                  </a:txBody>
                  <a:tcPr marL="68575" marR="68575" marT="0" marB="0" anchor="ctr"/>
                </a:tc>
                <a:tc vMerge="1">
                  <a:txBody>
                    <a:bodyPr/>
                    <a:lstStyle/>
                    <a:p>
                      <a:endParaRPr lang="hu-HU"/>
                    </a:p>
                  </a:txBody>
                  <a:tcPr/>
                </a:tc>
                <a:tc vMerge="1">
                  <a:txBody>
                    <a:bodyPr/>
                    <a:lstStyle/>
                    <a:p>
                      <a:endParaRPr lang="hu-HU"/>
                    </a:p>
                  </a:txBody>
                  <a:tcPr/>
                </a:tc>
                <a:extLst>
                  <a:ext uri="{0D108BD9-81ED-4DB2-BD59-A6C34878D82A}">
                    <a16:rowId xmlns:a16="http://schemas.microsoft.com/office/drawing/2014/main" val="10004"/>
                  </a:ext>
                </a:extLst>
              </a:tr>
              <a:tr h="1015559">
                <a:tc>
                  <a:txBody>
                    <a:bodyPr/>
                    <a:lstStyle/>
                    <a:p>
                      <a:pPr marL="0" marR="0" lvl="0" indent="0" algn="l" rtl="0">
                        <a:lnSpc>
                          <a:spcPct val="107000"/>
                        </a:lnSpc>
                        <a:spcBef>
                          <a:spcPts val="0"/>
                        </a:spcBef>
                        <a:spcAft>
                          <a:spcPts val="0"/>
                        </a:spcAft>
                        <a:buNone/>
                      </a:pPr>
                      <a:r>
                        <a:rPr lang="hu-HU" sz="2200">
                          <a:latin typeface="Tahoma"/>
                          <a:ea typeface="Tahoma"/>
                          <a:cs typeface="Tahoma"/>
                          <a:sym typeface="Tahoma"/>
                        </a:rPr>
                        <a:t>Felhatalmazás</a:t>
                      </a:r>
                      <a:r>
                        <a:rPr lang="en-US" sz="2200">
                          <a:latin typeface="Tahoma"/>
                          <a:ea typeface="Tahoma"/>
                          <a:cs typeface="Tahoma"/>
                          <a:sym typeface="Tahoma"/>
                        </a:rPr>
                        <a:t>: részvétel és döntéshozatal</a:t>
                      </a:r>
                      <a:endParaRPr sz="2200">
                        <a:latin typeface="Tahoma"/>
                        <a:ea typeface="Tahoma"/>
                        <a:cs typeface="Tahoma"/>
                        <a:sym typeface="Tahoma"/>
                      </a:endParaRPr>
                    </a:p>
                  </a:txBody>
                  <a:tcPr marL="68575" marR="68575" marT="0" marB="0" anchor="ctr"/>
                </a:tc>
                <a:tc>
                  <a:txBody>
                    <a:bodyPr/>
                    <a:lstStyle/>
                    <a:p>
                      <a:pPr marL="0" marR="0" lvl="0" indent="0" algn="l" rtl="0">
                        <a:lnSpc>
                          <a:spcPct val="107000"/>
                        </a:lnSpc>
                        <a:spcBef>
                          <a:spcPts val="0"/>
                        </a:spcBef>
                        <a:spcAft>
                          <a:spcPts val="0"/>
                        </a:spcAft>
                        <a:buNone/>
                      </a:pPr>
                      <a:r>
                        <a:rPr lang="en-US" sz="2200">
                          <a:latin typeface="Tahoma"/>
                          <a:ea typeface="Tahoma"/>
                          <a:cs typeface="Tahoma"/>
                          <a:sym typeface="Tahoma"/>
                        </a:rPr>
                        <a:t>Az érdekelteket teljes mértékben bevonják, gyakran megkönnyít</a:t>
                      </a:r>
                      <a:r>
                        <a:rPr lang="hu-HU" sz="2200">
                          <a:latin typeface="Tahoma"/>
                          <a:ea typeface="Tahoma"/>
                          <a:cs typeface="Tahoma"/>
                          <a:sym typeface="Tahoma"/>
                        </a:rPr>
                        <a:t>ve</a:t>
                      </a:r>
                      <a:r>
                        <a:rPr lang="en-US" sz="2200">
                          <a:latin typeface="Tahoma"/>
                          <a:ea typeface="Tahoma"/>
                          <a:cs typeface="Tahoma"/>
                          <a:sym typeface="Tahoma"/>
                        </a:rPr>
                        <a:t> nekik, hogy vezető szerepet töltsenek be a döntéshozatalban.</a:t>
                      </a:r>
                      <a:endParaRPr sz="2200" dirty="0">
                        <a:latin typeface="Tahoma"/>
                        <a:ea typeface="Tahoma"/>
                        <a:cs typeface="Tahoma"/>
                        <a:sym typeface="Tahoma"/>
                      </a:endParaRPr>
                    </a:p>
                  </a:txBody>
                  <a:tcPr marL="68575" marR="68575" marT="0" marB="0" anchor="ctr"/>
                </a:tc>
                <a:tc vMerge="1">
                  <a:txBody>
                    <a:bodyPr/>
                    <a:lstStyle/>
                    <a:p>
                      <a:endParaRPr lang="hu-HU"/>
                    </a:p>
                  </a:txBody>
                  <a:tcPr/>
                </a:tc>
                <a:extLst>
                  <a:ext uri="{0D108BD9-81ED-4DB2-BD59-A6C34878D82A}">
                    <a16:rowId xmlns:a16="http://schemas.microsoft.com/office/drawing/2014/main" val="10005"/>
                  </a:ext>
                </a:extLst>
              </a:tr>
            </a:tbl>
          </a:graphicData>
        </a:graphic>
      </p:graphicFrame>
      <p:sp>
        <p:nvSpPr>
          <p:cNvPr id="262" name="Google Shape;262;p10"/>
          <p:cNvSpPr/>
          <p:nvPr/>
        </p:nvSpPr>
        <p:spPr>
          <a:xfrm>
            <a:off x="623419" y="2375210"/>
            <a:ext cx="11072126" cy="1427433"/>
          </a:xfrm>
          <a:prstGeom prst="roundRect">
            <a:avLst>
              <a:gd name="adj" fmla="val 16667"/>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10"/>
          <p:cNvSpPr/>
          <p:nvPr/>
        </p:nvSpPr>
        <p:spPr>
          <a:xfrm>
            <a:off x="623419" y="3802643"/>
            <a:ext cx="11072126" cy="2531273"/>
          </a:xfrm>
          <a:prstGeom prst="roundRect">
            <a:avLst>
              <a:gd name="adj" fmla="val 16667"/>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1"/>
          <p:cNvSpPr txBox="1">
            <a:spLocks noGrp="1"/>
          </p:cNvSpPr>
          <p:nvPr>
            <p:ph type="title"/>
          </p:nvPr>
        </p:nvSpPr>
        <p:spPr>
          <a:xfrm>
            <a:off x="839787" y="457200"/>
            <a:ext cx="10319443" cy="9620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54F74"/>
              </a:buClr>
              <a:buSzPts val="4000"/>
              <a:buFont typeface="Tahoma"/>
              <a:buNone/>
            </a:pPr>
            <a:r>
              <a:rPr lang="hu-HU"/>
              <a:t>1. feladat</a:t>
            </a:r>
            <a:r>
              <a:rPr lang="en-US"/>
              <a:t> – </a:t>
            </a:r>
            <a:r>
              <a:rPr lang="hu-HU"/>
              <a:t>Zöld közösségek</a:t>
            </a:r>
            <a:endParaRPr/>
          </a:p>
        </p:txBody>
      </p:sp>
      <p:sp>
        <p:nvSpPr>
          <p:cNvPr id="269" name="Google Shape;269;p11"/>
          <p:cNvSpPr txBox="1"/>
          <p:nvPr/>
        </p:nvSpPr>
        <p:spPr>
          <a:xfrm>
            <a:off x="839787" y="1419225"/>
            <a:ext cx="10982758"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2400">
                <a:latin typeface="Tahoma" panose="020B0604030504040204" pitchFamily="34" charset="0"/>
                <a:ea typeface="Tahoma" panose="020B0604030504040204" pitchFamily="34" charset="0"/>
                <a:cs typeface="Tahoma" panose="020B0604030504040204" pitchFamily="34" charset="0"/>
              </a:rPr>
              <a:t>Próbálja ki a Greenvolve játékot az esemény/képzés résztvevőivel:</a:t>
            </a:r>
          </a:p>
          <a:p>
            <a:pPr marL="0" marR="0" lvl="0" indent="0" algn="ctr" rtl="0">
              <a:spcBef>
                <a:spcPts val="0"/>
              </a:spcBef>
              <a:spcAft>
                <a:spcPts val="0"/>
              </a:spcAft>
              <a:buNone/>
            </a:pPr>
            <a:r>
              <a:rPr lang="hu-HU" sz="2400">
                <a:latin typeface="Tahoma" panose="020B0604030504040204" pitchFamily="34" charset="0"/>
                <a:ea typeface="Tahoma" panose="020B0604030504040204" pitchFamily="34" charset="0"/>
                <a:cs typeface="Tahoma" panose="020B0604030504040204" pitchFamily="34" charset="0"/>
                <a:hlinkClick r:id="rId3"/>
              </a:rPr>
              <a:t>https://game.greenvolve-project.eu/</a:t>
            </a:r>
            <a:r>
              <a:rPr lang="hu-HU" sz="2400">
                <a:latin typeface="Tahoma" panose="020B0604030504040204" pitchFamily="34" charset="0"/>
                <a:ea typeface="Tahoma" panose="020B0604030504040204" pitchFamily="34" charset="0"/>
                <a:cs typeface="Tahoma" panose="020B0604030504040204" pitchFamily="34" charset="0"/>
              </a:rPr>
              <a:t> </a:t>
            </a:r>
            <a:endParaRPr sz="2400">
              <a:latin typeface="Tahoma" panose="020B0604030504040204" pitchFamily="34" charset="0"/>
              <a:ea typeface="Tahoma" panose="020B0604030504040204" pitchFamily="34" charset="0"/>
              <a:cs typeface="Tahoma" panose="020B0604030504040204" pitchFamily="34" charset="0"/>
            </a:endParaRPr>
          </a:p>
        </p:txBody>
      </p:sp>
      <p:sp>
        <p:nvSpPr>
          <p:cNvPr id="270" name="Google Shape;270;p11"/>
          <p:cNvSpPr txBox="1"/>
          <p:nvPr/>
        </p:nvSpPr>
        <p:spPr>
          <a:xfrm>
            <a:off x="839788" y="301840"/>
            <a:ext cx="3426121" cy="461665"/>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E89F56"/>
                </a:solidFill>
                <a:latin typeface="Calibri"/>
                <a:ea typeface="Calibri"/>
                <a:cs typeface="Calibri"/>
                <a:sym typeface="Calibri"/>
              </a:rPr>
              <a:t>Feladat</a:t>
            </a:r>
            <a:endParaRPr sz="2400">
              <a:solidFill>
                <a:srgbClr val="E89F56"/>
              </a:solidFill>
              <a:latin typeface="Calibri"/>
              <a:ea typeface="Calibri"/>
              <a:cs typeface="Calibri"/>
              <a:sym typeface="Calibri"/>
            </a:endParaRPr>
          </a:p>
        </p:txBody>
      </p:sp>
      <p:pic>
        <p:nvPicPr>
          <p:cNvPr id="3" name="Kép 2">
            <a:extLst>
              <a:ext uri="{FF2B5EF4-FFF2-40B4-BE49-F238E27FC236}">
                <a16:creationId xmlns:a16="http://schemas.microsoft.com/office/drawing/2014/main" id="{49DF8F1E-8251-7FD8-1586-4B39B516BEA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72400" y="2507425"/>
            <a:ext cx="3627112" cy="3624160"/>
          </a:xfrm>
          <a:prstGeom prst="rect">
            <a:avLst/>
          </a:prstGeom>
        </p:spPr>
      </p:pic>
      <p:sp>
        <p:nvSpPr>
          <p:cNvPr id="5" name="Szövegdoboz 4">
            <a:extLst>
              <a:ext uri="{FF2B5EF4-FFF2-40B4-BE49-F238E27FC236}">
                <a16:creationId xmlns:a16="http://schemas.microsoft.com/office/drawing/2014/main" id="{25FC0D3D-D9A0-D00B-31E1-64DE0F527985}"/>
              </a:ext>
            </a:extLst>
          </p:cNvPr>
          <p:cNvSpPr txBox="1"/>
          <p:nvPr/>
        </p:nvSpPr>
        <p:spPr>
          <a:xfrm>
            <a:off x="792488" y="2381250"/>
            <a:ext cx="6529041" cy="3876510"/>
          </a:xfrm>
          <a:prstGeom prst="rect">
            <a:avLst/>
          </a:prstGeom>
          <a:noFill/>
        </p:spPr>
        <p:txBody>
          <a:bodyPr wrap="square">
            <a:spAutoFit/>
          </a:bodyPr>
          <a:lstStyle/>
          <a:p>
            <a:pPr algn="just">
              <a:lnSpc>
                <a:spcPct val="130000"/>
              </a:lnSpc>
            </a:pPr>
            <a:r>
              <a:rPr lang="hu-HU" sz="2400" b="0" i="0">
                <a:solidFill>
                  <a:schemeClr val="tx1"/>
                </a:solidFill>
                <a:effectLst/>
                <a:latin typeface="Tahoma" panose="020B0604030504040204" pitchFamily="34" charset="0"/>
                <a:ea typeface="Tahoma" panose="020B0604030504040204" pitchFamily="34" charset="0"/>
                <a:cs typeface="Tahoma" panose="020B0604030504040204" pitchFamily="34" charset="0"/>
              </a:rPr>
              <a:t>A platform felhasználói interaktív módon tesztelhetik magukat a zöld témák nyilvános konzultációhoz kapcsolódó kérdésekben. A játék feleletválasztós kérdéseket tartalmaz, amelyek meglehetősen trükkösek, kritikus gondolkodást és holisztikus megközelítést igényelnek annak megértéséhez, hogy mely elemek járulnak hozzá a zöld városhoz.</a:t>
            </a:r>
            <a:endParaRPr lang="hu-HU"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1414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1"/>
          <p:cNvSpPr txBox="1">
            <a:spLocks noGrp="1"/>
          </p:cNvSpPr>
          <p:nvPr>
            <p:ph type="title"/>
          </p:nvPr>
        </p:nvSpPr>
        <p:spPr>
          <a:xfrm>
            <a:off x="839787" y="457200"/>
            <a:ext cx="10319443" cy="9620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54F74"/>
              </a:buClr>
              <a:buSzPts val="4000"/>
              <a:buFont typeface="Tahoma"/>
              <a:buNone/>
            </a:pPr>
            <a:r>
              <a:rPr lang="hu-HU"/>
              <a:t>2. feladat</a:t>
            </a:r>
            <a:r>
              <a:rPr lang="en-US"/>
              <a:t> – </a:t>
            </a:r>
            <a:r>
              <a:rPr lang="hu-HU"/>
              <a:t>Zöld közösségek</a:t>
            </a:r>
            <a:endParaRPr/>
          </a:p>
        </p:txBody>
      </p:sp>
      <p:sp>
        <p:nvSpPr>
          <p:cNvPr id="269" name="Google Shape;269;p11"/>
          <p:cNvSpPr txBox="1"/>
          <p:nvPr/>
        </p:nvSpPr>
        <p:spPr>
          <a:xfrm>
            <a:off x="839787" y="1297494"/>
            <a:ext cx="10982758" cy="4293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hu-HU" sz="2000" i="0" dirty="0">
              <a:solidFill>
                <a:srgbClr val="262626"/>
              </a:solidFill>
              <a:latin typeface="Tahoma"/>
              <a:ea typeface="Tahoma"/>
              <a:cs typeface="Tahoma"/>
              <a:sym typeface="Tahoma"/>
            </a:endParaRPr>
          </a:p>
          <a:p>
            <a:pPr marL="0" marR="0" lvl="0" indent="0" rtl="0">
              <a:spcBef>
                <a:spcPts val="0"/>
              </a:spcBef>
              <a:spcAft>
                <a:spcPts val="0"/>
              </a:spcAft>
              <a:buNone/>
            </a:pPr>
            <a:r>
              <a:rPr lang="en-US" sz="2400" i="0" dirty="0">
                <a:solidFill>
                  <a:srgbClr val="262626"/>
                </a:solidFill>
                <a:latin typeface="Tahoma"/>
                <a:ea typeface="Tahoma"/>
                <a:cs typeface="Tahoma"/>
                <a:sym typeface="Tahoma"/>
              </a:rPr>
              <a:t>A </a:t>
            </a:r>
            <a:r>
              <a:rPr lang="en-US" sz="2400" i="0" dirty="0" err="1">
                <a:solidFill>
                  <a:srgbClr val="262626"/>
                </a:solidFill>
                <a:latin typeface="Tahoma"/>
                <a:ea typeface="Tahoma"/>
                <a:cs typeface="Tahoma"/>
                <a:sym typeface="Tahoma"/>
              </a:rPr>
              <a:t>gyermekek</a:t>
            </a:r>
            <a:r>
              <a:rPr lang="en-US" sz="2400" i="0" dirty="0">
                <a:solidFill>
                  <a:srgbClr val="262626"/>
                </a:solidFill>
                <a:latin typeface="Tahoma"/>
                <a:ea typeface="Tahoma"/>
                <a:cs typeface="Tahoma"/>
                <a:sym typeface="Tahoma"/>
              </a:rPr>
              <a:t> </a:t>
            </a:r>
            <a:r>
              <a:rPr lang="en-US" sz="2400" i="0" dirty="0" err="1">
                <a:solidFill>
                  <a:srgbClr val="262626"/>
                </a:solidFill>
                <a:latin typeface="Tahoma"/>
                <a:ea typeface="Tahoma"/>
                <a:cs typeface="Tahoma"/>
                <a:sym typeface="Tahoma"/>
              </a:rPr>
              <a:t>és</a:t>
            </a:r>
            <a:r>
              <a:rPr lang="en-US" sz="2400" i="0" dirty="0">
                <a:solidFill>
                  <a:srgbClr val="262626"/>
                </a:solidFill>
                <a:latin typeface="Tahoma"/>
                <a:ea typeface="Tahoma"/>
                <a:cs typeface="Tahoma"/>
                <a:sym typeface="Tahoma"/>
              </a:rPr>
              <a:t> a </a:t>
            </a:r>
            <a:r>
              <a:rPr lang="en-US" sz="2400" i="0" dirty="0" err="1">
                <a:solidFill>
                  <a:srgbClr val="262626"/>
                </a:solidFill>
                <a:latin typeface="Tahoma"/>
                <a:ea typeface="Tahoma"/>
                <a:cs typeface="Tahoma"/>
                <a:sym typeface="Tahoma"/>
              </a:rPr>
              <a:t>jövő</a:t>
            </a:r>
            <a:r>
              <a:rPr lang="en-US" sz="2400" i="0" dirty="0">
                <a:solidFill>
                  <a:srgbClr val="262626"/>
                </a:solidFill>
                <a:latin typeface="Tahoma"/>
                <a:ea typeface="Tahoma"/>
                <a:cs typeface="Tahoma"/>
                <a:sym typeface="Tahoma"/>
              </a:rPr>
              <a:t> </a:t>
            </a:r>
            <a:r>
              <a:rPr lang="en-US" sz="2400" i="0" dirty="0" err="1">
                <a:solidFill>
                  <a:srgbClr val="262626"/>
                </a:solidFill>
                <a:latin typeface="Tahoma"/>
                <a:ea typeface="Tahoma"/>
                <a:cs typeface="Tahoma"/>
                <a:sym typeface="Tahoma"/>
              </a:rPr>
              <a:t>nemzedékei</a:t>
            </a:r>
            <a:r>
              <a:rPr lang="en-US" sz="2400" i="0" dirty="0">
                <a:solidFill>
                  <a:srgbClr val="262626"/>
                </a:solidFill>
                <a:latin typeface="Tahoma"/>
                <a:ea typeface="Tahoma"/>
                <a:cs typeface="Tahoma"/>
                <a:sym typeface="Tahoma"/>
              </a:rPr>
              <a:t> </a:t>
            </a:r>
            <a:r>
              <a:rPr lang="en-US" sz="2400" i="0" dirty="0" err="1">
                <a:solidFill>
                  <a:srgbClr val="262626"/>
                </a:solidFill>
                <a:latin typeface="Tahoma"/>
                <a:ea typeface="Tahoma"/>
                <a:cs typeface="Tahoma"/>
                <a:sym typeface="Tahoma"/>
              </a:rPr>
              <a:t>élen</a:t>
            </a:r>
            <a:r>
              <a:rPr lang="en-US" sz="2400" i="0" dirty="0">
                <a:solidFill>
                  <a:srgbClr val="262626"/>
                </a:solidFill>
                <a:latin typeface="Tahoma"/>
                <a:ea typeface="Tahoma"/>
                <a:cs typeface="Tahoma"/>
                <a:sym typeface="Tahoma"/>
              </a:rPr>
              <a:t> </a:t>
            </a:r>
            <a:r>
              <a:rPr lang="en-US" sz="2400" i="0" dirty="0" err="1">
                <a:solidFill>
                  <a:srgbClr val="262626"/>
                </a:solidFill>
                <a:latin typeface="Tahoma"/>
                <a:ea typeface="Tahoma"/>
                <a:cs typeface="Tahoma"/>
                <a:sym typeface="Tahoma"/>
              </a:rPr>
              <a:t>járnak</a:t>
            </a:r>
            <a:r>
              <a:rPr lang="en-US" sz="2400" i="0" dirty="0">
                <a:solidFill>
                  <a:srgbClr val="262626"/>
                </a:solidFill>
                <a:latin typeface="Tahoma"/>
                <a:ea typeface="Tahoma"/>
                <a:cs typeface="Tahoma"/>
                <a:sym typeface="Tahoma"/>
              </a:rPr>
              <a:t> a </a:t>
            </a:r>
            <a:r>
              <a:rPr lang="en-US" sz="2400" i="0" dirty="0" err="1">
                <a:solidFill>
                  <a:srgbClr val="262626"/>
                </a:solidFill>
                <a:latin typeface="Tahoma"/>
                <a:ea typeface="Tahoma"/>
                <a:cs typeface="Tahoma"/>
                <a:sym typeface="Tahoma"/>
              </a:rPr>
              <a:t>klímaválság</a:t>
            </a:r>
            <a:r>
              <a:rPr lang="en-US" sz="2400" i="0" dirty="0">
                <a:solidFill>
                  <a:srgbClr val="262626"/>
                </a:solidFill>
                <a:latin typeface="Tahoma"/>
                <a:ea typeface="Tahoma"/>
                <a:cs typeface="Tahoma"/>
                <a:sym typeface="Tahoma"/>
              </a:rPr>
              <a:t> </a:t>
            </a:r>
            <a:r>
              <a:rPr lang="en-US" sz="2400" i="0" dirty="0" err="1">
                <a:solidFill>
                  <a:srgbClr val="262626"/>
                </a:solidFill>
                <a:latin typeface="Tahoma"/>
                <a:ea typeface="Tahoma"/>
                <a:cs typeface="Tahoma"/>
                <a:sym typeface="Tahoma"/>
              </a:rPr>
              <a:t>terheinek</a:t>
            </a:r>
            <a:r>
              <a:rPr lang="en-US" sz="2400" i="0" dirty="0">
                <a:solidFill>
                  <a:srgbClr val="262626"/>
                </a:solidFill>
                <a:latin typeface="Tahoma"/>
                <a:ea typeface="Tahoma"/>
                <a:cs typeface="Tahoma"/>
                <a:sym typeface="Tahoma"/>
              </a:rPr>
              <a:t> </a:t>
            </a:r>
            <a:r>
              <a:rPr lang="en-US" sz="2400" i="0" dirty="0" err="1">
                <a:solidFill>
                  <a:srgbClr val="262626"/>
                </a:solidFill>
                <a:latin typeface="Tahoma"/>
                <a:ea typeface="Tahoma"/>
                <a:cs typeface="Tahoma"/>
                <a:sym typeface="Tahoma"/>
              </a:rPr>
              <a:t>viselésében</a:t>
            </a:r>
            <a:r>
              <a:rPr lang="en-US" sz="2400" i="0" dirty="0">
                <a:solidFill>
                  <a:srgbClr val="262626"/>
                </a:solidFill>
                <a:latin typeface="Tahoma"/>
                <a:ea typeface="Tahoma"/>
                <a:cs typeface="Tahoma"/>
                <a:sym typeface="Tahoma"/>
              </a:rPr>
              <a:t>. </a:t>
            </a:r>
            <a:r>
              <a:rPr lang="hu-HU" sz="2400" i="0" dirty="0">
                <a:solidFill>
                  <a:srgbClr val="262626"/>
                </a:solidFill>
                <a:latin typeface="Tahoma"/>
                <a:ea typeface="Tahoma"/>
                <a:cs typeface="Tahoma"/>
                <a:sym typeface="Tahoma"/>
              </a:rPr>
              <a:t>Témák </a:t>
            </a:r>
            <a:r>
              <a:rPr lang="en-US" sz="2400" i="0" dirty="0" err="1">
                <a:solidFill>
                  <a:srgbClr val="262626"/>
                </a:solidFill>
                <a:latin typeface="Tahoma"/>
                <a:ea typeface="Tahoma"/>
                <a:cs typeface="Tahoma"/>
                <a:sym typeface="Tahoma"/>
              </a:rPr>
              <a:t>beszél</a:t>
            </a:r>
            <a:r>
              <a:rPr lang="hu-HU" sz="2400" i="0" dirty="0" err="1">
                <a:solidFill>
                  <a:srgbClr val="262626"/>
                </a:solidFill>
                <a:latin typeface="Tahoma"/>
                <a:ea typeface="Tahoma"/>
                <a:cs typeface="Tahoma"/>
                <a:sym typeface="Tahoma"/>
              </a:rPr>
              <a:t>get</a:t>
            </a:r>
            <a:r>
              <a:rPr lang="en-US" sz="2400" i="0" dirty="0" err="1">
                <a:solidFill>
                  <a:srgbClr val="262626"/>
                </a:solidFill>
                <a:latin typeface="Tahoma"/>
                <a:ea typeface="Tahoma"/>
                <a:cs typeface="Tahoma"/>
                <a:sym typeface="Tahoma"/>
              </a:rPr>
              <a:t>éshez</a:t>
            </a:r>
            <a:r>
              <a:rPr lang="en-US" sz="2400" i="0" dirty="0">
                <a:solidFill>
                  <a:srgbClr val="262626"/>
                </a:solidFill>
                <a:latin typeface="Tahoma"/>
                <a:ea typeface="Tahoma"/>
                <a:cs typeface="Tahoma"/>
                <a:sym typeface="Tahoma"/>
              </a:rPr>
              <a:t>:</a:t>
            </a:r>
            <a:br>
              <a:rPr lang="en-US" sz="2000" i="0" dirty="0">
                <a:solidFill>
                  <a:srgbClr val="262626"/>
                </a:solidFill>
                <a:latin typeface="Tahoma"/>
                <a:ea typeface="Tahoma"/>
                <a:cs typeface="Tahoma"/>
                <a:sym typeface="Tahoma"/>
              </a:rPr>
            </a:br>
            <a:endParaRPr sz="2000" i="0" dirty="0">
              <a:solidFill>
                <a:srgbClr val="262626"/>
              </a:solidFill>
              <a:latin typeface="Tahoma"/>
              <a:ea typeface="Tahoma"/>
              <a:cs typeface="Tahoma"/>
              <a:sym typeface="Tahoma"/>
            </a:endParaRPr>
          </a:p>
          <a:p>
            <a:pPr marL="285750" lvl="0" indent="-285750">
              <a:spcAft>
                <a:spcPts val="1800"/>
              </a:spcAft>
              <a:buClr>
                <a:srgbClr val="262626"/>
              </a:buClr>
              <a:buSzPts val="2000"/>
              <a:buFont typeface="Noto Sans Symbols"/>
              <a:buChar char="▪"/>
            </a:pP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A </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csoporttársa</a:t>
            </a:r>
            <a:r>
              <a:rPr lang="hu-HU"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kk</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al </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és</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hu-HU"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más </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idősekkel</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való</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beszélgetés</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után</a:t>
            </a:r>
            <a:r>
              <a:rPr lang="hu-HU"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hogy látja,</a:t>
            </a:r>
            <a:r>
              <a:rPr lang="en-US" sz="28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van </a:t>
            </a:r>
            <a:r>
              <a:rPr lang="en-US" sz="280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valami</a:t>
            </a:r>
            <a:r>
              <a:rPr lang="en-US" sz="28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ami</a:t>
            </a:r>
            <a:r>
              <a:rPr lang="en-US" sz="28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segíthet</a:t>
            </a:r>
            <a:r>
              <a:rPr lang="en-US" sz="28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abban</a:t>
            </a:r>
            <a:r>
              <a:rPr lang="en-US" sz="28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hogy</a:t>
            </a:r>
            <a:r>
              <a:rPr lang="en-US" sz="28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közösségként</a:t>
            </a:r>
            <a:r>
              <a:rPr lang="en-US" sz="28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zöldebbek</a:t>
            </a:r>
            <a:r>
              <a:rPr lang="en-US" sz="28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legyünk</a:t>
            </a:r>
            <a:r>
              <a:rPr lang="en-US" sz="28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és</a:t>
            </a:r>
            <a:r>
              <a:rPr lang="en-US" sz="28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valódi</a:t>
            </a:r>
            <a:r>
              <a:rPr lang="en-US" sz="28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lépéseket</a:t>
            </a:r>
            <a:r>
              <a:rPr lang="en-US" sz="28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tegyünk</a:t>
            </a:r>
            <a:r>
              <a:rPr lang="hu-HU" sz="28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az </a:t>
            </a:r>
            <a:r>
              <a:rPr lang="en-US" sz="280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éghajlat</a:t>
            </a:r>
            <a:r>
              <a:rPr lang="hu-HU" sz="28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ért</a:t>
            </a:r>
            <a:r>
              <a:rPr lang="en-US" sz="28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a:t>
            </a:r>
          </a:p>
          <a:p>
            <a:pPr marL="285750" marR="0" lvl="0" indent="-285750" algn="l" rtl="0">
              <a:spcBef>
                <a:spcPts val="0"/>
              </a:spcBef>
              <a:spcAft>
                <a:spcPts val="1800"/>
              </a:spcAft>
              <a:buClr>
                <a:srgbClr val="262626"/>
              </a:buClr>
              <a:buSzPts val="2000"/>
              <a:buFont typeface="Noto Sans Symbols"/>
              <a:buChar char="▪"/>
            </a:pP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Hogyan</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építhetünk</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zöld</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közösségeket</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 </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változás</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érdekében</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a:t>
            </a:r>
          </a:p>
          <a:p>
            <a:pPr marL="285750" marR="0" lvl="0" indent="-285750" algn="l" rtl="0">
              <a:spcBef>
                <a:spcPts val="0"/>
              </a:spcBef>
              <a:spcAft>
                <a:spcPts val="1800"/>
              </a:spcAft>
              <a:buClr>
                <a:srgbClr val="262626"/>
              </a:buClr>
              <a:buSzPts val="2000"/>
              <a:buFont typeface="Noto Sans Symbols"/>
              <a:buChar char="▪"/>
            </a:pP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Milyen</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jövőt</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kíván</a:t>
            </a:r>
            <a:r>
              <a:rPr lang="hu-HU"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j</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unk</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és</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hogyan</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teremthetjük</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 meg a </a:t>
            </a:r>
            <a:r>
              <a:rPr lang="en-US" sz="2800" i="0" dirty="0" err="1">
                <a:solidFill>
                  <a:srgbClr val="262626"/>
                </a:solidFill>
                <a:latin typeface="Tahoma" panose="020B0604030504040204" pitchFamily="34" charset="0"/>
                <a:ea typeface="Tahoma" panose="020B0604030504040204" pitchFamily="34" charset="0"/>
                <a:cs typeface="Tahoma" panose="020B0604030504040204" pitchFamily="34" charset="0"/>
                <a:sym typeface="Tahoma"/>
              </a:rPr>
              <a:t>jövőt</a:t>
            </a:r>
            <a:r>
              <a:rPr lang="en-US" sz="2800" i="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rPr>
              <a:t>?</a:t>
            </a:r>
            <a:endParaRPr sz="2800" dirty="0">
              <a:latin typeface="Tahoma" panose="020B0604030504040204" pitchFamily="34" charset="0"/>
              <a:ea typeface="Tahoma" panose="020B0604030504040204" pitchFamily="34" charset="0"/>
              <a:cs typeface="Tahoma" panose="020B0604030504040204" pitchFamily="34" charset="0"/>
            </a:endParaRPr>
          </a:p>
        </p:txBody>
      </p:sp>
      <p:sp>
        <p:nvSpPr>
          <p:cNvPr id="270" name="Google Shape;270;p11"/>
          <p:cNvSpPr txBox="1"/>
          <p:nvPr/>
        </p:nvSpPr>
        <p:spPr>
          <a:xfrm>
            <a:off x="839788" y="301840"/>
            <a:ext cx="3426121" cy="461665"/>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E89F56"/>
                </a:solidFill>
                <a:latin typeface="Tahoma" panose="020B0604030504040204" pitchFamily="34" charset="0"/>
                <a:ea typeface="Tahoma" panose="020B0604030504040204" pitchFamily="34" charset="0"/>
                <a:cs typeface="Tahoma" panose="020B0604030504040204" pitchFamily="34" charset="0"/>
                <a:sym typeface="Calibri"/>
              </a:rPr>
              <a:t>Feladat</a:t>
            </a:r>
            <a:endParaRPr sz="2400">
              <a:solidFill>
                <a:srgbClr val="E89F56"/>
              </a:solidFill>
              <a:latin typeface="Tahoma" panose="020B0604030504040204" pitchFamily="34" charset="0"/>
              <a:ea typeface="Tahoma" panose="020B0604030504040204" pitchFamily="34" charset="0"/>
              <a:cs typeface="Tahoma" panose="020B0604030504040204" pitchFamily="34" charset="0"/>
              <a:sym typeface="Calibri"/>
            </a:endParaRPr>
          </a:p>
        </p:txBody>
      </p:sp>
    </p:spTree>
    <p:extLst>
      <p:ext uri="{BB962C8B-B14F-4D97-AF65-F5344CB8AC3E}">
        <p14:creationId xmlns:p14="http://schemas.microsoft.com/office/powerpoint/2010/main" val="458970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2"/>
          <p:cNvSpPr>
            <a:spLocks noGrp="1"/>
          </p:cNvSpPr>
          <p:nvPr>
            <p:ph type="body" idx="1"/>
          </p:nvPr>
        </p:nvSpPr>
        <p:spPr>
          <a:xfrm>
            <a:off x="838200" y="3518633"/>
            <a:ext cx="10515600" cy="2811419"/>
          </a:xfrm>
          <a:prstGeom prst="flowChartPunchedCard">
            <a:avLst/>
          </a:prstGeom>
          <a:solidFill>
            <a:srgbClr val="344F74"/>
          </a:solidFill>
          <a:ln w="28575" cap="flat" cmpd="sng">
            <a:solidFill>
              <a:srgbClr val="344F74"/>
            </a:solidFill>
            <a:prstDash val="solid"/>
            <a:round/>
            <a:headEnd type="none" w="sm" len="sm"/>
            <a:tailEnd type="none" w="sm" len="sm"/>
          </a:ln>
        </p:spPr>
        <p:txBody>
          <a:bodyPr spcFirstLastPara="1" wrap="square" lIns="91425" tIns="45700" rIns="91425" bIns="45700" anchor="ctr" anchorCtr="0">
            <a:normAutofit/>
          </a:bodyPr>
          <a:lstStyle/>
          <a:p>
            <a:pPr marL="114300" lvl="0" indent="0" algn="l" rtl="0">
              <a:lnSpc>
                <a:spcPct val="90000"/>
              </a:lnSpc>
              <a:spcBef>
                <a:spcPts val="1000"/>
              </a:spcBef>
              <a:spcAft>
                <a:spcPts val="0"/>
              </a:spcAft>
              <a:buSzPts val="1800"/>
              <a:buNone/>
            </a:pPr>
            <a:r>
              <a:rPr lang="hu-HU" sz="6000">
                <a:solidFill>
                  <a:schemeClr val="lt1"/>
                </a:solidFill>
              </a:rPr>
              <a:t>Környezetbarát magatartás</a:t>
            </a:r>
          </a:p>
        </p:txBody>
      </p:sp>
      <p:sp>
        <p:nvSpPr>
          <p:cNvPr id="276" name="Google Shape;276;p12"/>
          <p:cNvSpPr/>
          <p:nvPr/>
        </p:nvSpPr>
        <p:spPr>
          <a:xfrm rot="5400000">
            <a:off x="-8546" y="9578"/>
            <a:ext cx="1157849" cy="1138711"/>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7" name="Google Shape;277;p12"/>
          <p:cNvSpPr/>
          <p:nvPr/>
        </p:nvSpPr>
        <p:spPr>
          <a:xfrm rot="-5400000" flipH="1">
            <a:off x="-8547" y="1238666"/>
            <a:ext cx="1157849" cy="1138709"/>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8" name="Google Shape;278;p12"/>
          <p:cNvSpPr/>
          <p:nvPr/>
        </p:nvSpPr>
        <p:spPr>
          <a:xfrm rot="-5400000" flipH="1">
            <a:off x="-8545" y="2453908"/>
            <a:ext cx="1157848" cy="113870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9" name="Google Shape;279;p12"/>
          <p:cNvSpPr/>
          <p:nvPr/>
        </p:nvSpPr>
        <p:spPr>
          <a:xfrm rot="10800000">
            <a:off x="1210981" y="2464427"/>
            <a:ext cx="1157845" cy="113870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0" name="Google Shape;280;p12"/>
          <p:cNvSpPr/>
          <p:nvPr/>
        </p:nvSpPr>
        <p:spPr>
          <a:xfrm rot="-5400000">
            <a:off x="632058" y="588971"/>
            <a:ext cx="2315694" cy="1157844"/>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1" name="Google Shape;281;p12"/>
          <p:cNvSpPr/>
          <p:nvPr/>
        </p:nvSpPr>
        <p:spPr>
          <a:xfrm rot="10800000">
            <a:off x="2440074" y="1245374"/>
            <a:ext cx="1157845" cy="113870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2" name="Google Shape;282;p12"/>
          <p:cNvSpPr/>
          <p:nvPr/>
        </p:nvSpPr>
        <p:spPr>
          <a:xfrm rot="-5400000">
            <a:off x="2434793" y="-940"/>
            <a:ext cx="1196120" cy="1157845"/>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36116-BD98-BCF4-893E-F72C88C75B2E}"/>
              </a:ext>
            </a:extLst>
          </p:cNvPr>
          <p:cNvSpPr>
            <a:spLocks noGrp="1"/>
          </p:cNvSpPr>
          <p:nvPr>
            <p:ph type="title"/>
          </p:nvPr>
        </p:nvSpPr>
        <p:spPr/>
        <p:txBody>
          <a:bodyPr/>
          <a:lstStyle/>
          <a:p>
            <a:r>
              <a:rPr lang="en-US"/>
              <a:t>Biodiver</a:t>
            </a:r>
            <a:r>
              <a:rPr lang="hu-HU"/>
              <a:t>zitás</a:t>
            </a:r>
            <a:r>
              <a:rPr lang="en-US"/>
              <a:t> </a:t>
            </a:r>
            <a:r>
              <a:rPr lang="hu-HU"/>
              <a:t>és szennyezés</a:t>
            </a:r>
            <a:endParaRPr lang="en-MT" dirty="0"/>
          </a:p>
        </p:txBody>
      </p:sp>
      <p:sp>
        <p:nvSpPr>
          <p:cNvPr id="3" name="Text Placeholder 2">
            <a:extLst>
              <a:ext uri="{FF2B5EF4-FFF2-40B4-BE49-F238E27FC236}">
                <a16:creationId xmlns:a16="http://schemas.microsoft.com/office/drawing/2014/main" id="{5979739E-4921-7740-4755-56EC5E2DB210}"/>
              </a:ext>
            </a:extLst>
          </p:cNvPr>
          <p:cNvSpPr>
            <a:spLocks noGrp="1"/>
          </p:cNvSpPr>
          <p:nvPr>
            <p:ph type="body" idx="1"/>
          </p:nvPr>
        </p:nvSpPr>
        <p:spPr>
          <a:xfrm>
            <a:off x="838200" y="1728788"/>
            <a:ext cx="10687050" cy="4448175"/>
          </a:xfrm>
        </p:spPr>
        <p:txBody>
          <a:bodyPr>
            <a:normAutofit fontScale="92500"/>
          </a:bodyPr>
          <a:lstStyle/>
          <a:p>
            <a:pPr algn="just">
              <a:lnSpc>
                <a:spcPct val="110000"/>
              </a:lnSpc>
              <a:spcBef>
                <a:spcPts val="0"/>
              </a:spcBef>
              <a:spcAft>
                <a:spcPts val="1200"/>
              </a:spcAft>
            </a:pPr>
            <a:r>
              <a:rPr lang="hu-HU" dirty="0">
                <a:latin typeface="Tahoma" panose="020B0604030504040204" pitchFamily="34" charset="0"/>
                <a:ea typeface="Tahoma" panose="020B0604030504040204" pitchFamily="34" charset="0"/>
                <a:cs typeface="Tahoma" panose="020B0604030504040204" pitchFamily="34" charset="0"/>
              </a:rPr>
              <a:t>A </a:t>
            </a:r>
            <a:r>
              <a:rPr lang="hu-HU" dirty="0">
                <a:solidFill>
                  <a:schemeClr val="tx1"/>
                </a:solidFill>
                <a:highlight>
                  <a:srgbClr val="E89F56"/>
                </a:highlight>
                <a:latin typeface="Tahoma" panose="020B0604030504040204" pitchFamily="34" charset="0"/>
                <a:ea typeface="Tahoma" panose="020B0604030504040204" pitchFamily="34" charset="0"/>
                <a:cs typeface="Tahoma" panose="020B0604030504040204" pitchFamily="34" charset="0"/>
              </a:rPr>
              <a:t>biodiverzitás</a:t>
            </a:r>
            <a:r>
              <a:rPr lang="hu-HU" b="1" dirty="0">
                <a:solidFill>
                  <a:srgbClr val="ED7D31"/>
                </a:solidFill>
                <a:latin typeface="Tahoma" panose="020B0604030504040204" pitchFamily="34" charset="0"/>
                <a:ea typeface="Tahoma" panose="020B0604030504040204" pitchFamily="34" charset="0"/>
                <a:cs typeface="Tahoma" panose="020B0604030504040204" pitchFamily="34" charset="0"/>
              </a:rPr>
              <a:t> </a:t>
            </a:r>
            <a:r>
              <a:rPr lang="hu-HU"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vagy</a:t>
            </a:r>
            <a:r>
              <a:rPr lang="en-GB"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dirty="0" err="1">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biológiai</a:t>
            </a:r>
            <a:r>
              <a:rPr lang="en-GB"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dirty="0" err="1">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sokféleség</a:t>
            </a:r>
            <a:r>
              <a:rPr lang="en-GB"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 a </a:t>
            </a:r>
            <a:r>
              <a:rPr lang="en-GB" dirty="0" err="1">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természeti</a:t>
            </a:r>
            <a:r>
              <a:rPr lang="en-GB"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dirty="0" err="1">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világunkat</a:t>
            </a:r>
            <a:r>
              <a:rPr lang="en-GB"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dirty="0" err="1">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alkotó</a:t>
            </a:r>
            <a:r>
              <a:rPr lang="en-GB"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dirty="0" err="1">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állatok</a:t>
            </a:r>
            <a:r>
              <a:rPr lang="en-GB"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dirty="0" err="1">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növények</a:t>
            </a:r>
            <a:r>
              <a:rPr lang="en-GB"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dirty="0" err="1">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gombák</a:t>
            </a:r>
            <a:r>
              <a:rPr lang="en-GB"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dirty="0" err="1">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és</a:t>
            </a:r>
            <a:r>
              <a:rPr lang="en-GB"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dirty="0" err="1">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mikroorganizmusok</a:t>
            </a:r>
            <a:r>
              <a:rPr lang="en-GB"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dirty="0" err="1">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sokféleségére</a:t>
            </a:r>
            <a:r>
              <a:rPr lang="en-GB"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dirty="0" err="1">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utal</a:t>
            </a:r>
            <a:r>
              <a:rPr lang="en-GB"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a:t>
            </a:r>
            <a:endParaRPr lang="hu-HU"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0"/>
              </a:spcBef>
            </a:pPr>
            <a:r>
              <a:rPr lang="hu-HU" dirty="0">
                <a:latin typeface="Tahoma" panose="020B0604030504040204" pitchFamily="34" charset="0"/>
                <a:ea typeface="Tahoma" panose="020B0604030504040204" pitchFamily="34" charset="0"/>
                <a:cs typeface="Tahoma" panose="020B0604030504040204" pitchFamily="34" charset="0"/>
              </a:rPr>
              <a:t>A</a:t>
            </a:r>
            <a:r>
              <a:rPr lang="hu-HU" b="1" dirty="0">
                <a:solidFill>
                  <a:srgbClr val="ED7D31"/>
                </a:solidFill>
                <a:highlight>
                  <a:srgbClr val="FFFFFF"/>
                </a:highlight>
                <a:latin typeface="Tahoma" panose="020B0604030504040204" pitchFamily="34" charset="0"/>
                <a:ea typeface="Tahoma" panose="020B0604030504040204" pitchFamily="34" charset="0"/>
                <a:cs typeface="Tahoma" panose="020B0604030504040204" pitchFamily="34" charset="0"/>
              </a:rPr>
              <a:t> </a:t>
            </a:r>
            <a:r>
              <a:rPr lang="hu-HU" dirty="0">
                <a:solidFill>
                  <a:schemeClr val="tx1"/>
                </a:solidFill>
                <a:highlight>
                  <a:srgbClr val="E89F56"/>
                </a:highlight>
                <a:latin typeface="Tahoma" panose="020B0604030504040204" pitchFamily="34" charset="0"/>
                <a:ea typeface="Tahoma" panose="020B0604030504040204" pitchFamily="34" charset="0"/>
                <a:cs typeface="Tahoma" panose="020B0604030504040204" pitchFamily="34" charset="0"/>
              </a:rPr>
              <a:t>szennyezés</a:t>
            </a:r>
            <a:r>
              <a:rPr lang="hu-HU" b="1" dirty="0">
                <a:solidFill>
                  <a:srgbClr val="ED7D31"/>
                </a:solidFill>
                <a:highlight>
                  <a:srgbClr val="FFFFFF"/>
                </a:highlight>
                <a:latin typeface="Tahoma" panose="020B0604030504040204" pitchFamily="34" charset="0"/>
                <a:ea typeface="Tahoma" panose="020B0604030504040204" pitchFamily="34" charset="0"/>
                <a:cs typeface="Tahoma" panose="020B0604030504040204" pitchFamily="34" charset="0"/>
              </a:rPr>
              <a:t> </a:t>
            </a:r>
            <a:r>
              <a:rPr lang="hu-HU" sz="2400" b="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„az ember által környezetbe juttatott anyagok vagy energia, amely veszélyt jelenthet az emberi egészségre, károsíthatja az élő erőforrásokat és az ökológiai rendszereket, károsíthatja a rendszereket vagy a rekreációs értéket, vagy megzavarhatja a környezet jogszerű használatát.”</a:t>
            </a:r>
            <a:endParaRPr lang="en-US"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0"/>
              </a:spcBef>
            </a:pPr>
            <a:endParaRPr lang="en-US"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pPr marL="76200" indent="0" algn="just">
              <a:lnSpc>
                <a:spcPct val="110000"/>
              </a:lnSpc>
              <a:spcBef>
                <a:spcPts val="0"/>
              </a:spcBef>
              <a:spcAft>
                <a:spcPts val="1200"/>
              </a:spcAft>
              <a:buNone/>
            </a:pPr>
            <a:r>
              <a:rPr lang="en-GB" b="1" dirty="0">
                <a:solidFill>
                  <a:schemeClr val="tx1"/>
                </a:solidFill>
                <a:effectLst/>
                <a:latin typeface="Tahoma" panose="020B0604030504040204" pitchFamily="34" charset="0"/>
                <a:ea typeface="Tahoma" panose="020B0604030504040204" pitchFamily="34" charset="0"/>
                <a:cs typeface="Tahoma" panose="020B0604030504040204" pitchFamily="34" charset="0"/>
              </a:rPr>
              <a:t>Mi a </a:t>
            </a:r>
            <a:r>
              <a:rPr lang="en-GB"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kapcsolat</a:t>
            </a:r>
            <a:r>
              <a:rPr lang="en-GB"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 </a:t>
            </a:r>
            <a:r>
              <a:rPr lang="en-GB"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biológiai</a:t>
            </a:r>
            <a:r>
              <a:rPr lang="en-GB"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GB"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sokféleség</a:t>
            </a:r>
            <a:r>
              <a:rPr lang="en-GB"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GB"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és</a:t>
            </a:r>
            <a:r>
              <a:rPr lang="en-GB"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 </a:t>
            </a:r>
            <a:r>
              <a:rPr lang="en-GB"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szennyezés</a:t>
            </a:r>
            <a:r>
              <a:rPr lang="en-GB"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GB"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között</a:t>
            </a:r>
            <a:r>
              <a:rPr lang="en-GB"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GB" b="1" dirty="0">
                <a:solidFill>
                  <a:srgbClr val="ED7D31"/>
                </a:solidFill>
                <a:effectLst/>
                <a:latin typeface="Tahoma" panose="020B0604030504040204" pitchFamily="34" charset="0"/>
                <a:ea typeface="Tahoma" panose="020B0604030504040204" pitchFamily="34" charset="0"/>
                <a:cs typeface="Tahoma" panose="020B0604030504040204" pitchFamily="34" charset="0"/>
              </a:rPr>
              <a:t> </a:t>
            </a:r>
          </a:p>
          <a:p>
            <a:pPr algn="just">
              <a:lnSpc>
                <a:spcPct val="110000"/>
              </a:lnSpc>
              <a:spcBef>
                <a:spcPts val="0"/>
              </a:spcBef>
            </a:pPr>
            <a:r>
              <a:rPr lang="en-US"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 </a:t>
            </a:r>
            <a:r>
              <a:rPr lang="en-US" b="0" i="0" u="none" strike="noStrike" dirty="0" err="1">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szennyezés</a:t>
            </a:r>
            <a:r>
              <a:rPr lang="en-US"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US" b="0" i="0" u="none" strike="noStrike" dirty="0" err="1">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nagyon</a:t>
            </a:r>
            <a:r>
              <a:rPr lang="en-US"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hu-HU"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káros</a:t>
            </a:r>
            <a:r>
              <a:rPr lang="en-US"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US" b="0" i="0" u="none" strike="noStrike" dirty="0" err="1">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hatással</a:t>
            </a:r>
            <a:r>
              <a:rPr lang="en-US"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US" b="0" i="0" u="none" strike="noStrike" dirty="0" err="1">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lehet</a:t>
            </a:r>
            <a:r>
              <a:rPr lang="en-US"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 </a:t>
            </a:r>
            <a:r>
              <a:rPr lang="en-US" b="0" i="0" u="none" strike="noStrike" dirty="0" err="1">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biológiai</a:t>
            </a:r>
            <a:r>
              <a:rPr lang="en-US"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US" b="0" i="0" u="none" strike="noStrike" dirty="0" err="1">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sokféleségre</a:t>
            </a:r>
            <a:r>
              <a:rPr lang="en-US"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hu-HU"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illetve</a:t>
            </a:r>
            <a:r>
              <a:rPr lang="en-US"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 </a:t>
            </a:r>
            <a:r>
              <a:rPr lang="en-US" b="0" i="0" u="none" strike="noStrike" dirty="0" err="1">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biológiai</a:t>
            </a:r>
            <a:r>
              <a:rPr lang="en-US"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US" b="0" i="0" u="none" strike="noStrike" dirty="0" err="1">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sokféleség</a:t>
            </a:r>
            <a:r>
              <a:rPr lang="en-US"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US" b="0" i="0" u="none" strike="noStrike" dirty="0" err="1">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által</a:t>
            </a:r>
            <a:r>
              <a:rPr lang="en-US"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US" b="0" i="0" u="none" strike="noStrike" dirty="0" err="1">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fenntartható</a:t>
            </a:r>
            <a:r>
              <a:rPr lang="en-US"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US" b="0" i="0" u="none" strike="noStrike" dirty="0" err="1">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küszöbön</a:t>
            </a:r>
            <a:r>
              <a:rPr lang="en-US"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US" b="0" i="0" u="none" strike="noStrike" dirty="0" err="1">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túl</a:t>
            </a:r>
            <a:r>
              <a:rPr lang="en-US"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US" b="0" i="0" u="none" strike="noStrike" dirty="0" err="1">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szennyezzük</a:t>
            </a:r>
            <a:r>
              <a:rPr lang="en-US"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 </a:t>
            </a:r>
            <a:r>
              <a:rPr lang="en-US" b="0" i="0" u="none" strike="noStrike" dirty="0" err="1">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környezetet</a:t>
            </a:r>
            <a:r>
              <a:rPr lang="en-US" b="0" i="0" u="none" strike="noStrike"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t>
            </a: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43777AB5-DC49-87E6-5788-CBC5465C6C91}"/>
              </a:ext>
            </a:extLst>
          </p:cNvPr>
          <p:cNvSpPr txBox="1"/>
          <p:nvPr/>
        </p:nvSpPr>
        <p:spPr>
          <a:xfrm>
            <a:off x="476250" y="6454775"/>
            <a:ext cx="6105524" cy="338554"/>
          </a:xfrm>
          <a:prstGeom prst="rect">
            <a:avLst/>
          </a:prstGeom>
          <a:noFill/>
        </p:spPr>
        <p:txBody>
          <a:bodyPr wrap="square">
            <a:spAutoFit/>
          </a:bodyPr>
          <a:lstStyle/>
          <a:p>
            <a:r>
              <a:rPr lang="en-MT" sz="800" dirty="0">
                <a:latin typeface="Tahoma" panose="020B0604030504040204" pitchFamily="34" charset="0"/>
                <a:ea typeface="Tahoma" panose="020B0604030504040204" pitchFamily="34" charset="0"/>
                <a:cs typeface="Tahoma" panose="020B0604030504040204" pitchFamily="34" charset="0"/>
                <a:hlinkClick r:id="rId2"/>
              </a:rPr>
              <a:t>https://www.unep.org/gef/news-and-stories/story/pollution-action-missing-link-biodiversity-protection</a:t>
            </a:r>
            <a:br>
              <a:rPr lang="en-US" sz="800" dirty="0">
                <a:latin typeface="Tahoma" panose="020B0604030504040204" pitchFamily="34" charset="0"/>
                <a:ea typeface="Tahoma" panose="020B0604030504040204" pitchFamily="34" charset="0"/>
                <a:cs typeface="Tahoma" panose="020B0604030504040204" pitchFamily="34" charset="0"/>
              </a:rPr>
            </a:br>
            <a:r>
              <a:rPr lang="en-US" sz="800" dirty="0">
                <a:latin typeface="Tahoma" panose="020B0604030504040204" pitchFamily="34" charset="0"/>
                <a:ea typeface="Tahoma" panose="020B0604030504040204" pitchFamily="34" charset="0"/>
                <a:cs typeface="Tahoma" panose="020B0604030504040204" pitchFamily="34" charset="0"/>
                <a:hlinkClick r:id="rId3"/>
              </a:rPr>
              <a:t>http://www.businessandbiodiversity.org/the_issues_pollution.html</a:t>
            </a:r>
            <a:r>
              <a:rPr lang="en-US" sz="800" dirty="0">
                <a:latin typeface="Tahoma" panose="020B0604030504040204" pitchFamily="34" charset="0"/>
                <a:ea typeface="Tahoma" panose="020B0604030504040204" pitchFamily="34" charset="0"/>
                <a:cs typeface="Tahoma" panose="020B0604030504040204" pitchFamily="34" charset="0"/>
              </a:rPr>
              <a:t> </a:t>
            </a:r>
            <a:endParaRPr lang="en-MT"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092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 számának helye 7">
            <a:extLst>
              <a:ext uri="{FF2B5EF4-FFF2-40B4-BE49-F238E27FC236}">
                <a16:creationId xmlns:a16="http://schemas.microsoft.com/office/drawing/2014/main" id="{2DAA8BCE-CBC9-DAB9-2C25-B1E8C0E620C9}"/>
              </a:ext>
            </a:extLst>
          </p:cNvPr>
          <p:cNvSpPr>
            <a:spLocks noGrp="1"/>
          </p:cNvSpPr>
          <p:nvPr>
            <p:ph type="sldNum" sz="quarter" idx="12"/>
          </p:nvPr>
        </p:nvSpPr>
        <p:spPr/>
        <p:txBody>
          <a:bodyPr/>
          <a:lstStyle/>
          <a:p>
            <a:fld id="{4FAB73BC-B049-4115-A692-8D63A059BFB8}" type="slidenum">
              <a:rPr lang="en-US" smtClean="0"/>
              <a:pPr/>
              <a:t>2</a:t>
            </a:fld>
            <a:endParaRPr lang="en-US"/>
          </a:p>
        </p:txBody>
      </p:sp>
      <p:sp>
        <p:nvSpPr>
          <p:cNvPr id="3" name="Content Placeholder 2">
            <a:extLst>
              <a:ext uri="{FF2B5EF4-FFF2-40B4-BE49-F238E27FC236}">
                <a16:creationId xmlns:a16="http://schemas.microsoft.com/office/drawing/2014/main" id="{8BF25963-3B08-522E-368A-DC1A89B2F18A}"/>
              </a:ext>
            </a:extLst>
          </p:cNvPr>
          <p:cNvSpPr>
            <a:spLocks noGrp="1"/>
          </p:cNvSpPr>
          <p:nvPr>
            <p:ph idx="4294967295"/>
          </p:nvPr>
        </p:nvSpPr>
        <p:spPr>
          <a:xfrm>
            <a:off x="578976" y="1152572"/>
            <a:ext cx="10969752" cy="2626828"/>
          </a:xfrm>
        </p:spPr>
        <p:txBody>
          <a:bodyPr>
            <a:normAutofit fontScale="77500" lnSpcReduction="20000"/>
          </a:bodyPr>
          <a:lstStyle/>
          <a:p>
            <a:pPr marL="0" indent="0" algn="just">
              <a:lnSpc>
                <a:spcPct val="120000"/>
              </a:lnSpc>
              <a:buNone/>
            </a:pPr>
            <a:r>
              <a:rPr lang="en-GB" dirty="0">
                <a:latin typeface="Tahoma" panose="020B0604030504040204" pitchFamily="34" charset="0"/>
                <a:ea typeface="Tahoma" panose="020B0604030504040204" pitchFamily="34" charset="0"/>
                <a:cs typeface="Tahoma" panose="020B0604030504040204" pitchFamily="34" charset="0"/>
              </a:rPr>
              <a:t>A </a:t>
            </a:r>
            <a:r>
              <a:rPr lang="en-GB" dirty="0" err="1">
                <a:latin typeface="Tahoma" panose="020B0604030504040204" pitchFamily="34" charset="0"/>
                <a:ea typeface="Tahoma" panose="020B0604030504040204" pitchFamily="34" charset="0"/>
                <a:cs typeface="Tahoma" panose="020B0604030504040204" pitchFamily="34" charset="0"/>
              </a:rPr>
              <a:t>projekt</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összes</a:t>
            </a:r>
            <a:r>
              <a:rPr lang="en-GB" dirty="0">
                <a:latin typeface="Tahoma" panose="020B0604030504040204" pitchFamily="34" charset="0"/>
                <a:ea typeface="Tahoma" panose="020B0604030504040204" pitchFamily="34" charset="0"/>
                <a:cs typeface="Tahoma" panose="020B0604030504040204" pitchFamily="34" charset="0"/>
              </a:rPr>
              <a:t> </a:t>
            </a:r>
            <a:r>
              <a:rPr lang="hu-HU" dirty="0">
                <a:latin typeface="Tahoma" panose="020B0604030504040204" pitchFamily="34" charset="0"/>
                <a:ea typeface="Tahoma" panose="020B0604030504040204" pitchFamily="34" charset="0"/>
                <a:cs typeface="Tahoma" panose="020B0604030504040204" pitchFamily="34" charset="0"/>
              </a:rPr>
              <a:t>képzési anyaga</a:t>
            </a:r>
            <a:r>
              <a:rPr lang="en-GB" dirty="0">
                <a:latin typeface="Tahoma" panose="020B0604030504040204" pitchFamily="34" charset="0"/>
                <a:ea typeface="Tahoma" panose="020B0604030504040204" pitchFamily="34" charset="0"/>
                <a:cs typeface="Tahoma" panose="020B0604030504040204" pitchFamily="34" charset="0"/>
              </a:rPr>
              <a:t> a CC BY-NC-SA 4.0 DEED (</a:t>
            </a:r>
            <a:r>
              <a:rPr lang="en-GB" dirty="0" err="1">
                <a:latin typeface="Tahoma" panose="020B0604030504040204" pitchFamily="34" charset="0"/>
                <a:ea typeface="Tahoma" panose="020B0604030504040204" pitchFamily="34" charset="0"/>
                <a:cs typeface="Tahoma" panose="020B0604030504040204" pitchFamily="34" charset="0"/>
              </a:rPr>
              <a:t>Nevezd</a:t>
            </a:r>
            <a:r>
              <a:rPr lang="en-GB" dirty="0">
                <a:latin typeface="Tahoma" panose="020B0604030504040204" pitchFamily="34" charset="0"/>
                <a:ea typeface="Tahoma" panose="020B0604030504040204" pitchFamily="34" charset="0"/>
                <a:cs typeface="Tahoma" panose="020B0604030504040204" pitchFamily="34" charset="0"/>
              </a:rPr>
              <a:t> meg! - Ne add </a:t>
            </a:r>
            <a:r>
              <a:rPr lang="en-GB" dirty="0" err="1">
                <a:latin typeface="Tahoma" panose="020B0604030504040204" pitchFamily="34" charset="0"/>
                <a:ea typeface="Tahoma" panose="020B0604030504040204" pitchFamily="34" charset="0"/>
                <a:cs typeface="Tahoma" panose="020B0604030504040204" pitchFamily="34" charset="0"/>
              </a:rPr>
              <a:t>el</a:t>
            </a:r>
            <a:r>
              <a:rPr lang="en-GB" dirty="0">
                <a:latin typeface="Tahoma" panose="020B0604030504040204" pitchFamily="34" charset="0"/>
                <a:ea typeface="Tahoma" panose="020B0604030504040204" pitchFamily="34" charset="0"/>
                <a:cs typeface="Tahoma" panose="020B0604030504040204" pitchFamily="34" charset="0"/>
              </a:rPr>
              <a:t>! - </a:t>
            </a:r>
            <a:r>
              <a:rPr lang="en-GB" dirty="0" err="1">
                <a:latin typeface="Tahoma" panose="020B0604030504040204" pitchFamily="34" charset="0"/>
                <a:ea typeface="Tahoma" panose="020B0604030504040204" pitchFamily="34" charset="0"/>
                <a:cs typeface="Tahoma" panose="020B0604030504040204" pitchFamily="34" charset="0"/>
              </a:rPr>
              <a:t>Így</a:t>
            </a:r>
            <a:r>
              <a:rPr lang="en-GB" dirty="0">
                <a:latin typeface="Tahoma" panose="020B0604030504040204" pitchFamily="34" charset="0"/>
                <a:ea typeface="Tahoma" panose="020B0604030504040204" pitchFamily="34" charset="0"/>
                <a:cs typeface="Tahoma" panose="020B0604030504040204" pitchFamily="34" charset="0"/>
              </a:rPr>
              <a:t> add </a:t>
            </a:r>
            <a:r>
              <a:rPr lang="en-GB" dirty="0" err="1">
                <a:latin typeface="Tahoma" panose="020B0604030504040204" pitchFamily="34" charset="0"/>
                <a:ea typeface="Tahoma" panose="020B0604030504040204" pitchFamily="34" charset="0"/>
                <a:cs typeface="Tahoma" panose="020B0604030504040204" pitchFamily="34" charset="0"/>
              </a:rPr>
              <a:t>tovább</a:t>
            </a:r>
            <a:r>
              <a:rPr lang="en-GB" dirty="0">
                <a:latin typeface="Tahoma" panose="020B0604030504040204" pitchFamily="34" charset="0"/>
                <a:ea typeface="Tahoma" panose="020B0604030504040204" pitchFamily="34" charset="0"/>
                <a:cs typeface="Tahoma" panose="020B0604030504040204" pitchFamily="34" charset="0"/>
              </a:rPr>
              <a:t>! 4.0 </a:t>
            </a:r>
            <a:r>
              <a:rPr lang="en-GB" dirty="0" err="1">
                <a:latin typeface="Tahoma" panose="020B0604030504040204" pitchFamily="34" charset="0"/>
                <a:ea typeface="Tahoma" panose="020B0604030504040204" pitchFamily="34" charset="0"/>
                <a:cs typeface="Tahoma" panose="020B0604030504040204" pitchFamily="34" charset="0"/>
              </a:rPr>
              <a:t>Nemzetközi</a:t>
            </a:r>
            <a:r>
              <a:rPr lang="en-GB" dirty="0">
                <a:latin typeface="Tahoma" panose="020B0604030504040204" pitchFamily="34" charset="0"/>
                <a:ea typeface="Tahoma" panose="020B0604030504040204" pitchFamily="34" charset="0"/>
                <a:cs typeface="Tahoma" panose="020B0604030504040204" pitchFamily="34" charset="0"/>
              </a:rPr>
              <a:t>)</a:t>
            </a:r>
            <a:r>
              <a:rPr lang="hu-HU" dirty="0">
                <a:latin typeface="Tahoma" panose="020B0604030504040204" pitchFamily="34" charset="0"/>
                <a:ea typeface="Tahoma" panose="020B0604030504040204" pitchFamily="34" charset="0"/>
                <a:cs typeface="Tahoma" panose="020B0604030504040204" pitchFamily="34" charset="0"/>
              </a:rPr>
              <a:t> licenc</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alatt</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kerül</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terjesztésre</a:t>
            </a:r>
            <a:r>
              <a:rPr lang="en-GB" dirty="0">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hlinkClick r:id="rId2"/>
              </a:rPr>
              <a:t>https://creativecommons.org/licenses/by-nc-sa/4.0/deed.</a:t>
            </a:r>
            <a:r>
              <a:rPr lang="hu-HU" dirty="0">
                <a:latin typeface="Tahoma" panose="020B0604030504040204" pitchFamily="34" charset="0"/>
                <a:ea typeface="Tahoma" panose="020B0604030504040204" pitchFamily="34" charset="0"/>
                <a:cs typeface="Tahoma" panose="020B0604030504040204" pitchFamily="34" charset="0"/>
                <a:hlinkClick r:id="rId2"/>
              </a:rPr>
              <a:t>hu</a:t>
            </a:r>
            <a:r>
              <a:rPr lang="hu-HU" dirty="0">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rPr>
              <a:t>  </a:t>
            </a:r>
          </a:p>
          <a:p>
            <a:pPr marL="0" indent="0" algn="just">
              <a:lnSpc>
                <a:spcPct val="120000"/>
              </a:lnSpc>
              <a:buNone/>
            </a:pPr>
            <a:r>
              <a:rPr lang="hu-HU" dirty="0">
                <a:latin typeface="Tahoma" panose="020B0604030504040204" pitchFamily="34" charset="0"/>
                <a:ea typeface="Tahoma" panose="020B0604030504040204" pitchFamily="34" charset="0"/>
                <a:cs typeface="Tahoma" panose="020B0604030504040204" pitchFamily="34" charset="0"/>
              </a:rPr>
              <a:t>A </a:t>
            </a:r>
            <a:r>
              <a:rPr lang="en-GB" dirty="0" err="1">
                <a:latin typeface="Tahoma" panose="020B0604030504040204" pitchFamily="34" charset="0"/>
                <a:ea typeface="Tahoma" panose="020B0604030504040204" pitchFamily="34" charset="0"/>
                <a:cs typeface="Tahoma" panose="020B0604030504040204" pitchFamily="34" charset="0"/>
              </a:rPr>
              <a:t>licen</a:t>
            </a:r>
            <a:r>
              <a:rPr lang="hu-HU" dirty="0">
                <a:latin typeface="Tahoma" panose="020B0604030504040204" pitchFamily="34" charset="0"/>
                <a:ea typeface="Tahoma" panose="020B0604030504040204" pitchFamily="34" charset="0"/>
                <a:cs typeface="Tahoma" panose="020B0604030504040204" pitchFamily="34" charset="0"/>
              </a:rPr>
              <a:t>c lehetővé teszi, hogy munkánkat feldolgozd, átalakítsd és új művekbe építsd be nem üzleti célokkal, amíg ugyanazon licencfeltételek mellett terjeszted, mint az eredetit.</a:t>
            </a:r>
            <a:r>
              <a:rPr lang="en-GB" dirty="0">
                <a:latin typeface="Tahoma" panose="020B0604030504040204" pitchFamily="34" charset="0"/>
                <a:ea typeface="Tahoma" panose="020B0604030504040204" pitchFamily="34" charset="0"/>
                <a:cs typeface="Tahoma" panose="020B0604030504040204" pitchFamily="34" charset="0"/>
              </a:rPr>
              <a:t> </a:t>
            </a:r>
            <a:r>
              <a:rPr lang="hu-HU" dirty="0">
                <a:latin typeface="Tahoma" panose="020B0604030504040204" pitchFamily="34" charset="0"/>
                <a:ea typeface="Tahoma" panose="020B0604030504040204" pitchFamily="34" charset="0"/>
                <a:cs typeface="Tahoma" panose="020B0604030504040204" pitchFamily="34" charset="0"/>
              </a:rPr>
              <a:t>A képzési anyagok sokszorosíthatók és </a:t>
            </a:r>
            <a:r>
              <a:rPr lang="hu-HU" dirty="0" err="1">
                <a:latin typeface="Tahoma" panose="020B0604030504040204" pitchFamily="34" charset="0"/>
                <a:ea typeface="Tahoma" panose="020B0604030504040204" pitchFamily="34" charset="0"/>
                <a:cs typeface="Tahoma" panose="020B0604030504040204" pitchFamily="34" charset="0"/>
              </a:rPr>
              <a:t>újrafelhasználhatóak</a:t>
            </a:r>
            <a:r>
              <a:rPr lang="hu-HU" dirty="0">
                <a:latin typeface="Tahoma" panose="020B0604030504040204" pitchFamily="34" charset="0"/>
                <a:ea typeface="Tahoma" panose="020B0604030504040204" pitchFamily="34" charset="0"/>
                <a:cs typeface="Tahoma" panose="020B0604030504040204" pitchFamily="34" charset="0"/>
              </a:rPr>
              <a:t> az alábbi megnevezéssel/hivatkozással nyomtatásban és digitális formában egyaránt.</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 blue background with white text&#10;&#10;Description automatically generated">
            <a:extLst>
              <a:ext uri="{FF2B5EF4-FFF2-40B4-BE49-F238E27FC236}">
                <a16:creationId xmlns:a16="http://schemas.microsoft.com/office/drawing/2014/main" id="{66AFB7B5-03A2-925A-0637-C59907A94F83}"/>
              </a:ext>
            </a:extLst>
          </p:cNvPr>
          <p:cNvPicPr/>
          <p:nvPr/>
        </p:nvPicPr>
        <p:blipFill>
          <a:blip r:embed="rId3"/>
          <a:srcRect/>
          <a:stretch>
            <a:fillRect/>
          </a:stretch>
        </p:blipFill>
        <p:spPr>
          <a:xfrm>
            <a:off x="4278924" y="3715186"/>
            <a:ext cx="3855832" cy="944252"/>
          </a:xfrm>
          <a:prstGeom prst="rect">
            <a:avLst/>
          </a:prstGeom>
          <a:ln/>
        </p:spPr>
      </p:pic>
      <p:sp>
        <p:nvSpPr>
          <p:cNvPr id="9" name="TextBox 8">
            <a:extLst>
              <a:ext uri="{FF2B5EF4-FFF2-40B4-BE49-F238E27FC236}">
                <a16:creationId xmlns:a16="http://schemas.microsoft.com/office/drawing/2014/main" id="{5CD7CA13-73E1-F2F3-F7E0-CEA5DCA1D641}"/>
              </a:ext>
            </a:extLst>
          </p:cNvPr>
          <p:cNvSpPr txBox="1"/>
          <p:nvPr/>
        </p:nvSpPr>
        <p:spPr>
          <a:xfrm>
            <a:off x="491383" y="4659438"/>
            <a:ext cx="10862417" cy="1323439"/>
          </a:xfrm>
          <a:prstGeom prst="rect">
            <a:avLst/>
          </a:prstGeom>
          <a:noFill/>
        </p:spPr>
        <p:txBody>
          <a:bodyPr wrap="square" rtlCol="0">
            <a:spAutoFit/>
          </a:bodyPr>
          <a:lstStyle/>
          <a:p>
            <a:r>
              <a:rPr lang="en-GB" sz="2000" b="1">
                <a:solidFill>
                  <a:schemeClr val="tx2"/>
                </a:solidFill>
                <a:latin typeface="Tahoma" panose="020B0604030504040204" pitchFamily="34" charset="0"/>
                <a:ea typeface="Tahoma" panose="020B0604030504040204" pitchFamily="34" charset="0"/>
                <a:cs typeface="Tahoma" panose="020B0604030504040204" pitchFamily="34" charset="0"/>
              </a:rPr>
              <a:t>Eredetiségi nyilatkozat</a:t>
            </a:r>
            <a:endParaRPr lang="hu-HU" sz="2000" b="1">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hu-HU" sz="2000">
                <a:latin typeface="Tahoma" panose="020B0604030504040204" pitchFamily="34" charset="0"/>
                <a:ea typeface="Tahoma" panose="020B0604030504040204" pitchFamily="34" charset="0"/>
                <a:cs typeface="Tahoma" panose="020B0604030504040204" pitchFamily="34" charset="0"/>
              </a:rPr>
              <a:t>Ez a képzési anyag eredeti, kiadatlan mű, kivéve, ha egyértelműen másként nem jelezzük. A korábban publikált anyagok és mások munkájának elismerése megfelelő idézettel, hivatkozással vagy mindkettővel történt.</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A41D9815-DC3F-66B9-3C86-8C695CF8C748}"/>
              </a:ext>
            </a:extLst>
          </p:cNvPr>
          <p:cNvSpPr txBox="1"/>
          <p:nvPr/>
        </p:nvSpPr>
        <p:spPr>
          <a:xfrm>
            <a:off x="578976" y="272534"/>
            <a:ext cx="10830989" cy="756000"/>
          </a:xfrm>
          <a:prstGeom prst="rect">
            <a:avLst/>
          </a:prstGeom>
          <a:noFill/>
        </p:spPr>
        <p:txBody>
          <a:bodyPr wrap="square">
            <a:spAutoFit/>
          </a:bodyPr>
          <a:lstStyle/>
          <a:p>
            <a:r>
              <a:rPr lang="hu-HU" sz="4000">
                <a:solidFill>
                  <a:schemeClr val="tx2"/>
                </a:solidFill>
                <a:latin typeface="Tahoma" panose="020B0604030504040204" pitchFamily="34" charset="0"/>
                <a:ea typeface="Tahoma" panose="020B0604030504040204" pitchFamily="34" charset="0"/>
                <a:cs typeface="Tahoma" panose="020B0604030504040204" pitchFamily="34" charset="0"/>
              </a:rPr>
              <a:t>Felhasználási feltételek</a:t>
            </a:r>
            <a:endParaRPr lang="en-GB" sz="4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en-GB" sz="40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4619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BC88-2B31-1F78-F1B6-550F7F6218DB}"/>
              </a:ext>
            </a:extLst>
          </p:cNvPr>
          <p:cNvSpPr>
            <a:spLocks noGrp="1"/>
          </p:cNvSpPr>
          <p:nvPr>
            <p:ph type="title"/>
          </p:nvPr>
        </p:nvSpPr>
        <p:spPr>
          <a:xfrm>
            <a:off x="886691" y="403225"/>
            <a:ext cx="11492878" cy="1325563"/>
          </a:xfrm>
        </p:spPr>
        <p:txBody>
          <a:bodyPr/>
          <a:lstStyle/>
          <a:p>
            <a:r>
              <a:rPr lang="en-US"/>
              <a:t>Az egyéni fogyasztási </a:t>
            </a:r>
            <a:r>
              <a:rPr lang="hu-HU"/>
              <a:t>szokások</a:t>
            </a:r>
            <a:r>
              <a:rPr lang="en-US"/>
              <a:t> megváltoztatása</a:t>
            </a:r>
            <a:endParaRPr lang="en-MT" dirty="0"/>
          </a:p>
        </p:txBody>
      </p:sp>
      <p:sp>
        <p:nvSpPr>
          <p:cNvPr id="3" name="Text Placeholder 2">
            <a:extLst>
              <a:ext uri="{FF2B5EF4-FFF2-40B4-BE49-F238E27FC236}">
                <a16:creationId xmlns:a16="http://schemas.microsoft.com/office/drawing/2014/main" id="{AF259DA7-92C2-5D21-4170-CD4013467598}"/>
              </a:ext>
            </a:extLst>
          </p:cNvPr>
          <p:cNvSpPr>
            <a:spLocks noGrp="1"/>
          </p:cNvSpPr>
          <p:nvPr>
            <p:ph type="body" idx="1"/>
          </p:nvPr>
        </p:nvSpPr>
        <p:spPr>
          <a:xfrm>
            <a:off x="838199" y="1535724"/>
            <a:ext cx="10683241" cy="4961255"/>
          </a:xfrm>
        </p:spPr>
        <p:txBody>
          <a:bodyPr>
            <a:normAutofit fontScale="92500"/>
          </a:bodyPr>
          <a:lstStyle/>
          <a:p>
            <a:pPr>
              <a:lnSpc>
                <a:spcPct val="110000"/>
              </a:lnSpc>
              <a:spcBef>
                <a:spcPts val="0"/>
              </a:spcBef>
              <a:spcAft>
                <a:spcPts val="600"/>
              </a:spcAft>
            </a:pPr>
            <a:r>
              <a:rPr lang="hu-HU" b="0" i="0" dirty="0">
                <a:solidFill>
                  <a:srgbClr val="11111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Számos jelentős megoldás létezik a biológiai sokféleség csökkenése ellen, például a szerkezetátalakító üzleti tervek vagy a kormányokra nehezedő nyomásgyakorlás, de </a:t>
            </a:r>
            <a:r>
              <a:rPr lang="hu-HU" dirty="0">
                <a:solidFill>
                  <a:schemeClr val="tx1"/>
                </a:solidFill>
                <a:highlight>
                  <a:srgbClr val="E89F56"/>
                </a:highlight>
                <a:latin typeface="Tahoma" panose="020B0604030504040204" pitchFamily="34" charset="0"/>
                <a:ea typeface="Tahoma" panose="020B0604030504040204" pitchFamily="34" charset="0"/>
                <a:cs typeface="Tahoma" panose="020B0604030504040204" pitchFamily="34" charset="0"/>
              </a:rPr>
              <a:t>ne hagyjuk figyelmen kívül az apró személyes döntéseket</a:t>
            </a:r>
            <a:r>
              <a:rPr lang="hu-HU" b="0" i="0" dirty="0">
                <a:solidFill>
                  <a:srgbClr val="11111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t>
            </a:r>
          </a:p>
          <a:p>
            <a:pPr>
              <a:lnSpc>
                <a:spcPct val="110000"/>
              </a:lnSpc>
              <a:spcBef>
                <a:spcPts val="0"/>
              </a:spcBef>
              <a:spcAft>
                <a:spcPts val="600"/>
              </a:spcAft>
            </a:pPr>
            <a:r>
              <a:rPr lang="hu-HU" b="0" i="0" dirty="0">
                <a:solidFill>
                  <a:srgbClr val="11111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 tudatos döntések meghozatala a fenntartható és biodiverzitás-barát döntések meghozatala érdekében továbbra is fontos.</a:t>
            </a:r>
          </a:p>
          <a:p>
            <a:pPr>
              <a:lnSpc>
                <a:spcPct val="110000"/>
              </a:lnSpc>
              <a:spcBef>
                <a:spcPts val="0"/>
              </a:spcBef>
              <a:spcAft>
                <a:spcPts val="600"/>
              </a:spcAft>
            </a:pPr>
            <a:r>
              <a:rPr lang="hu-HU" b="0" i="0" dirty="0">
                <a:solidFill>
                  <a:srgbClr val="11111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Ha minden egyén </a:t>
            </a:r>
            <a:r>
              <a:rPr lang="hu-HU" dirty="0">
                <a:solidFill>
                  <a:schemeClr val="tx1"/>
                </a:solidFill>
                <a:highlight>
                  <a:srgbClr val="E89F56"/>
                </a:highlight>
                <a:latin typeface="Tahoma" panose="020B0604030504040204" pitchFamily="34" charset="0"/>
                <a:ea typeface="Tahoma" panose="020B0604030504040204" pitchFamily="34" charset="0"/>
                <a:cs typeface="Tahoma" panose="020B0604030504040204" pitchFamily="34" charset="0"/>
              </a:rPr>
              <a:t>kis mértékben változtat az életmódján</a:t>
            </a:r>
            <a:r>
              <a:rPr lang="hu-HU" b="0" i="0" dirty="0">
                <a:solidFill>
                  <a:srgbClr val="11111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ezeknek a változásoknak a kollektív hatása óriási lenne.</a:t>
            </a:r>
          </a:p>
          <a:p>
            <a:pPr>
              <a:lnSpc>
                <a:spcPct val="110000"/>
              </a:lnSpc>
              <a:spcBef>
                <a:spcPts val="0"/>
              </a:spcBef>
              <a:spcAft>
                <a:spcPts val="600"/>
              </a:spcAft>
            </a:pPr>
            <a:r>
              <a:rPr lang="hu-HU" dirty="0">
                <a:solidFill>
                  <a:srgbClr val="111111"/>
                </a:solidFill>
                <a:highlight>
                  <a:srgbClr val="FFFFFF"/>
                </a:highlight>
                <a:latin typeface="Tahoma" panose="020B0604030504040204" pitchFamily="34" charset="0"/>
                <a:ea typeface="Tahoma" panose="020B0604030504040204" pitchFamily="34" charset="0"/>
                <a:cs typeface="Tahoma" panose="020B0604030504040204" pitchFamily="34" charset="0"/>
              </a:rPr>
              <a:t>S</a:t>
            </a:r>
            <a:r>
              <a:rPr lang="hu-HU" b="0" i="0" dirty="0">
                <a:solidFill>
                  <a:srgbClr val="11111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aját táskát vinni a szupermarketbe, </a:t>
            </a:r>
            <a:r>
              <a:rPr lang="hu-HU" b="0" i="0" dirty="0" err="1">
                <a:solidFill>
                  <a:srgbClr val="11111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újrahasznosítani</a:t>
            </a:r>
            <a:r>
              <a:rPr lang="hu-HU" b="0" i="0" dirty="0">
                <a:solidFill>
                  <a:srgbClr val="11111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hu-HU" b="0" i="0" dirty="0" err="1">
                <a:solidFill>
                  <a:srgbClr val="11111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újrafelhasználni</a:t>
            </a:r>
            <a:r>
              <a:rPr lang="hu-HU" b="0" i="0" dirty="0">
                <a:solidFill>
                  <a:srgbClr val="11111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vagy csak egy fém szívószálat használni </a:t>
            </a:r>
            <a:r>
              <a:rPr lang="hu-HU" dirty="0">
                <a:solidFill>
                  <a:schemeClr val="tx1"/>
                </a:solidFill>
                <a:highlight>
                  <a:srgbClr val="E89F56"/>
                </a:highlight>
                <a:latin typeface="Tahoma" panose="020B0604030504040204" pitchFamily="34" charset="0"/>
                <a:ea typeface="Tahoma" panose="020B0604030504040204" pitchFamily="34" charset="0"/>
                <a:cs typeface="Tahoma" panose="020B0604030504040204" pitchFamily="34" charset="0"/>
              </a:rPr>
              <a:t>kézenfekvő és egyszerű választás</a:t>
            </a:r>
            <a:r>
              <a:rPr lang="hu-HU" b="0" i="0" dirty="0">
                <a:solidFill>
                  <a:srgbClr val="11111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t>
            </a:r>
          </a:p>
          <a:p>
            <a:pPr>
              <a:lnSpc>
                <a:spcPct val="110000"/>
              </a:lnSpc>
              <a:spcBef>
                <a:spcPts val="0"/>
              </a:spcBef>
            </a:pPr>
            <a:r>
              <a:rPr lang="hu-HU" dirty="0">
                <a:solidFill>
                  <a:srgbClr val="111111"/>
                </a:solidFill>
                <a:highlight>
                  <a:srgbClr val="FFFFFF"/>
                </a:highlight>
                <a:latin typeface="Tahoma" panose="020B0604030504040204" pitchFamily="34" charset="0"/>
                <a:ea typeface="Tahoma" panose="020B0604030504040204" pitchFamily="34" charset="0"/>
                <a:cs typeface="Tahoma" panose="020B0604030504040204" pitchFamily="34" charset="0"/>
              </a:rPr>
              <a:t>Az</a:t>
            </a:r>
            <a:r>
              <a:rPr lang="hu-HU" b="0" i="0" dirty="0">
                <a:solidFill>
                  <a:srgbClr val="ED7D3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hu-HU" dirty="0">
                <a:solidFill>
                  <a:schemeClr val="tx1"/>
                </a:solidFill>
                <a:highlight>
                  <a:srgbClr val="E89F56"/>
                </a:highlight>
                <a:latin typeface="Tahoma" panose="020B0604030504040204" pitchFamily="34" charset="0"/>
                <a:ea typeface="Tahoma" panose="020B0604030504040204" pitchFamily="34" charset="0"/>
                <a:cs typeface="Tahoma" panose="020B0604030504040204" pitchFamily="34" charset="0"/>
              </a:rPr>
              <a:t>étkezési szokások megváltoztatása</a:t>
            </a:r>
            <a:r>
              <a:rPr lang="hu-HU" b="0" i="0" dirty="0">
                <a:solidFill>
                  <a:srgbClr val="11111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mint például a húsfogyasztás csökkentése, 25-40%-kal csökkentheti az étrenddel összefüggő üvegházhatású gázok kibocsátását.</a:t>
            </a:r>
            <a:endParaRPr lang="en-US" b="0" i="0" dirty="0">
              <a:solidFill>
                <a:srgbClr val="111111"/>
              </a:solidFill>
              <a:effectLst/>
              <a:highlight>
                <a:srgbClr val="FFFFFF"/>
              </a:highlight>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BDAC53A9-F53A-C746-054A-AD3A56571450}"/>
              </a:ext>
            </a:extLst>
          </p:cNvPr>
          <p:cNvSpPr txBox="1"/>
          <p:nvPr/>
        </p:nvSpPr>
        <p:spPr>
          <a:xfrm>
            <a:off x="838199" y="6454775"/>
            <a:ext cx="6105524" cy="338554"/>
          </a:xfrm>
          <a:prstGeom prst="rect">
            <a:avLst/>
          </a:prstGeom>
          <a:noFill/>
        </p:spPr>
        <p:txBody>
          <a:bodyPr wrap="square">
            <a:spAutoFit/>
          </a:bodyPr>
          <a:lstStyle/>
          <a:p>
            <a:r>
              <a:rPr lang="en-MT" sz="800" dirty="0">
                <a:latin typeface="Tahoma" panose="020B0604030504040204" pitchFamily="34" charset="0"/>
                <a:ea typeface="Tahoma" panose="020B0604030504040204" pitchFamily="34" charset="0"/>
                <a:cs typeface="Tahoma" panose="020B0604030504040204" pitchFamily="34" charset="0"/>
                <a:hlinkClick r:id="rId2"/>
              </a:rPr>
              <a:t>https://www.safefoodadvocacy.eu/actions/meat-reduction/</a:t>
            </a:r>
            <a:r>
              <a:rPr lang="en-US" sz="800" dirty="0">
                <a:latin typeface="Tahoma" panose="020B0604030504040204" pitchFamily="34" charset="0"/>
                <a:ea typeface="Tahoma" panose="020B0604030504040204" pitchFamily="34" charset="0"/>
                <a:cs typeface="Tahoma" panose="020B0604030504040204" pitchFamily="34" charset="0"/>
              </a:rPr>
              <a:t> </a:t>
            </a:r>
            <a:br>
              <a:rPr lang="en-US" sz="800" dirty="0">
                <a:latin typeface="Tahoma" panose="020B0604030504040204" pitchFamily="34" charset="0"/>
                <a:ea typeface="Tahoma" panose="020B0604030504040204" pitchFamily="34" charset="0"/>
                <a:cs typeface="Tahoma" panose="020B0604030504040204" pitchFamily="34" charset="0"/>
              </a:rPr>
            </a:br>
            <a:r>
              <a:rPr lang="en-US" sz="800" dirty="0">
                <a:latin typeface="Tahoma" panose="020B0604030504040204" pitchFamily="34" charset="0"/>
                <a:ea typeface="Tahoma" panose="020B0604030504040204" pitchFamily="34" charset="0"/>
                <a:cs typeface="Tahoma" panose="020B0604030504040204" pitchFamily="34" charset="0"/>
                <a:hlinkClick r:id="rId3"/>
              </a:rPr>
              <a:t>https://earth.org/solutions-to-biodiversity-loss/</a:t>
            </a:r>
            <a:r>
              <a:rPr lang="en-US" sz="800" dirty="0">
                <a:latin typeface="Tahoma" panose="020B0604030504040204" pitchFamily="34" charset="0"/>
                <a:ea typeface="Tahoma" panose="020B0604030504040204" pitchFamily="34" charset="0"/>
                <a:cs typeface="Tahoma" panose="020B0604030504040204" pitchFamily="34" charset="0"/>
              </a:rPr>
              <a:t> </a:t>
            </a:r>
            <a:endParaRPr lang="en-MT"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7896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13"/>
          <p:cNvSpPr txBox="1">
            <a:spLocks noGrp="1"/>
          </p:cNvSpPr>
          <p:nvPr>
            <p:ph type="title"/>
          </p:nvPr>
        </p:nvSpPr>
        <p:spPr>
          <a:xfrm>
            <a:off x="886691" y="4032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54F74"/>
              </a:buClr>
              <a:buSzPts val="4000"/>
              <a:buFont typeface="Tahoma"/>
              <a:buNone/>
            </a:pPr>
            <a:r>
              <a:rPr lang="hu-HU"/>
              <a:t>Mennyi hulladékot termelünk?</a:t>
            </a:r>
            <a:endParaRPr/>
          </a:p>
        </p:txBody>
      </p:sp>
      <p:sp>
        <p:nvSpPr>
          <p:cNvPr id="289" name="Google Shape;289;p13"/>
          <p:cNvSpPr txBox="1">
            <a:spLocks noGrp="1"/>
          </p:cNvSpPr>
          <p:nvPr>
            <p:ph type="body" idx="1"/>
          </p:nvPr>
        </p:nvSpPr>
        <p:spPr>
          <a:xfrm>
            <a:off x="705717" y="1790701"/>
            <a:ext cx="5609358" cy="4351338"/>
          </a:xfrm>
          <a:prstGeom prst="rect">
            <a:avLst/>
          </a:prstGeom>
          <a:noFill/>
          <a:ln>
            <a:noFill/>
          </a:ln>
        </p:spPr>
        <p:txBody>
          <a:bodyPr spcFirstLastPara="1" wrap="square" lIns="91425" tIns="45700" rIns="91425" bIns="45700" anchor="t" anchorCtr="0">
            <a:normAutofit lnSpcReduction="10000"/>
          </a:bodyPr>
          <a:lstStyle/>
          <a:p>
            <a:pPr marL="342900" lvl="0" indent="-342900" algn="just" rtl="0">
              <a:lnSpc>
                <a:spcPct val="90000"/>
              </a:lnSpc>
              <a:spcBef>
                <a:spcPts val="0"/>
              </a:spcBef>
              <a:spcAft>
                <a:spcPts val="0"/>
              </a:spcAft>
              <a:buSzPts val="2400"/>
              <a:buFont typeface="Noto Sans Symbols"/>
              <a:buChar char="▪"/>
            </a:pPr>
            <a:r>
              <a:rPr lang="en-US" i="0" dirty="0">
                <a:solidFill>
                  <a:srgbClr val="333333"/>
                </a:solidFill>
              </a:rPr>
              <a:t>2020-ban </a:t>
            </a:r>
            <a:r>
              <a:rPr lang="hu-HU" dirty="0">
                <a:solidFill>
                  <a:srgbClr val="333333"/>
                </a:solidFill>
              </a:rPr>
              <a:t>lakosonként </a:t>
            </a:r>
            <a:r>
              <a:rPr lang="en-US" i="0" dirty="0">
                <a:solidFill>
                  <a:srgbClr val="333333"/>
                </a:solidFill>
              </a:rPr>
              <a:t>4,8 </a:t>
            </a:r>
            <a:r>
              <a:rPr lang="en-US" i="0" dirty="0" err="1">
                <a:solidFill>
                  <a:srgbClr val="333333"/>
                </a:solidFill>
              </a:rPr>
              <a:t>tonna</a:t>
            </a:r>
            <a:r>
              <a:rPr lang="en-US" i="0" dirty="0">
                <a:solidFill>
                  <a:srgbClr val="333333"/>
                </a:solidFill>
              </a:rPr>
              <a:t> </a:t>
            </a:r>
            <a:r>
              <a:rPr lang="en-US" i="0" dirty="0" err="1">
                <a:solidFill>
                  <a:srgbClr val="333333"/>
                </a:solidFill>
              </a:rPr>
              <a:t>hulladék</a:t>
            </a:r>
            <a:r>
              <a:rPr lang="en-US" i="0" dirty="0">
                <a:solidFill>
                  <a:srgbClr val="333333"/>
                </a:solidFill>
              </a:rPr>
              <a:t> </a:t>
            </a:r>
            <a:r>
              <a:rPr lang="en-US" i="0" dirty="0" err="1">
                <a:solidFill>
                  <a:srgbClr val="333333"/>
                </a:solidFill>
              </a:rPr>
              <a:t>keletkez</a:t>
            </a:r>
            <a:r>
              <a:rPr lang="hu-HU" i="0" dirty="0" err="1">
                <a:solidFill>
                  <a:srgbClr val="333333"/>
                </a:solidFill>
              </a:rPr>
              <a:t>ett</a:t>
            </a:r>
            <a:r>
              <a:rPr lang="en-US" i="0" dirty="0">
                <a:solidFill>
                  <a:srgbClr val="333333"/>
                </a:solidFill>
              </a:rPr>
              <a:t> </a:t>
            </a:r>
            <a:r>
              <a:rPr lang="hu-HU" i="0" dirty="0">
                <a:solidFill>
                  <a:srgbClr val="333333"/>
                </a:solidFill>
              </a:rPr>
              <a:t>az EU-ban</a:t>
            </a:r>
            <a:r>
              <a:rPr lang="en-US" i="0" dirty="0">
                <a:solidFill>
                  <a:srgbClr val="333333"/>
                </a:solidFill>
              </a:rPr>
              <a:t>.</a:t>
            </a:r>
          </a:p>
          <a:p>
            <a:pPr marL="342900" lvl="0" indent="-342900" algn="just" rtl="0">
              <a:lnSpc>
                <a:spcPct val="90000"/>
              </a:lnSpc>
              <a:spcBef>
                <a:spcPts val="0"/>
              </a:spcBef>
              <a:spcAft>
                <a:spcPts val="0"/>
              </a:spcAft>
              <a:buSzPts val="2400"/>
              <a:buFont typeface="Noto Sans Symbols"/>
              <a:buChar char="▪"/>
            </a:pPr>
            <a:endParaRPr lang="en-US" i="0" dirty="0">
              <a:solidFill>
                <a:srgbClr val="333333"/>
              </a:solidFill>
            </a:endParaRPr>
          </a:p>
          <a:p>
            <a:pPr marL="342900" lvl="0" indent="-342900" algn="just" rtl="0">
              <a:lnSpc>
                <a:spcPct val="90000"/>
              </a:lnSpc>
              <a:spcBef>
                <a:spcPts val="0"/>
              </a:spcBef>
              <a:spcAft>
                <a:spcPts val="0"/>
              </a:spcAft>
              <a:buSzPts val="2400"/>
              <a:buFont typeface="Noto Sans Symbols"/>
              <a:buChar char="▪"/>
            </a:pPr>
            <a:r>
              <a:rPr lang="en-US" i="0" dirty="0">
                <a:solidFill>
                  <a:srgbClr val="333333"/>
                </a:solidFill>
              </a:rPr>
              <a:t>2020-ban a </a:t>
            </a:r>
            <a:r>
              <a:rPr lang="en-US" i="0" dirty="0" err="1">
                <a:solidFill>
                  <a:srgbClr val="333333"/>
                </a:solidFill>
              </a:rPr>
              <a:t>hulladék</a:t>
            </a:r>
            <a:r>
              <a:rPr lang="en-US" i="0" dirty="0">
                <a:solidFill>
                  <a:srgbClr val="333333"/>
                </a:solidFill>
              </a:rPr>
              <a:t> 39,2%-</a:t>
            </a:r>
            <a:r>
              <a:rPr lang="en-US" i="0" dirty="0" err="1">
                <a:solidFill>
                  <a:srgbClr val="333333"/>
                </a:solidFill>
              </a:rPr>
              <a:t>át</a:t>
            </a:r>
            <a:r>
              <a:rPr lang="en-US" i="0" dirty="0">
                <a:solidFill>
                  <a:srgbClr val="333333"/>
                </a:solidFill>
              </a:rPr>
              <a:t> </a:t>
            </a:r>
            <a:r>
              <a:rPr lang="en-US" i="0" dirty="0" err="1">
                <a:solidFill>
                  <a:srgbClr val="333333"/>
                </a:solidFill>
              </a:rPr>
              <a:t>hasznosították</a:t>
            </a:r>
            <a:r>
              <a:rPr lang="en-US" i="0" dirty="0">
                <a:solidFill>
                  <a:srgbClr val="333333"/>
                </a:solidFill>
              </a:rPr>
              <a:t> </a:t>
            </a:r>
            <a:r>
              <a:rPr lang="en-US" i="0" dirty="0" err="1">
                <a:solidFill>
                  <a:srgbClr val="333333"/>
                </a:solidFill>
              </a:rPr>
              <a:t>újra</a:t>
            </a:r>
            <a:r>
              <a:rPr lang="en-US" i="0" dirty="0">
                <a:solidFill>
                  <a:srgbClr val="333333"/>
                </a:solidFill>
              </a:rPr>
              <a:t>, </a:t>
            </a:r>
            <a:r>
              <a:rPr lang="en-US" i="0" dirty="0" err="1">
                <a:solidFill>
                  <a:srgbClr val="333333"/>
                </a:solidFill>
              </a:rPr>
              <a:t>és</a:t>
            </a:r>
            <a:r>
              <a:rPr lang="en-US" i="0" dirty="0">
                <a:solidFill>
                  <a:srgbClr val="333333"/>
                </a:solidFill>
              </a:rPr>
              <a:t> 32,2%-</a:t>
            </a:r>
            <a:r>
              <a:rPr lang="en-US" i="0" dirty="0" err="1">
                <a:solidFill>
                  <a:srgbClr val="333333"/>
                </a:solidFill>
              </a:rPr>
              <a:t>át</a:t>
            </a:r>
            <a:r>
              <a:rPr lang="en-US" i="0" dirty="0">
                <a:solidFill>
                  <a:srgbClr val="333333"/>
                </a:solidFill>
              </a:rPr>
              <a:t> </a:t>
            </a:r>
            <a:r>
              <a:rPr lang="en-US" i="0" dirty="0" err="1">
                <a:solidFill>
                  <a:srgbClr val="333333"/>
                </a:solidFill>
              </a:rPr>
              <a:t>hulladéklerakókba</a:t>
            </a:r>
            <a:r>
              <a:rPr lang="en-US" i="0" dirty="0">
                <a:solidFill>
                  <a:srgbClr val="333333"/>
                </a:solidFill>
              </a:rPr>
              <a:t> </a:t>
            </a:r>
            <a:r>
              <a:rPr lang="en-US" i="0" dirty="0" err="1">
                <a:solidFill>
                  <a:srgbClr val="333333"/>
                </a:solidFill>
              </a:rPr>
              <a:t>helyezték</a:t>
            </a:r>
            <a:r>
              <a:rPr lang="en-US" i="0" dirty="0">
                <a:solidFill>
                  <a:srgbClr val="333333"/>
                </a:solidFill>
              </a:rPr>
              <a:t> </a:t>
            </a:r>
            <a:r>
              <a:rPr lang="en-US" i="0" dirty="0" err="1">
                <a:solidFill>
                  <a:srgbClr val="333333"/>
                </a:solidFill>
              </a:rPr>
              <a:t>az</a:t>
            </a:r>
            <a:r>
              <a:rPr lang="en-US" i="0" dirty="0">
                <a:solidFill>
                  <a:srgbClr val="333333"/>
                </a:solidFill>
              </a:rPr>
              <a:t> EU-ban.</a:t>
            </a:r>
          </a:p>
          <a:p>
            <a:pPr marL="342900" lvl="0" indent="-342900" algn="just" rtl="0">
              <a:lnSpc>
                <a:spcPct val="90000"/>
              </a:lnSpc>
              <a:spcBef>
                <a:spcPts val="0"/>
              </a:spcBef>
              <a:spcAft>
                <a:spcPts val="0"/>
              </a:spcAft>
              <a:buSzPts val="2400"/>
              <a:buFont typeface="Noto Sans Symbols"/>
              <a:buChar char="▪"/>
            </a:pPr>
            <a:endParaRPr lang="en-US" i="0" dirty="0">
              <a:solidFill>
                <a:srgbClr val="333333"/>
              </a:solidFill>
            </a:endParaRPr>
          </a:p>
          <a:p>
            <a:pPr marL="342900" lvl="0" indent="-342900" algn="just" rtl="0">
              <a:lnSpc>
                <a:spcPct val="90000"/>
              </a:lnSpc>
              <a:spcBef>
                <a:spcPts val="0"/>
              </a:spcBef>
              <a:spcAft>
                <a:spcPts val="0"/>
              </a:spcAft>
              <a:buSzPts val="2400"/>
              <a:buFont typeface="Noto Sans Symbols"/>
              <a:buChar char="▪"/>
            </a:pPr>
            <a:r>
              <a:rPr lang="en-US" i="0" dirty="0">
                <a:solidFill>
                  <a:srgbClr val="333333"/>
                </a:solidFill>
              </a:rPr>
              <a:t>A </a:t>
            </a:r>
            <a:r>
              <a:rPr lang="en-US" i="0" dirty="0" err="1">
                <a:solidFill>
                  <a:srgbClr val="333333"/>
                </a:solidFill>
              </a:rPr>
              <a:t>háztartások</a:t>
            </a:r>
            <a:r>
              <a:rPr lang="en-US" i="0" dirty="0">
                <a:solidFill>
                  <a:srgbClr val="333333"/>
                </a:solidFill>
              </a:rPr>
              <a:t> </a:t>
            </a:r>
            <a:r>
              <a:rPr lang="en-US" i="0" dirty="0" err="1">
                <a:solidFill>
                  <a:srgbClr val="333333"/>
                </a:solidFill>
              </a:rPr>
              <a:t>csak</a:t>
            </a:r>
            <a:r>
              <a:rPr lang="en-US" i="0" dirty="0">
                <a:solidFill>
                  <a:srgbClr val="333333"/>
                </a:solidFill>
              </a:rPr>
              <a:t> a </a:t>
            </a:r>
            <a:r>
              <a:rPr lang="en-US" i="0" dirty="0" err="1">
                <a:solidFill>
                  <a:srgbClr val="333333"/>
                </a:solidFill>
              </a:rPr>
              <a:t>hulladék</a:t>
            </a:r>
            <a:r>
              <a:rPr lang="en-US" i="0" dirty="0">
                <a:solidFill>
                  <a:srgbClr val="333333"/>
                </a:solidFill>
              </a:rPr>
              <a:t> 9,4%-</a:t>
            </a:r>
            <a:r>
              <a:rPr lang="en-US" i="0" dirty="0" err="1">
                <a:solidFill>
                  <a:srgbClr val="333333"/>
                </a:solidFill>
              </a:rPr>
              <a:t>át</a:t>
            </a:r>
            <a:r>
              <a:rPr lang="en-US" i="0" dirty="0">
                <a:solidFill>
                  <a:srgbClr val="333333"/>
                </a:solidFill>
              </a:rPr>
              <a:t> </a:t>
            </a:r>
            <a:r>
              <a:rPr lang="en-US" i="0" dirty="0" err="1">
                <a:solidFill>
                  <a:srgbClr val="333333"/>
                </a:solidFill>
              </a:rPr>
              <a:t>adják</a:t>
            </a:r>
            <a:r>
              <a:rPr lang="en-US" i="0" dirty="0">
                <a:solidFill>
                  <a:srgbClr val="333333"/>
                </a:solidFill>
              </a:rPr>
              <a:t> 2020-ban. 37,5%-á</a:t>
            </a:r>
            <a:r>
              <a:rPr lang="hu-HU" i="0" dirty="0">
                <a:solidFill>
                  <a:srgbClr val="333333"/>
                </a:solidFill>
              </a:rPr>
              <a:t>ér</a:t>
            </a:r>
            <a:r>
              <a:rPr lang="en-US" i="0" dirty="0">
                <a:solidFill>
                  <a:srgbClr val="333333"/>
                </a:solidFill>
              </a:rPr>
              <a:t>t </a:t>
            </a:r>
            <a:r>
              <a:rPr lang="en-US" i="0" dirty="0" err="1">
                <a:solidFill>
                  <a:srgbClr val="333333"/>
                </a:solidFill>
              </a:rPr>
              <a:t>az</a:t>
            </a:r>
            <a:r>
              <a:rPr lang="en-US" i="0" dirty="0">
                <a:solidFill>
                  <a:srgbClr val="333333"/>
                </a:solidFill>
              </a:rPr>
              <a:t> </a:t>
            </a:r>
            <a:r>
              <a:rPr lang="en-US" i="0" dirty="0" err="1">
                <a:solidFill>
                  <a:srgbClr val="333333"/>
                </a:solidFill>
              </a:rPr>
              <a:t>építőipar</a:t>
            </a:r>
            <a:r>
              <a:rPr lang="en-US" i="0" dirty="0">
                <a:solidFill>
                  <a:srgbClr val="333333"/>
                </a:solidFill>
              </a:rPr>
              <a:t> </a:t>
            </a:r>
            <a:r>
              <a:rPr lang="hu-HU" i="0" dirty="0">
                <a:solidFill>
                  <a:srgbClr val="333333"/>
                </a:solidFill>
              </a:rPr>
              <a:t>felel</a:t>
            </a:r>
            <a:r>
              <a:rPr lang="en-US" i="0" dirty="0">
                <a:solidFill>
                  <a:srgbClr val="333333"/>
                </a:solidFill>
              </a:rPr>
              <a:t>, </a:t>
            </a:r>
            <a:r>
              <a:rPr lang="en-US" i="0" dirty="0" err="1">
                <a:solidFill>
                  <a:srgbClr val="333333"/>
                </a:solidFill>
              </a:rPr>
              <a:t>ezt</a:t>
            </a:r>
            <a:r>
              <a:rPr lang="en-US" i="0" dirty="0">
                <a:solidFill>
                  <a:srgbClr val="333333"/>
                </a:solidFill>
              </a:rPr>
              <a:t> </a:t>
            </a:r>
            <a:r>
              <a:rPr lang="en-US" i="0" dirty="0" err="1">
                <a:solidFill>
                  <a:srgbClr val="333333"/>
                </a:solidFill>
              </a:rPr>
              <a:t>követi</a:t>
            </a:r>
            <a:r>
              <a:rPr lang="en-US" i="0" dirty="0">
                <a:solidFill>
                  <a:srgbClr val="333333"/>
                </a:solidFill>
              </a:rPr>
              <a:t> a </a:t>
            </a:r>
            <a:r>
              <a:rPr lang="en-US" i="0" dirty="0" err="1">
                <a:solidFill>
                  <a:srgbClr val="333333"/>
                </a:solidFill>
              </a:rPr>
              <a:t>bányászat</a:t>
            </a:r>
            <a:r>
              <a:rPr lang="en-US" i="0" dirty="0">
                <a:solidFill>
                  <a:srgbClr val="333333"/>
                </a:solidFill>
              </a:rPr>
              <a:t> (23%), a </a:t>
            </a:r>
            <a:r>
              <a:rPr lang="en-US" i="0" dirty="0" err="1">
                <a:solidFill>
                  <a:srgbClr val="333333"/>
                </a:solidFill>
              </a:rPr>
              <a:t>szennyvíz</a:t>
            </a:r>
            <a:r>
              <a:rPr lang="en-US" i="0" dirty="0">
                <a:solidFill>
                  <a:srgbClr val="333333"/>
                </a:solidFill>
              </a:rPr>
              <a:t> (10,8%) </a:t>
            </a:r>
            <a:r>
              <a:rPr lang="en-US" i="0" dirty="0" err="1">
                <a:solidFill>
                  <a:srgbClr val="333333"/>
                </a:solidFill>
              </a:rPr>
              <a:t>és</a:t>
            </a:r>
            <a:r>
              <a:rPr lang="en-US" i="0" dirty="0">
                <a:solidFill>
                  <a:srgbClr val="333333"/>
                </a:solidFill>
              </a:rPr>
              <a:t> a </a:t>
            </a:r>
            <a:r>
              <a:rPr lang="en-US" i="0" dirty="0" err="1">
                <a:solidFill>
                  <a:srgbClr val="333333"/>
                </a:solidFill>
              </a:rPr>
              <a:t>feldolgozóipar</a:t>
            </a:r>
            <a:r>
              <a:rPr lang="en-US" i="0" dirty="0">
                <a:solidFill>
                  <a:srgbClr val="333333"/>
                </a:solidFill>
              </a:rPr>
              <a:t> (10,6%).</a:t>
            </a:r>
            <a:endParaRPr dirty="0"/>
          </a:p>
        </p:txBody>
      </p:sp>
      <p:sp>
        <p:nvSpPr>
          <p:cNvPr id="290" name="Google Shape;290;p13"/>
          <p:cNvSpPr txBox="1"/>
          <p:nvPr/>
        </p:nvSpPr>
        <p:spPr>
          <a:xfrm>
            <a:off x="0" y="0"/>
            <a:ext cx="856094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https://www.un.org/sites/un2.un.org/files/2021-twg_2-062321.pdf</a:t>
            </a:r>
            <a:br>
              <a:rPr lang="en-US" sz="900" dirty="0">
                <a:solidFill>
                  <a:schemeClr val="dk1"/>
                </a:solidFill>
                <a:latin typeface="Calibri"/>
                <a:ea typeface="Calibri"/>
                <a:cs typeface="Calibri"/>
                <a:sym typeface="Calibri"/>
              </a:rPr>
            </a:br>
            <a:r>
              <a:rPr lang="en-US" sz="9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https://ec.europa.eu/eurostat/statistics-explained/index.php?title=Municipal_waste_statistics#:~:text=527%20kg%20of%20municipal%20waste,in%20the%20EU%20in%202021.&amp;text=49%20%25%20of%20municipal%20waste%20in,recycling%20and%20composting)%20in%202021</a:t>
            </a:r>
            <a:r>
              <a:rPr lang="en-US" sz="900" dirty="0">
                <a:solidFill>
                  <a:schemeClr val="dk1"/>
                </a:solidFill>
                <a:latin typeface="Calibri"/>
                <a:ea typeface="Calibri"/>
                <a:cs typeface="Calibri"/>
                <a:sym typeface="Calibri"/>
              </a:rPr>
              <a:t>.  </a:t>
            </a:r>
            <a:endParaRPr sz="900" dirty="0">
              <a:solidFill>
                <a:schemeClr val="dk1"/>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00F419FB-841F-175C-C4F9-6310343F98E7}"/>
              </a:ext>
            </a:extLst>
          </p:cNvPr>
          <p:cNvGrpSpPr/>
          <p:nvPr/>
        </p:nvGrpSpPr>
        <p:grpSpPr>
          <a:xfrm>
            <a:off x="6727109" y="1457476"/>
            <a:ext cx="5004682" cy="5152874"/>
            <a:chOff x="6648450" y="1447951"/>
            <a:chExt cx="5083341" cy="5233862"/>
          </a:xfrm>
        </p:grpSpPr>
        <p:pic>
          <p:nvPicPr>
            <p:cNvPr id="287" name="Google Shape;287;p13"/>
            <p:cNvPicPr preferRelativeResize="0"/>
            <p:nvPr/>
          </p:nvPicPr>
          <p:blipFill rotWithShape="1">
            <a:blip r:embed="rId5">
              <a:alphaModFix/>
            </a:blip>
            <a:srcRect/>
            <a:stretch/>
          </p:blipFill>
          <p:spPr>
            <a:xfrm>
              <a:off x="6648450" y="1752751"/>
              <a:ext cx="5083341" cy="4929062"/>
            </a:xfrm>
            <a:prstGeom prst="rect">
              <a:avLst/>
            </a:prstGeom>
            <a:noFill/>
            <a:ln w="9525" cap="flat" cmpd="sng">
              <a:noFill/>
              <a:prstDash val="solid"/>
              <a:round/>
              <a:headEnd type="none" w="sm" len="sm"/>
              <a:tailEnd type="none" w="sm" len="sm"/>
            </a:ln>
          </p:spPr>
        </p:pic>
        <p:sp>
          <p:nvSpPr>
            <p:cNvPr id="293" name="Google Shape;293;p13"/>
            <p:cNvSpPr txBox="1"/>
            <p:nvPr/>
          </p:nvSpPr>
          <p:spPr>
            <a:xfrm>
              <a:off x="6648450" y="1447951"/>
              <a:ext cx="5080073" cy="7502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err="1">
                  <a:solidFill>
                    <a:srgbClr val="1E4E79"/>
                  </a:solidFill>
                  <a:latin typeface="Tahoma"/>
                  <a:ea typeface="Tahoma"/>
                  <a:cs typeface="Tahoma"/>
                  <a:sym typeface="Tahoma"/>
                </a:rPr>
                <a:t>Hulladéktermelés</a:t>
              </a:r>
              <a:r>
                <a:rPr lang="en-US" b="1" dirty="0">
                  <a:solidFill>
                    <a:srgbClr val="1E4E79"/>
                  </a:solidFill>
                  <a:latin typeface="Tahoma"/>
                  <a:ea typeface="Tahoma"/>
                  <a:cs typeface="Tahoma"/>
                  <a:sym typeface="Tahoma"/>
                </a:rPr>
                <a:t> </a:t>
              </a:r>
              <a:r>
                <a:rPr lang="en-US" b="1" dirty="0" err="1">
                  <a:solidFill>
                    <a:srgbClr val="1E4E79"/>
                  </a:solidFill>
                  <a:latin typeface="Tahoma"/>
                  <a:ea typeface="Tahoma"/>
                  <a:cs typeface="Tahoma"/>
                  <a:sym typeface="Tahoma"/>
                </a:rPr>
                <a:t>gazdasági</a:t>
              </a:r>
              <a:r>
                <a:rPr lang="en-US" b="1" dirty="0">
                  <a:solidFill>
                    <a:srgbClr val="1E4E79"/>
                  </a:solidFill>
                  <a:latin typeface="Tahoma"/>
                  <a:ea typeface="Tahoma"/>
                  <a:cs typeface="Tahoma"/>
                  <a:sym typeface="Tahoma"/>
                </a:rPr>
                <a:t> </a:t>
              </a:r>
              <a:r>
                <a:rPr lang="en-US" b="1" dirty="0" err="1">
                  <a:solidFill>
                    <a:srgbClr val="1E4E79"/>
                  </a:solidFill>
                  <a:latin typeface="Tahoma"/>
                  <a:ea typeface="Tahoma"/>
                  <a:cs typeface="Tahoma"/>
                  <a:sym typeface="Tahoma"/>
                </a:rPr>
                <a:t>tevékenységek</a:t>
              </a:r>
              <a:r>
                <a:rPr lang="en-US" b="1" dirty="0">
                  <a:solidFill>
                    <a:srgbClr val="1E4E79"/>
                  </a:solidFill>
                  <a:latin typeface="Tahoma"/>
                  <a:ea typeface="Tahoma"/>
                  <a:cs typeface="Tahoma"/>
                  <a:sym typeface="Tahoma"/>
                </a:rPr>
                <a:t> </a:t>
              </a:r>
              <a:r>
                <a:rPr lang="en-US" b="1" dirty="0" err="1">
                  <a:solidFill>
                    <a:srgbClr val="1E4E79"/>
                  </a:solidFill>
                  <a:latin typeface="Tahoma"/>
                  <a:ea typeface="Tahoma"/>
                  <a:cs typeface="Tahoma"/>
                  <a:sym typeface="Tahoma"/>
                </a:rPr>
                <a:t>és</a:t>
              </a:r>
              <a:r>
                <a:rPr lang="en-US" b="1" dirty="0">
                  <a:solidFill>
                    <a:srgbClr val="1E4E79"/>
                  </a:solidFill>
                  <a:latin typeface="Tahoma"/>
                  <a:ea typeface="Tahoma"/>
                  <a:cs typeface="Tahoma"/>
                  <a:sym typeface="Tahoma"/>
                </a:rPr>
                <a:t> </a:t>
              </a:r>
              <a:r>
                <a:rPr lang="en-US" b="1" dirty="0" err="1">
                  <a:solidFill>
                    <a:srgbClr val="1E4E79"/>
                  </a:solidFill>
                  <a:latin typeface="Tahoma"/>
                  <a:ea typeface="Tahoma"/>
                  <a:cs typeface="Tahoma"/>
                  <a:sym typeface="Tahoma"/>
                </a:rPr>
                <a:t>háztartások</a:t>
              </a:r>
              <a:r>
                <a:rPr lang="en-US" b="1" dirty="0">
                  <a:solidFill>
                    <a:srgbClr val="1E4E79"/>
                  </a:solidFill>
                  <a:latin typeface="Tahoma"/>
                  <a:ea typeface="Tahoma"/>
                  <a:cs typeface="Tahoma"/>
                  <a:sym typeface="Tahoma"/>
                </a:rPr>
                <a:t> </a:t>
              </a:r>
              <a:r>
                <a:rPr lang="en-US" b="1" dirty="0" err="1">
                  <a:solidFill>
                    <a:srgbClr val="1E4E79"/>
                  </a:solidFill>
                  <a:latin typeface="Tahoma"/>
                  <a:ea typeface="Tahoma"/>
                  <a:cs typeface="Tahoma"/>
                  <a:sym typeface="Tahoma"/>
                </a:rPr>
                <a:t>szerint</a:t>
              </a:r>
              <a:r>
                <a:rPr lang="en-US" b="1" dirty="0">
                  <a:solidFill>
                    <a:srgbClr val="1E4E79"/>
                  </a:solidFill>
                  <a:latin typeface="Tahoma"/>
                  <a:ea typeface="Tahoma"/>
                  <a:cs typeface="Tahoma"/>
                  <a:sym typeface="Tahoma"/>
                </a:rPr>
                <a:t>, EU, 2020 </a:t>
              </a:r>
              <a:endParaRPr lang="hu-HU" b="1" dirty="0">
                <a:solidFill>
                  <a:srgbClr val="1E4E79"/>
                </a:solidFill>
                <a:latin typeface="Tahoma"/>
                <a:ea typeface="Tahoma"/>
                <a:cs typeface="Tahoma"/>
                <a:sym typeface="Tahoma"/>
              </a:endParaRPr>
            </a:p>
            <a:p>
              <a:pPr marL="0" marR="0" lvl="0" indent="0" algn="l" rtl="0">
                <a:spcBef>
                  <a:spcPts val="0"/>
                </a:spcBef>
                <a:spcAft>
                  <a:spcPts val="0"/>
                </a:spcAft>
                <a:buNone/>
              </a:pPr>
              <a:r>
                <a:rPr lang="en-US" dirty="0">
                  <a:solidFill>
                    <a:srgbClr val="1E4E79"/>
                  </a:solidFill>
                  <a:latin typeface="Tahoma"/>
                  <a:ea typeface="Tahoma"/>
                  <a:cs typeface="Tahoma"/>
                  <a:sym typeface="Tahoma"/>
                </a:rPr>
                <a:t>(%-</a:t>
              </a:r>
              <a:r>
                <a:rPr lang="en-US" dirty="0" err="1">
                  <a:solidFill>
                    <a:srgbClr val="1E4E79"/>
                  </a:solidFill>
                  <a:latin typeface="Tahoma"/>
                  <a:ea typeface="Tahoma"/>
                  <a:cs typeface="Tahoma"/>
                  <a:sym typeface="Tahoma"/>
                </a:rPr>
                <a:t>os</a:t>
              </a:r>
              <a:r>
                <a:rPr lang="en-US" dirty="0">
                  <a:solidFill>
                    <a:srgbClr val="1E4E79"/>
                  </a:solidFill>
                  <a:latin typeface="Tahoma"/>
                  <a:ea typeface="Tahoma"/>
                  <a:cs typeface="Tahoma"/>
                  <a:sym typeface="Tahoma"/>
                </a:rPr>
                <a:t> </a:t>
              </a:r>
              <a:r>
                <a:rPr lang="en-US" dirty="0" err="1">
                  <a:solidFill>
                    <a:srgbClr val="1E4E79"/>
                  </a:solidFill>
                  <a:latin typeface="Tahoma"/>
                  <a:ea typeface="Tahoma"/>
                  <a:cs typeface="Tahoma"/>
                  <a:sym typeface="Tahoma"/>
                </a:rPr>
                <a:t>arány</a:t>
              </a:r>
              <a:r>
                <a:rPr lang="en-US" dirty="0">
                  <a:solidFill>
                    <a:srgbClr val="1E4E79"/>
                  </a:solidFill>
                  <a:latin typeface="Tahoma"/>
                  <a:ea typeface="Tahoma"/>
                  <a:cs typeface="Tahoma"/>
                  <a:sym typeface="Tahoma"/>
                </a:rPr>
                <a:t> </a:t>
              </a:r>
              <a:r>
                <a:rPr lang="en-US" dirty="0" err="1">
                  <a:solidFill>
                    <a:srgbClr val="1E4E79"/>
                  </a:solidFill>
                  <a:latin typeface="Tahoma"/>
                  <a:ea typeface="Tahoma"/>
                  <a:cs typeface="Tahoma"/>
                  <a:sym typeface="Tahoma"/>
                </a:rPr>
                <a:t>az</a:t>
              </a:r>
              <a:r>
                <a:rPr lang="en-US" dirty="0">
                  <a:solidFill>
                    <a:srgbClr val="1E4E79"/>
                  </a:solidFill>
                  <a:latin typeface="Tahoma"/>
                  <a:ea typeface="Tahoma"/>
                  <a:cs typeface="Tahoma"/>
                  <a:sym typeface="Tahoma"/>
                </a:rPr>
                <a:t> </a:t>
              </a:r>
              <a:r>
                <a:rPr lang="en-US" dirty="0" err="1">
                  <a:solidFill>
                    <a:srgbClr val="1E4E79"/>
                  </a:solidFill>
                  <a:latin typeface="Tahoma"/>
                  <a:ea typeface="Tahoma"/>
                  <a:cs typeface="Tahoma"/>
                  <a:sym typeface="Tahoma"/>
                </a:rPr>
                <a:t>összes</a:t>
              </a:r>
              <a:r>
                <a:rPr lang="en-US" dirty="0">
                  <a:solidFill>
                    <a:srgbClr val="1E4E79"/>
                  </a:solidFill>
                  <a:latin typeface="Tahoma"/>
                  <a:ea typeface="Tahoma"/>
                  <a:cs typeface="Tahoma"/>
                  <a:sym typeface="Tahoma"/>
                </a:rPr>
                <a:t> </a:t>
              </a:r>
              <a:r>
                <a:rPr lang="en-US" dirty="0" err="1">
                  <a:solidFill>
                    <a:srgbClr val="1E4E79"/>
                  </a:solidFill>
                  <a:latin typeface="Tahoma"/>
                  <a:ea typeface="Tahoma"/>
                  <a:cs typeface="Tahoma"/>
                  <a:sym typeface="Tahoma"/>
                </a:rPr>
                <a:t>hulladékból</a:t>
              </a:r>
              <a:r>
                <a:rPr lang="en-US" dirty="0">
                  <a:solidFill>
                    <a:srgbClr val="1E4E79"/>
                  </a:solidFill>
                  <a:latin typeface="Tahoma"/>
                  <a:ea typeface="Tahoma"/>
                  <a:cs typeface="Tahoma"/>
                  <a:sym typeface="Tahoma"/>
                </a:rPr>
                <a:t>)</a:t>
              </a:r>
              <a:endParaRPr dirty="0">
                <a:solidFill>
                  <a:srgbClr val="1E4E79"/>
                </a:solidFill>
                <a:latin typeface="Tahoma"/>
                <a:ea typeface="Tahoma"/>
                <a:cs typeface="Tahoma"/>
                <a:sym typeface="Tahoma"/>
              </a:endParaRPr>
            </a:p>
          </p:txBody>
        </p:sp>
        <p:sp>
          <p:nvSpPr>
            <p:cNvPr id="2" name="TextBox 1">
              <a:extLst>
                <a:ext uri="{FF2B5EF4-FFF2-40B4-BE49-F238E27FC236}">
                  <a16:creationId xmlns:a16="http://schemas.microsoft.com/office/drawing/2014/main" id="{29A1CAAB-E35C-B604-31F5-B5CAEA548D69}"/>
                </a:ext>
              </a:extLst>
            </p:cNvPr>
            <p:cNvSpPr txBox="1"/>
            <p:nvPr/>
          </p:nvSpPr>
          <p:spPr>
            <a:xfrm>
              <a:off x="6664232" y="2206361"/>
              <a:ext cx="1698718" cy="215444"/>
            </a:xfrm>
            <a:prstGeom prst="rect">
              <a:avLst/>
            </a:prstGeom>
            <a:solidFill>
              <a:schemeClr val="bg1"/>
            </a:solidFill>
          </p:spPr>
          <p:txBody>
            <a:bodyPr wrap="square" rtlCol="0">
              <a:spAutoFit/>
            </a:bodyPr>
            <a:lstStyle/>
            <a:p>
              <a:endParaRPr lang="en-MT" sz="800" dirty="0"/>
            </a:p>
          </p:txBody>
        </p:sp>
      </p:grpSp>
      <p:sp>
        <p:nvSpPr>
          <p:cNvPr id="6" name="Szövegdoboz 5">
            <a:extLst>
              <a:ext uri="{FF2B5EF4-FFF2-40B4-BE49-F238E27FC236}">
                <a16:creationId xmlns:a16="http://schemas.microsoft.com/office/drawing/2014/main" id="{8A23B78F-0010-8994-1532-173A0E4666F2}"/>
              </a:ext>
            </a:extLst>
          </p:cNvPr>
          <p:cNvSpPr txBox="1"/>
          <p:nvPr/>
        </p:nvSpPr>
        <p:spPr>
          <a:xfrm>
            <a:off x="7160455" y="5247249"/>
            <a:ext cx="1083213" cy="307777"/>
          </a:xfrm>
          <a:prstGeom prst="rect">
            <a:avLst/>
          </a:prstGeom>
          <a:solidFill>
            <a:srgbClr val="FFFFFF"/>
          </a:solidFill>
        </p:spPr>
        <p:txBody>
          <a:bodyPr wrap="square">
            <a:spAutoFit/>
          </a:bodyPr>
          <a:lstStyle/>
          <a:p>
            <a:pPr algn="ctr"/>
            <a:r>
              <a:rPr lang="en-US" b="1" i="0">
                <a:solidFill>
                  <a:srgbClr val="333333"/>
                </a:solidFill>
                <a:latin typeface="Tahoma" panose="020B0604030504040204" pitchFamily="34" charset="0"/>
                <a:ea typeface="Tahoma" panose="020B0604030504040204" pitchFamily="34" charset="0"/>
                <a:cs typeface="Tahoma" panose="020B0604030504040204" pitchFamily="34" charset="0"/>
              </a:rPr>
              <a:t>szennyvíz</a:t>
            </a:r>
            <a:endParaRPr lang="hu-HU" b="1">
              <a:latin typeface="Tahoma" panose="020B0604030504040204" pitchFamily="34" charset="0"/>
              <a:ea typeface="Tahoma" panose="020B0604030504040204" pitchFamily="34" charset="0"/>
              <a:cs typeface="Tahoma" panose="020B0604030504040204" pitchFamily="34" charset="0"/>
            </a:endParaRPr>
          </a:p>
        </p:txBody>
      </p:sp>
      <p:sp>
        <p:nvSpPr>
          <p:cNvPr id="7" name="Szövegdoboz 6">
            <a:extLst>
              <a:ext uri="{FF2B5EF4-FFF2-40B4-BE49-F238E27FC236}">
                <a16:creationId xmlns:a16="http://schemas.microsoft.com/office/drawing/2014/main" id="{C3D7588C-B9DD-67CE-BB1B-5EB427204227}"/>
              </a:ext>
            </a:extLst>
          </p:cNvPr>
          <p:cNvSpPr txBox="1"/>
          <p:nvPr/>
        </p:nvSpPr>
        <p:spPr>
          <a:xfrm>
            <a:off x="6569612" y="4095447"/>
            <a:ext cx="1488831" cy="307777"/>
          </a:xfrm>
          <a:prstGeom prst="rect">
            <a:avLst/>
          </a:prstGeom>
          <a:solidFill>
            <a:srgbClr val="FFFFFF"/>
          </a:solidFill>
        </p:spPr>
        <p:txBody>
          <a:bodyPr wrap="square">
            <a:spAutoFit/>
          </a:bodyPr>
          <a:lstStyle/>
          <a:p>
            <a:pPr algn="ctr"/>
            <a:r>
              <a:rPr lang="hu-HU" b="1" i="0">
                <a:solidFill>
                  <a:srgbClr val="333333"/>
                </a:solidFill>
                <a:latin typeface="Tahoma" panose="020B0604030504040204" pitchFamily="34" charset="0"/>
                <a:ea typeface="Tahoma" panose="020B0604030504040204" pitchFamily="34" charset="0"/>
                <a:cs typeface="Tahoma" panose="020B0604030504040204" pitchFamily="34" charset="0"/>
              </a:rPr>
              <a:t>feldolgozóipar</a:t>
            </a:r>
            <a:endParaRPr lang="hu-HU" b="1">
              <a:latin typeface="Tahoma" panose="020B0604030504040204" pitchFamily="34" charset="0"/>
              <a:ea typeface="Tahoma" panose="020B0604030504040204" pitchFamily="34" charset="0"/>
              <a:cs typeface="Tahoma" panose="020B0604030504040204" pitchFamily="34" charset="0"/>
            </a:endParaRPr>
          </a:p>
        </p:txBody>
      </p:sp>
      <p:sp>
        <p:nvSpPr>
          <p:cNvPr id="8" name="Szövegdoboz 7">
            <a:extLst>
              <a:ext uri="{FF2B5EF4-FFF2-40B4-BE49-F238E27FC236}">
                <a16:creationId xmlns:a16="http://schemas.microsoft.com/office/drawing/2014/main" id="{B3B9ECFC-3FC3-8C46-05B5-481D7552289D}"/>
              </a:ext>
            </a:extLst>
          </p:cNvPr>
          <p:cNvSpPr txBox="1"/>
          <p:nvPr/>
        </p:nvSpPr>
        <p:spPr>
          <a:xfrm>
            <a:off x="6920965" y="3429608"/>
            <a:ext cx="1315796" cy="307777"/>
          </a:xfrm>
          <a:prstGeom prst="rect">
            <a:avLst/>
          </a:prstGeom>
          <a:solidFill>
            <a:srgbClr val="FFFFFF"/>
          </a:solidFill>
        </p:spPr>
        <p:txBody>
          <a:bodyPr wrap="square">
            <a:spAutoFit/>
          </a:bodyPr>
          <a:lstStyle/>
          <a:p>
            <a:pPr algn="ctr"/>
            <a:r>
              <a:rPr lang="hu-HU" b="1" i="0">
                <a:solidFill>
                  <a:srgbClr val="333333"/>
                </a:solidFill>
                <a:latin typeface="Tahoma" panose="020B0604030504040204" pitchFamily="34" charset="0"/>
                <a:ea typeface="Tahoma" panose="020B0604030504040204" pitchFamily="34" charset="0"/>
                <a:cs typeface="Tahoma" panose="020B0604030504040204" pitchFamily="34" charset="0"/>
              </a:rPr>
              <a:t>háztartások</a:t>
            </a:r>
            <a:endParaRPr lang="hu-HU" b="1">
              <a:latin typeface="Tahoma" panose="020B0604030504040204" pitchFamily="34" charset="0"/>
              <a:ea typeface="Tahoma" panose="020B0604030504040204" pitchFamily="34" charset="0"/>
              <a:cs typeface="Tahoma" panose="020B0604030504040204" pitchFamily="34" charset="0"/>
            </a:endParaRPr>
          </a:p>
        </p:txBody>
      </p:sp>
      <p:sp>
        <p:nvSpPr>
          <p:cNvPr id="9" name="Szövegdoboz 8">
            <a:extLst>
              <a:ext uri="{FF2B5EF4-FFF2-40B4-BE49-F238E27FC236}">
                <a16:creationId xmlns:a16="http://schemas.microsoft.com/office/drawing/2014/main" id="{7218D062-53E1-F3B7-EEB2-9E9CB62C5347}"/>
              </a:ext>
            </a:extLst>
          </p:cNvPr>
          <p:cNvSpPr txBox="1"/>
          <p:nvPr/>
        </p:nvSpPr>
        <p:spPr>
          <a:xfrm>
            <a:off x="7083833" y="2930875"/>
            <a:ext cx="1512000" cy="307777"/>
          </a:xfrm>
          <a:prstGeom prst="rect">
            <a:avLst/>
          </a:prstGeom>
          <a:solidFill>
            <a:srgbClr val="FFFFFF"/>
          </a:solidFill>
        </p:spPr>
        <p:txBody>
          <a:bodyPr wrap="square">
            <a:spAutoFit/>
          </a:bodyPr>
          <a:lstStyle/>
          <a:p>
            <a:pPr algn="ctr"/>
            <a:r>
              <a:rPr lang="hu-HU" b="1" i="0">
                <a:solidFill>
                  <a:srgbClr val="333333"/>
                </a:solidFill>
                <a:latin typeface="Tahoma" panose="020B0604030504040204" pitchFamily="34" charset="0"/>
                <a:ea typeface="Tahoma" panose="020B0604030504040204" pitchFamily="34" charset="0"/>
                <a:cs typeface="Tahoma" panose="020B0604030504040204" pitchFamily="34" charset="0"/>
              </a:rPr>
              <a:t>szolgáltatások</a:t>
            </a:r>
            <a:endParaRPr lang="hu-HU" b="1">
              <a:latin typeface="Tahoma" panose="020B0604030504040204" pitchFamily="34" charset="0"/>
              <a:ea typeface="Tahoma" panose="020B0604030504040204" pitchFamily="34" charset="0"/>
              <a:cs typeface="Tahoma" panose="020B0604030504040204" pitchFamily="34" charset="0"/>
            </a:endParaRPr>
          </a:p>
        </p:txBody>
      </p:sp>
      <p:sp>
        <p:nvSpPr>
          <p:cNvPr id="10" name="Szövegdoboz 9">
            <a:extLst>
              <a:ext uri="{FF2B5EF4-FFF2-40B4-BE49-F238E27FC236}">
                <a16:creationId xmlns:a16="http://schemas.microsoft.com/office/drawing/2014/main" id="{2C8927AC-999D-8E23-386C-96C47DA0F641}"/>
              </a:ext>
            </a:extLst>
          </p:cNvPr>
          <p:cNvSpPr txBox="1"/>
          <p:nvPr/>
        </p:nvSpPr>
        <p:spPr>
          <a:xfrm>
            <a:off x="7314027" y="2713919"/>
            <a:ext cx="1124665" cy="324000"/>
          </a:xfrm>
          <a:prstGeom prst="rect">
            <a:avLst/>
          </a:prstGeom>
          <a:solidFill>
            <a:srgbClr val="FFFFFF"/>
          </a:solidFill>
        </p:spPr>
        <p:txBody>
          <a:bodyPr wrap="square">
            <a:spAutoFi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p:txBody>
      </p:sp>
      <p:sp>
        <p:nvSpPr>
          <p:cNvPr id="11" name="Szövegdoboz 10">
            <a:extLst>
              <a:ext uri="{FF2B5EF4-FFF2-40B4-BE49-F238E27FC236}">
                <a16:creationId xmlns:a16="http://schemas.microsoft.com/office/drawing/2014/main" id="{D11FE496-866E-564F-7C9E-95C1497E66C5}"/>
              </a:ext>
            </a:extLst>
          </p:cNvPr>
          <p:cNvSpPr txBox="1"/>
          <p:nvPr/>
        </p:nvSpPr>
        <p:spPr>
          <a:xfrm>
            <a:off x="8074747" y="2409598"/>
            <a:ext cx="1000527" cy="307777"/>
          </a:xfrm>
          <a:prstGeom prst="rect">
            <a:avLst/>
          </a:prstGeom>
          <a:solidFill>
            <a:srgbClr val="FFFFFF"/>
          </a:solidFill>
        </p:spPr>
        <p:txBody>
          <a:bodyPr wrap="square">
            <a:spAutoFit/>
          </a:bodyPr>
          <a:lstStyle/>
          <a:p>
            <a:pPr algn="r"/>
            <a:r>
              <a:rPr lang="hu-HU" b="1" i="0">
                <a:solidFill>
                  <a:srgbClr val="333333"/>
                </a:solidFill>
                <a:latin typeface="Tahoma" panose="020B0604030504040204" pitchFamily="34" charset="0"/>
                <a:ea typeface="Tahoma" panose="020B0604030504040204" pitchFamily="34" charset="0"/>
                <a:cs typeface="Tahoma" panose="020B0604030504040204" pitchFamily="34" charset="0"/>
              </a:rPr>
              <a:t>energia</a:t>
            </a:r>
            <a:endParaRPr lang="hu-HU" b="1">
              <a:latin typeface="Tahoma" panose="020B0604030504040204" pitchFamily="34" charset="0"/>
              <a:ea typeface="Tahoma" panose="020B0604030504040204" pitchFamily="34" charset="0"/>
              <a:cs typeface="Tahoma" panose="020B0604030504040204" pitchFamily="34" charset="0"/>
            </a:endParaRPr>
          </a:p>
        </p:txBody>
      </p:sp>
      <p:sp>
        <p:nvSpPr>
          <p:cNvPr id="12" name="Szövegdoboz 11">
            <a:extLst>
              <a:ext uri="{FF2B5EF4-FFF2-40B4-BE49-F238E27FC236}">
                <a16:creationId xmlns:a16="http://schemas.microsoft.com/office/drawing/2014/main" id="{0621E1E4-A3A4-6F38-4D8F-30F17232502E}"/>
              </a:ext>
            </a:extLst>
          </p:cNvPr>
          <p:cNvSpPr txBox="1"/>
          <p:nvPr/>
        </p:nvSpPr>
        <p:spPr>
          <a:xfrm>
            <a:off x="8398943" y="2867139"/>
            <a:ext cx="324000" cy="144000"/>
          </a:xfrm>
          <a:prstGeom prst="rect">
            <a:avLst/>
          </a:prstGeom>
          <a:solidFill>
            <a:srgbClr val="FFFFFF"/>
          </a:solidFill>
        </p:spPr>
        <p:txBody>
          <a:bodyPr wrap="square">
            <a:spAutoFi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p:txBody>
      </p:sp>
      <p:sp>
        <p:nvSpPr>
          <p:cNvPr id="14" name="Szövegdoboz 13">
            <a:extLst>
              <a:ext uri="{FF2B5EF4-FFF2-40B4-BE49-F238E27FC236}">
                <a16:creationId xmlns:a16="http://schemas.microsoft.com/office/drawing/2014/main" id="{0E410F4A-A893-03E8-F6B7-4192510D4CCF}"/>
              </a:ext>
            </a:extLst>
          </p:cNvPr>
          <p:cNvSpPr txBox="1"/>
          <p:nvPr/>
        </p:nvSpPr>
        <p:spPr>
          <a:xfrm>
            <a:off x="8969736" y="2196097"/>
            <a:ext cx="1440000" cy="504000"/>
          </a:xfrm>
          <a:prstGeom prst="rect">
            <a:avLst/>
          </a:prstGeom>
          <a:solidFill>
            <a:srgbClr val="FFFFFF"/>
          </a:solidFill>
        </p:spPr>
        <p:txBody>
          <a:bodyPr wrap="square">
            <a:spAutoFit/>
          </a:bodyPr>
          <a:lstStyle/>
          <a:p>
            <a:pPr algn="ctr"/>
            <a:r>
              <a:rPr lang="hu-HU" sz="1200" b="1" i="0">
                <a:solidFill>
                  <a:srgbClr val="333333"/>
                </a:solidFill>
                <a:latin typeface="Tahoma" panose="020B0604030504040204" pitchFamily="34" charset="0"/>
                <a:ea typeface="Tahoma" panose="020B0604030504040204" pitchFamily="34" charset="0"/>
                <a:cs typeface="Tahoma" panose="020B0604030504040204" pitchFamily="34" charset="0"/>
              </a:rPr>
              <a:t>mezőgazdaság, erdő és halászat</a:t>
            </a:r>
            <a:endParaRPr lang="hu-HU" sz="1200" b="1">
              <a:latin typeface="Tahoma" panose="020B0604030504040204" pitchFamily="34" charset="0"/>
              <a:ea typeface="Tahoma" panose="020B0604030504040204" pitchFamily="34" charset="0"/>
              <a:cs typeface="Tahoma" panose="020B0604030504040204" pitchFamily="34" charset="0"/>
            </a:endParaRPr>
          </a:p>
        </p:txBody>
      </p:sp>
      <p:sp>
        <p:nvSpPr>
          <p:cNvPr id="16" name="Szövegdoboz 15">
            <a:extLst>
              <a:ext uri="{FF2B5EF4-FFF2-40B4-BE49-F238E27FC236}">
                <a16:creationId xmlns:a16="http://schemas.microsoft.com/office/drawing/2014/main" id="{DFBA3B95-ECA1-4E58-13ED-62E2D8EA4039}"/>
              </a:ext>
            </a:extLst>
          </p:cNvPr>
          <p:cNvSpPr txBox="1"/>
          <p:nvPr/>
        </p:nvSpPr>
        <p:spPr>
          <a:xfrm>
            <a:off x="10067392" y="2602602"/>
            <a:ext cx="2094102" cy="468000"/>
          </a:xfrm>
          <a:prstGeom prst="rect">
            <a:avLst/>
          </a:prstGeom>
          <a:solidFill>
            <a:srgbClr val="FFFFFF"/>
          </a:solidFill>
        </p:spPr>
        <p:txBody>
          <a:bodyPr wrap="square">
            <a:spAutoFit/>
          </a:bodyPr>
          <a:lstStyle/>
          <a:p>
            <a:r>
              <a:rPr lang="hu-HU" b="1">
                <a:solidFill>
                  <a:srgbClr val="333333"/>
                </a:solidFill>
                <a:latin typeface="Tahoma" panose="020B0604030504040204" pitchFamily="34" charset="0"/>
                <a:ea typeface="Tahoma" panose="020B0604030504040204" pitchFamily="34" charset="0"/>
                <a:cs typeface="Tahoma" panose="020B0604030504040204" pitchFamily="34" charset="0"/>
              </a:rPr>
              <a:t>hulladék és törmelék nagykereskedelme</a:t>
            </a:r>
          </a:p>
        </p:txBody>
      </p:sp>
      <p:sp>
        <p:nvSpPr>
          <p:cNvPr id="17" name="Szövegdoboz 16">
            <a:extLst>
              <a:ext uri="{FF2B5EF4-FFF2-40B4-BE49-F238E27FC236}">
                <a16:creationId xmlns:a16="http://schemas.microsoft.com/office/drawing/2014/main" id="{7ABC7D7B-3DD7-4F40-A9A5-D3BC56DCB242}"/>
              </a:ext>
            </a:extLst>
          </p:cNvPr>
          <p:cNvSpPr txBox="1"/>
          <p:nvPr/>
        </p:nvSpPr>
        <p:spPr>
          <a:xfrm>
            <a:off x="10630847" y="3653184"/>
            <a:ext cx="1315796" cy="307777"/>
          </a:xfrm>
          <a:prstGeom prst="rect">
            <a:avLst/>
          </a:prstGeom>
          <a:solidFill>
            <a:srgbClr val="FFFFFF"/>
          </a:solidFill>
        </p:spPr>
        <p:txBody>
          <a:bodyPr wrap="square">
            <a:spAutoFit/>
          </a:bodyPr>
          <a:lstStyle/>
          <a:p>
            <a:pPr algn="ctr"/>
            <a:r>
              <a:rPr lang="hu-HU" b="1" i="0">
                <a:solidFill>
                  <a:srgbClr val="333333"/>
                </a:solidFill>
                <a:latin typeface="Tahoma" panose="020B0604030504040204" pitchFamily="34" charset="0"/>
                <a:ea typeface="Tahoma" panose="020B0604030504040204" pitchFamily="34" charset="0"/>
                <a:cs typeface="Tahoma" panose="020B0604030504040204" pitchFamily="34" charset="0"/>
              </a:rPr>
              <a:t>építőipar</a:t>
            </a:r>
            <a:endParaRPr lang="hu-HU" b="1">
              <a:latin typeface="Tahoma" panose="020B0604030504040204" pitchFamily="34" charset="0"/>
              <a:ea typeface="Tahoma" panose="020B0604030504040204" pitchFamily="34" charset="0"/>
              <a:cs typeface="Tahoma" panose="020B0604030504040204" pitchFamily="34" charset="0"/>
            </a:endParaRPr>
          </a:p>
        </p:txBody>
      </p:sp>
      <p:sp>
        <p:nvSpPr>
          <p:cNvPr id="18" name="Szövegdoboz 17">
            <a:extLst>
              <a:ext uri="{FF2B5EF4-FFF2-40B4-BE49-F238E27FC236}">
                <a16:creationId xmlns:a16="http://schemas.microsoft.com/office/drawing/2014/main" id="{37E7997F-F376-BE47-6AF4-CAF2338E3BFF}"/>
              </a:ext>
            </a:extLst>
          </p:cNvPr>
          <p:cNvSpPr txBox="1"/>
          <p:nvPr/>
        </p:nvSpPr>
        <p:spPr>
          <a:xfrm>
            <a:off x="8575010" y="5995845"/>
            <a:ext cx="1658140" cy="351635"/>
          </a:xfrm>
          <a:prstGeom prst="rect">
            <a:avLst/>
          </a:prstGeom>
          <a:solidFill>
            <a:srgbClr val="FFFFFF"/>
          </a:solidFill>
        </p:spPr>
        <p:txBody>
          <a:bodyPr wrap="square">
            <a:spAutoFit/>
          </a:bodyPr>
          <a:lstStyle/>
          <a:p>
            <a:pPr algn="ctr">
              <a:lnSpc>
                <a:spcPct val="150000"/>
              </a:lnSpc>
            </a:pPr>
            <a:r>
              <a:rPr lang="hu-HU" sz="1300" b="1" i="0" dirty="0">
                <a:solidFill>
                  <a:srgbClr val="333333"/>
                </a:solidFill>
                <a:latin typeface="Tahoma" panose="020B0604030504040204" pitchFamily="34" charset="0"/>
                <a:ea typeface="Tahoma" panose="020B0604030504040204" pitchFamily="34" charset="0"/>
                <a:cs typeface="Tahoma" panose="020B0604030504040204" pitchFamily="34" charset="0"/>
              </a:rPr>
              <a:t>bányászat</a:t>
            </a:r>
            <a:endParaRPr lang="hu-HU" sz="13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6"/>
          <p:cNvSpPr txBox="1">
            <a:spLocks noGrp="1"/>
          </p:cNvSpPr>
          <p:nvPr>
            <p:ph type="title"/>
          </p:nvPr>
        </p:nvSpPr>
        <p:spPr>
          <a:xfrm>
            <a:off x="886691" y="12397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54F74"/>
              </a:buClr>
              <a:buSzPts val="4000"/>
              <a:buFont typeface="Tahoma"/>
              <a:buNone/>
            </a:pPr>
            <a:r>
              <a:rPr lang="hu-HU"/>
              <a:t>Az idősek és a felelős fogyasztás</a:t>
            </a:r>
            <a:endParaRPr dirty="0"/>
          </a:p>
        </p:txBody>
      </p:sp>
      <p:sp>
        <p:nvSpPr>
          <p:cNvPr id="364" name="Google Shape;364;p16"/>
          <p:cNvSpPr txBox="1">
            <a:spLocks noGrp="1"/>
          </p:cNvSpPr>
          <p:nvPr>
            <p:ph type="body" idx="1"/>
          </p:nvPr>
        </p:nvSpPr>
        <p:spPr>
          <a:xfrm>
            <a:off x="886691" y="1209920"/>
            <a:ext cx="10252968" cy="72226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1800"/>
              <a:buNone/>
            </a:pPr>
            <a:r>
              <a:rPr lang="en-US" sz="1800" i="0" dirty="0">
                <a:solidFill>
                  <a:srgbClr val="0D0D0D"/>
                </a:solidFill>
              </a:rPr>
              <a:t>A </a:t>
            </a:r>
            <a:r>
              <a:rPr lang="en-US" sz="1800" i="0" dirty="0" err="1">
                <a:solidFill>
                  <a:srgbClr val="0D0D0D"/>
                </a:solidFill>
              </a:rPr>
              <a:t>felelős</a:t>
            </a:r>
            <a:r>
              <a:rPr lang="en-US" sz="1800" i="0" dirty="0">
                <a:solidFill>
                  <a:srgbClr val="0D0D0D"/>
                </a:solidFill>
              </a:rPr>
              <a:t> </a:t>
            </a:r>
            <a:r>
              <a:rPr lang="en-US" sz="1800" i="0" dirty="0" err="1">
                <a:solidFill>
                  <a:srgbClr val="0D0D0D"/>
                </a:solidFill>
              </a:rPr>
              <a:t>fogyasztási</a:t>
            </a:r>
            <a:r>
              <a:rPr lang="en-US" sz="1800" i="0" dirty="0">
                <a:solidFill>
                  <a:srgbClr val="0D0D0D"/>
                </a:solidFill>
              </a:rPr>
              <a:t> </a:t>
            </a:r>
            <a:r>
              <a:rPr lang="hu-HU" sz="1800" i="0" dirty="0">
                <a:solidFill>
                  <a:srgbClr val="0D0D0D"/>
                </a:solidFill>
              </a:rPr>
              <a:t>szokások</a:t>
            </a:r>
            <a:r>
              <a:rPr lang="en-US" sz="1800" i="0" dirty="0">
                <a:solidFill>
                  <a:srgbClr val="0D0D0D"/>
                </a:solidFill>
              </a:rPr>
              <a:t> </a:t>
            </a:r>
            <a:r>
              <a:rPr lang="en-US" sz="1800" i="0" dirty="0" err="1">
                <a:solidFill>
                  <a:srgbClr val="0D0D0D"/>
                </a:solidFill>
              </a:rPr>
              <a:t>elengedhetetlenek</a:t>
            </a:r>
            <a:r>
              <a:rPr lang="en-US" sz="1800" i="0" dirty="0">
                <a:solidFill>
                  <a:srgbClr val="0D0D0D"/>
                </a:solidFill>
              </a:rPr>
              <a:t> </a:t>
            </a:r>
            <a:r>
              <a:rPr lang="en-US" sz="1800" i="0" dirty="0" err="1">
                <a:solidFill>
                  <a:srgbClr val="0D0D0D"/>
                </a:solidFill>
              </a:rPr>
              <a:t>környezeti</a:t>
            </a:r>
            <a:r>
              <a:rPr lang="en-US" sz="1800" i="0" dirty="0">
                <a:solidFill>
                  <a:srgbClr val="0D0D0D"/>
                </a:solidFill>
              </a:rPr>
              <a:t> </a:t>
            </a:r>
            <a:r>
              <a:rPr lang="en-US" sz="1800" i="0" dirty="0" err="1">
                <a:solidFill>
                  <a:srgbClr val="0D0D0D"/>
                </a:solidFill>
              </a:rPr>
              <a:t>lábnyomunk</a:t>
            </a:r>
            <a:r>
              <a:rPr lang="en-US" sz="1800" i="0" dirty="0">
                <a:solidFill>
                  <a:srgbClr val="0D0D0D"/>
                </a:solidFill>
              </a:rPr>
              <a:t> </a:t>
            </a:r>
            <a:r>
              <a:rPr lang="en-US" sz="1800" i="0" dirty="0" err="1">
                <a:solidFill>
                  <a:srgbClr val="0D0D0D"/>
                </a:solidFill>
              </a:rPr>
              <a:t>csökkentéséhez</a:t>
            </a:r>
            <a:r>
              <a:rPr lang="en-US" sz="1800" i="0" dirty="0">
                <a:solidFill>
                  <a:srgbClr val="0D0D0D"/>
                </a:solidFill>
              </a:rPr>
              <a:t> </a:t>
            </a:r>
            <a:r>
              <a:rPr lang="en-US" sz="1800" i="0" dirty="0" err="1">
                <a:solidFill>
                  <a:srgbClr val="0D0D0D"/>
                </a:solidFill>
              </a:rPr>
              <a:t>és</a:t>
            </a:r>
            <a:r>
              <a:rPr lang="en-US" sz="1800" i="0" dirty="0">
                <a:solidFill>
                  <a:srgbClr val="0D0D0D"/>
                </a:solidFill>
              </a:rPr>
              <a:t> a </a:t>
            </a:r>
            <a:r>
              <a:rPr lang="en-US" sz="1800" i="0" dirty="0" err="1">
                <a:solidFill>
                  <a:srgbClr val="0D0D0D"/>
                </a:solidFill>
              </a:rPr>
              <a:t>fenntarthatóság</a:t>
            </a:r>
            <a:r>
              <a:rPr lang="en-US" sz="1800" i="0" dirty="0">
                <a:solidFill>
                  <a:srgbClr val="0D0D0D"/>
                </a:solidFill>
              </a:rPr>
              <a:t> </a:t>
            </a:r>
            <a:r>
              <a:rPr lang="en-US" sz="1800" i="0" dirty="0" err="1">
                <a:solidFill>
                  <a:srgbClr val="0D0D0D"/>
                </a:solidFill>
              </a:rPr>
              <a:t>előmozdításához</a:t>
            </a:r>
            <a:r>
              <a:rPr lang="en-US" sz="1800" i="0" dirty="0">
                <a:solidFill>
                  <a:srgbClr val="0D0D0D"/>
                </a:solidFill>
              </a:rPr>
              <a:t>. </a:t>
            </a:r>
            <a:r>
              <a:rPr lang="en-US" sz="1800" i="0" dirty="0" err="1">
                <a:solidFill>
                  <a:srgbClr val="0D0D0D"/>
                </a:solidFill>
              </a:rPr>
              <a:t>Íme</a:t>
            </a:r>
            <a:r>
              <a:rPr lang="en-US" sz="1800" i="0" dirty="0">
                <a:solidFill>
                  <a:srgbClr val="0D0D0D"/>
                </a:solidFill>
              </a:rPr>
              <a:t> </a:t>
            </a:r>
            <a:r>
              <a:rPr lang="en-US" sz="1800" i="0" dirty="0" err="1">
                <a:solidFill>
                  <a:srgbClr val="0D0D0D"/>
                </a:solidFill>
              </a:rPr>
              <a:t>néhány</a:t>
            </a:r>
            <a:r>
              <a:rPr lang="en-US" sz="1800" i="0" dirty="0">
                <a:solidFill>
                  <a:srgbClr val="0D0D0D"/>
                </a:solidFill>
              </a:rPr>
              <a:t> </a:t>
            </a:r>
            <a:r>
              <a:rPr lang="hu-HU" sz="1800" i="0" dirty="0">
                <a:solidFill>
                  <a:srgbClr val="0D0D0D"/>
                </a:solidFill>
              </a:rPr>
              <a:t>megoldás</a:t>
            </a:r>
            <a:r>
              <a:rPr lang="en-US" sz="1800" i="0" dirty="0">
                <a:solidFill>
                  <a:srgbClr val="0D0D0D"/>
                </a:solidFill>
              </a:rPr>
              <a:t>:</a:t>
            </a:r>
            <a:endParaRPr dirty="0"/>
          </a:p>
        </p:txBody>
      </p:sp>
      <p:graphicFrame>
        <p:nvGraphicFramePr>
          <p:cNvPr id="365" name="Google Shape;365;p16"/>
          <p:cNvGraphicFramePr/>
          <p:nvPr>
            <p:extLst>
              <p:ext uri="{D42A27DB-BD31-4B8C-83A1-F6EECF244321}">
                <p14:modId xmlns:p14="http://schemas.microsoft.com/office/powerpoint/2010/main" val="2615162017"/>
              </p:ext>
            </p:extLst>
          </p:nvPr>
        </p:nvGraphicFramePr>
        <p:xfrm>
          <a:off x="969512" y="1791506"/>
          <a:ext cx="10252975" cy="4480570"/>
        </p:xfrm>
        <a:graphic>
          <a:graphicData uri="http://schemas.openxmlformats.org/drawingml/2006/table">
            <a:tbl>
              <a:tblPr firstRow="1" bandRow="1">
                <a:noFill/>
                <a:tableStyleId>{3D03072B-EB98-40F7-BA21-0B4684400185}</a:tableStyleId>
              </a:tblPr>
              <a:tblGrid>
                <a:gridCol w="4944850">
                  <a:extLst>
                    <a:ext uri="{9D8B030D-6E8A-4147-A177-3AD203B41FA5}">
                      <a16:colId xmlns:a16="http://schemas.microsoft.com/office/drawing/2014/main" val="20000"/>
                    </a:ext>
                  </a:extLst>
                </a:gridCol>
                <a:gridCol w="390625">
                  <a:extLst>
                    <a:ext uri="{9D8B030D-6E8A-4147-A177-3AD203B41FA5}">
                      <a16:colId xmlns:a16="http://schemas.microsoft.com/office/drawing/2014/main" val="20001"/>
                    </a:ext>
                  </a:extLst>
                </a:gridCol>
                <a:gridCol w="4917500">
                  <a:extLst>
                    <a:ext uri="{9D8B030D-6E8A-4147-A177-3AD203B41FA5}">
                      <a16:colId xmlns:a16="http://schemas.microsoft.com/office/drawing/2014/main" val="20002"/>
                    </a:ext>
                  </a:extLst>
                </a:gridCol>
              </a:tblGrid>
              <a:tr h="4257594">
                <a:tc>
                  <a:txBody>
                    <a:bodyPr/>
                    <a:lstStyle/>
                    <a:p>
                      <a:pPr marL="0" marR="0" lvl="0" indent="-114300" algn="l" rtl="0">
                        <a:spcBef>
                          <a:spcPts val="0"/>
                        </a:spcBef>
                        <a:spcAft>
                          <a:spcPts val="0"/>
                        </a:spcAft>
                        <a:buClr>
                          <a:schemeClr val="dk1"/>
                        </a:buClr>
                        <a:buSzPts val="1800"/>
                        <a:buFont typeface="Calibri"/>
                        <a:buAutoNum type="arabicPeriod"/>
                      </a:pPr>
                      <a:r>
                        <a:rPr lang="hu-HU" sz="1800" b="0">
                          <a:solidFill>
                            <a:schemeClr val="dk1"/>
                          </a:solidFill>
                          <a:latin typeface="Tahoma"/>
                          <a:ea typeface="Tahoma"/>
                          <a:cs typeface="Tahoma"/>
                          <a:sym typeface="Tahoma"/>
                        </a:rPr>
                        <a:t> </a:t>
                      </a:r>
                      <a:r>
                        <a:rPr lang="en-US" sz="1800" b="0">
                          <a:solidFill>
                            <a:schemeClr val="dk1"/>
                          </a:solidFill>
                          <a:latin typeface="Tahoma"/>
                          <a:ea typeface="Tahoma"/>
                          <a:cs typeface="Tahoma"/>
                          <a:sym typeface="Tahoma"/>
                        </a:rPr>
                        <a:t>Csökkent</a:t>
                      </a:r>
                      <a:r>
                        <a:rPr lang="hu-HU" sz="1800" b="0">
                          <a:solidFill>
                            <a:schemeClr val="dk1"/>
                          </a:solidFill>
                          <a:latin typeface="Tahoma"/>
                          <a:ea typeface="Tahoma"/>
                          <a:cs typeface="Tahoma"/>
                          <a:sym typeface="Tahoma"/>
                        </a:rPr>
                        <a:t>és</a:t>
                      </a:r>
                      <a:r>
                        <a:rPr lang="en-US" sz="1800" b="0">
                          <a:solidFill>
                            <a:schemeClr val="dk1"/>
                          </a:solidFill>
                          <a:latin typeface="Tahoma"/>
                          <a:ea typeface="Tahoma"/>
                          <a:cs typeface="Tahoma"/>
                          <a:sym typeface="Tahoma"/>
                        </a:rPr>
                        <a:t>, újrahasznál</a:t>
                      </a:r>
                      <a:r>
                        <a:rPr lang="hu-HU" sz="1800" b="0">
                          <a:solidFill>
                            <a:schemeClr val="dk1"/>
                          </a:solidFill>
                          <a:latin typeface="Tahoma"/>
                          <a:ea typeface="Tahoma"/>
                          <a:cs typeface="Tahoma"/>
                          <a:sym typeface="Tahoma"/>
                        </a:rPr>
                        <a:t>at</a:t>
                      </a:r>
                      <a:r>
                        <a:rPr lang="en-US" sz="1800" b="0">
                          <a:solidFill>
                            <a:schemeClr val="dk1"/>
                          </a:solidFill>
                          <a:latin typeface="Tahoma"/>
                          <a:ea typeface="Tahoma"/>
                          <a:cs typeface="Tahoma"/>
                          <a:sym typeface="Tahoma"/>
                        </a:rPr>
                        <a:t>, újrahasznosít</a:t>
                      </a:r>
                      <a:r>
                        <a:rPr lang="hu-HU" sz="1800" b="0">
                          <a:solidFill>
                            <a:schemeClr val="dk1"/>
                          </a:solidFill>
                          <a:latin typeface="Tahoma"/>
                          <a:ea typeface="Tahoma"/>
                          <a:cs typeface="Tahoma"/>
                          <a:sym typeface="Tahoma"/>
                        </a:rPr>
                        <a:t>ás</a:t>
                      </a:r>
                      <a:r>
                        <a:rPr lang="en-US" sz="1800" b="0">
                          <a:solidFill>
                            <a:schemeClr val="dk1"/>
                          </a:solidFill>
                          <a:latin typeface="Tahoma"/>
                          <a:ea typeface="Tahoma"/>
                          <a:cs typeface="Tahoma"/>
                          <a:sym typeface="Tahoma"/>
                        </a:rPr>
                        <a:t>.</a:t>
                      </a:r>
                    </a:p>
                    <a:p>
                      <a:pPr marL="0" marR="0" lvl="0" indent="-114300" algn="l" rtl="0">
                        <a:spcBef>
                          <a:spcPts val="0"/>
                        </a:spcBef>
                        <a:spcAft>
                          <a:spcPts val="0"/>
                        </a:spcAft>
                        <a:buClr>
                          <a:schemeClr val="dk1"/>
                        </a:buClr>
                        <a:buSzPts val="1800"/>
                        <a:buFont typeface="Calibri"/>
                        <a:buAutoNum type="arabicPeriod"/>
                      </a:pPr>
                      <a:endParaRPr lang="en-US" sz="1800" b="0">
                        <a:solidFill>
                          <a:schemeClr val="dk1"/>
                        </a:solidFill>
                        <a:latin typeface="Tahoma"/>
                        <a:ea typeface="Tahoma"/>
                        <a:cs typeface="Tahoma"/>
                        <a:sym typeface="Tahoma"/>
                      </a:endParaRPr>
                    </a:p>
                    <a:p>
                      <a:pPr marL="0" marR="0" lvl="0" indent="-114300" algn="l" rtl="0">
                        <a:spcBef>
                          <a:spcPts val="0"/>
                        </a:spcBef>
                        <a:spcAft>
                          <a:spcPts val="0"/>
                        </a:spcAft>
                        <a:buClr>
                          <a:schemeClr val="dk1"/>
                        </a:buClr>
                        <a:buSzPts val="1800"/>
                        <a:buFont typeface="Calibri"/>
                        <a:buAutoNum type="arabicPeriod"/>
                      </a:pPr>
                      <a:r>
                        <a:rPr lang="hu-HU" sz="1800" b="0">
                          <a:solidFill>
                            <a:schemeClr val="dk1"/>
                          </a:solidFill>
                          <a:latin typeface="Tahoma"/>
                          <a:ea typeface="Tahoma"/>
                          <a:cs typeface="Tahoma"/>
                          <a:sym typeface="Tahoma"/>
                        </a:rPr>
                        <a:t> </a:t>
                      </a:r>
                      <a:r>
                        <a:rPr lang="en-US" sz="1800" b="0">
                          <a:solidFill>
                            <a:schemeClr val="dk1"/>
                          </a:solidFill>
                          <a:latin typeface="Tahoma"/>
                          <a:ea typeface="Tahoma"/>
                          <a:cs typeface="Tahoma"/>
                          <a:sym typeface="Tahoma"/>
                        </a:rPr>
                        <a:t>Vásároljon kevesebbet, válasszon jól</a:t>
                      </a:r>
                      <a:r>
                        <a:rPr lang="hu-HU" sz="1800" b="0">
                          <a:solidFill>
                            <a:schemeClr val="dk1"/>
                          </a:solidFill>
                          <a:latin typeface="Tahoma"/>
                          <a:ea typeface="Tahoma"/>
                          <a:cs typeface="Tahoma"/>
                          <a:sym typeface="Tahoma"/>
                        </a:rPr>
                        <a:t>!</a:t>
                      </a:r>
                      <a:endParaRPr lang="en-US" sz="1800" b="0">
                        <a:solidFill>
                          <a:schemeClr val="dk1"/>
                        </a:solidFill>
                        <a:latin typeface="Tahoma"/>
                        <a:ea typeface="Tahoma"/>
                        <a:cs typeface="Tahoma"/>
                        <a:sym typeface="Tahoma"/>
                      </a:endParaRPr>
                    </a:p>
                    <a:p>
                      <a:pPr marL="0" marR="0" lvl="0" indent="-114300" algn="l" rtl="0">
                        <a:spcBef>
                          <a:spcPts val="0"/>
                        </a:spcBef>
                        <a:spcAft>
                          <a:spcPts val="0"/>
                        </a:spcAft>
                        <a:buClr>
                          <a:schemeClr val="dk1"/>
                        </a:buClr>
                        <a:buSzPts val="1800"/>
                        <a:buFont typeface="Calibri"/>
                        <a:buAutoNum type="arabicPeriod"/>
                      </a:pPr>
                      <a:endParaRPr lang="en-US" sz="1800" b="0">
                        <a:solidFill>
                          <a:schemeClr val="dk1"/>
                        </a:solidFill>
                        <a:latin typeface="Tahoma"/>
                        <a:ea typeface="Tahoma"/>
                        <a:cs typeface="Tahoma"/>
                        <a:sym typeface="Tahoma"/>
                      </a:endParaRPr>
                    </a:p>
                    <a:p>
                      <a:pPr marL="0" marR="0" lvl="0" indent="-114300" algn="l" rtl="0">
                        <a:spcBef>
                          <a:spcPts val="0"/>
                        </a:spcBef>
                        <a:spcAft>
                          <a:spcPts val="0"/>
                        </a:spcAft>
                        <a:buClr>
                          <a:schemeClr val="dk1"/>
                        </a:buClr>
                        <a:buSzPts val="1800"/>
                        <a:buFont typeface="Calibri"/>
                        <a:buAutoNum type="arabicPeriod"/>
                      </a:pPr>
                      <a:r>
                        <a:rPr lang="hu-HU" sz="1800" b="0">
                          <a:solidFill>
                            <a:schemeClr val="dk1"/>
                          </a:solidFill>
                          <a:latin typeface="Tahoma"/>
                          <a:ea typeface="Tahoma"/>
                          <a:cs typeface="Tahoma"/>
                          <a:sym typeface="Tahoma"/>
                        </a:rPr>
                        <a:t> </a:t>
                      </a:r>
                      <a:r>
                        <a:rPr lang="en-US" sz="1800" b="0">
                          <a:solidFill>
                            <a:schemeClr val="dk1"/>
                          </a:solidFill>
                          <a:latin typeface="Tahoma"/>
                          <a:ea typeface="Tahoma"/>
                          <a:cs typeface="Tahoma"/>
                          <a:sym typeface="Tahoma"/>
                        </a:rPr>
                        <a:t>Vásároljon helyben</a:t>
                      </a:r>
                      <a:r>
                        <a:rPr lang="hu-HU" sz="1800" b="0">
                          <a:solidFill>
                            <a:schemeClr val="dk1"/>
                          </a:solidFill>
                          <a:latin typeface="Tahoma"/>
                          <a:ea typeface="Tahoma"/>
                          <a:cs typeface="Tahoma"/>
                          <a:sym typeface="Tahoma"/>
                        </a:rPr>
                        <a:t>!</a:t>
                      </a:r>
                      <a:endParaRPr lang="en-US" sz="1800" b="0">
                        <a:solidFill>
                          <a:schemeClr val="dk1"/>
                        </a:solidFill>
                        <a:latin typeface="Tahoma"/>
                        <a:ea typeface="Tahoma"/>
                        <a:cs typeface="Tahoma"/>
                        <a:sym typeface="Tahoma"/>
                      </a:endParaRPr>
                    </a:p>
                    <a:p>
                      <a:pPr marL="0" marR="0" lvl="0" indent="-114300" algn="l" rtl="0">
                        <a:spcBef>
                          <a:spcPts val="0"/>
                        </a:spcBef>
                        <a:spcAft>
                          <a:spcPts val="0"/>
                        </a:spcAft>
                        <a:buClr>
                          <a:schemeClr val="dk1"/>
                        </a:buClr>
                        <a:buSzPts val="1800"/>
                        <a:buFont typeface="Calibri"/>
                        <a:buAutoNum type="arabicPeriod"/>
                      </a:pPr>
                      <a:endParaRPr lang="en-US" sz="1800" b="0">
                        <a:solidFill>
                          <a:schemeClr val="dk1"/>
                        </a:solidFill>
                        <a:latin typeface="Tahoma"/>
                        <a:ea typeface="Tahoma"/>
                        <a:cs typeface="Tahoma"/>
                        <a:sym typeface="Tahoma"/>
                      </a:endParaRPr>
                    </a:p>
                    <a:p>
                      <a:pPr marL="0" marR="0" lvl="0" indent="-114300" algn="l" rtl="0">
                        <a:spcBef>
                          <a:spcPts val="0"/>
                        </a:spcBef>
                        <a:spcAft>
                          <a:spcPts val="0"/>
                        </a:spcAft>
                        <a:buClr>
                          <a:schemeClr val="dk1"/>
                        </a:buClr>
                        <a:buSzPts val="1800"/>
                        <a:buFont typeface="Calibri"/>
                        <a:buAutoNum type="arabicPeriod"/>
                      </a:pPr>
                      <a:r>
                        <a:rPr lang="hu-HU" sz="1800" b="0">
                          <a:solidFill>
                            <a:schemeClr val="dk1"/>
                          </a:solidFill>
                          <a:latin typeface="Tahoma"/>
                          <a:ea typeface="Tahoma"/>
                          <a:cs typeface="Tahoma"/>
                          <a:sym typeface="Tahoma"/>
                        </a:rPr>
                        <a:t> </a:t>
                      </a:r>
                      <a:r>
                        <a:rPr lang="en-US" sz="1800" b="0">
                          <a:solidFill>
                            <a:schemeClr val="dk1"/>
                          </a:solidFill>
                          <a:latin typeface="Tahoma"/>
                          <a:ea typeface="Tahoma"/>
                          <a:cs typeface="Tahoma"/>
                          <a:sym typeface="Tahoma"/>
                        </a:rPr>
                        <a:t>Használjon újrafelhasználható zacskókat és </a:t>
                      </a:r>
                      <a:r>
                        <a:rPr lang="hu-HU" sz="1800" b="0">
                          <a:solidFill>
                            <a:schemeClr val="dk1"/>
                          </a:solidFill>
                          <a:latin typeface="Tahoma"/>
                          <a:ea typeface="Tahoma"/>
                          <a:cs typeface="Tahoma"/>
                          <a:sym typeface="Tahoma"/>
                        </a:rPr>
                        <a:t>tárolókat!</a:t>
                      </a:r>
                      <a:endParaRPr lang="en-US" sz="1800" b="0">
                        <a:solidFill>
                          <a:schemeClr val="dk1"/>
                        </a:solidFill>
                        <a:latin typeface="Tahoma"/>
                        <a:ea typeface="Tahoma"/>
                        <a:cs typeface="Tahoma"/>
                        <a:sym typeface="Tahoma"/>
                      </a:endParaRPr>
                    </a:p>
                    <a:p>
                      <a:pPr marL="0" marR="0" lvl="0" indent="-114300" algn="l" rtl="0">
                        <a:spcBef>
                          <a:spcPts val="0"/>
                        </a:spcBef>
                        <a:spcAft>
                          <a:spcPts val="0"/>
                        </a:spcAft>
                        <a:buClr>
                          <a:schemeClr val="dk1"/>
                        </a:buClr>
                        <a:buSzPts val="1800"/>
                        <a:buFont typeface="Calibri"/>
                        <a:buAutoNum type="arabicPeriod"/>
                      </a:pPr>
                      <a:endParaRPr lang="en-US" sz="1800" b="0">
                        <a:solidFill>
                          <a:schemeClr val="dk1"/>
                        </a:solidFill>
                        <a:latin typeface="Tahoma"/>
                        <a:ea typeface="Tahoma"/>
                        <a:cs typeface="Tahoma"/>
                        <a:sym typeface="Tahoma"/>
                      </a:endParaRPr>
                    </a:p>
                    <a:p>
                      <a:pPr marL="0" marR="0" lvl="0" indent="-114300" algn="l" rtl="0">
                        <a:spcBef>
                          <a:spcPts val="0"/>
                        </a:spcBef>
                        <a:spcAft>
                          <a:spcPts val="0"/>
                        </a:spcAft>
                        <a:buClr>
                          <a:schemeClr val="dk1"/>
                        </a:buClr>
                        <a:buSzPts val="1800"/>
                        <a:buFont typeface="Calibri"/>
                        <a:buAutoNum type="arabicPeriod"/>
                      </a:pPr>
                      <a:r>
                        <a:rPr lang="hu-HU" sz="1800" b="0">
                          <a:solidFill>
                            <a:schemeClr val="dk1"/>
                          </a:solidFill>
                          <a:latin typeface="Tahoma"/>
                          <a:ea typeface="Tahoma"/>
                          <a:cs typeface="Tahoma"/>
                          <a:sym typeface="Tahoma"/>
                        </a:rPr>
                        <a:t> Fogyasszon</a:t>
                      </a:r>
                      <a:r>
                        <a:rPr lang="en-US" sz="1800" b="0">
                          <a:solidFill>
                            <a:schemeClr val="dk1"/>
                          </a:solidFill>
                          <a:latin typeface="Tahoma"/>
                          <a:ea typeface="Tahoma"/>
                          <a:cs typeface="Tahoma"/>
                          <a:sym typeface="Tahoma"/>
                        </a:rPr>
                        <a:t> fenntartható élelmiszereket</a:t>
                      </a:r>
                      <a:r>
                        <a:rPr lang="hu-HU" sz="1800" b="0">
                          <a:solidFill>
                            <a:schemeClr val="dk1"/>
                          </a:solidFill>
                          <a:latin typeface="Tahoma"/>
                          <a:ea typeface="Tahoma"/>
                          <a:cs typeface="Tahoma"/>
                          <a:sym typeface="Tahoma"/>
                        </a:rPr>
                        <a:t>!</a:t>
                      </a:r>
                      <a:endParaRPr lang="en-US" sz="1800" b="0">
                        <a:solidFill>
                          <a:schemeClr val="dk1"/>
                        </a:solidFill>
                        <a:latin typeface="Tahoma"/>
                        <a:ea typeface="Tahoma"/>
                        <a:cs typeface="Tahoma"/>
                        <a:sym typeface="Tahoma"/>
                      </a:endParaRPr>
                    </a:p>
                    <a:p>
                      <a:pPr marL="0" marR="0" lvl="0" indent="-114300" algn="l" rtl="0">
                        <a:spcBef>
                          <a:spcPts val="0"/>
                        </a:spcBef>
                        <a:spcAft>
                          <a:spcPts val="0"/>
                        </a:spcAft>
                        <a:buClr>
                          <a:schemeClr val="dk1"/>
                        </a:buClr>
                        <a:buSzPts val="1800"/>
                        <a:buFont typeface="Calibri"/>
                        <a:buAutoNum type="arabicPeriod"/>
                      </a:pPr>
                      <a:endParaRPr lang="en-US" sz="1800" b="0">
                        <a:solidFill>
                          <a:schemeClr val="dk1"/>
                        </a:solidFill>
                        <a:latin typeface="Tahoma"/>
                        <a:ea typeface="Tahoma"/>
                        <a:cs typeface="Tahoma"/>
                        <a:sym typeface="Tahoma"/>
                      </a:endParaRPr>
                    </a:p>
                    <a:p>
                      <a:pPr marL="0" marR="0" lvl="0" indent="-114300" algn="l" rtl="0">
                        <a:spcBef>
                          <a:spcPts val="0"/>
                        </a:spcBef>
                        <a:spcAft>
                          <a:spcPts val="0"/>
                        </a:spcAft>
                        <a:buClr>
                          <a:schemeClr val="dk1"/>
                        </a:buClr>
                        <a:buSzPts val="1800"/>
                        <a:buFont typeface="Calibri"/>
                        <a:buAutoNum type="arabicPeriod"/>
                      </a:pPr>
                      <a:r>
                        <a:rPr lang="hu-HU" sz="1800" b="0">
                          <a:solidFill>
                            <a:schemeClr val="dk1"/>
                          </a:solidFill>
                          <a:latin typeface="Tahoma"/>
                          <a:ea typeface="Tahoma"/>
                          <a:cs typeface="Tahoma"/>
                          <a:sym typeface="Tahoma"/>
                        </a:rPr>
                        <a:t> Takarékoskodjon az e</a:t>
                      </a:r>
                      <a:r>
                        <a:rPr lang="en-US" sz="1800" b="0">
                          <a:solidFill>
                            <a:schemeClr val="dk1"/>
                          </a:solidFill>
                          <a:latin typeface="Tahoma"/>
                          <a:ea typeface="Tahoma"/>
                          <a:cs typeface="Tahoma"/>
                          <a:sym typeface="Tahoma"/>
                        </a:rPr>
                        <a:t>nergi</a:t>
                      </a:r>
                      <a:r>
                        <a:rPr lang="hu-HU" sz="1800" b="0">
                          <a:solidFill>
                            <a:schemeClr val="dk1"/>
                          </a:solidFill>
                          <a:latin typeface="Tahoma"/>
                          <a:ea typeface="Tahoma"/>
                          <a:cs typeface="Tahoma"/>
                          <a:sym typeface="Tahoma"/>
                        </a:rPr>
                        <a:t>ával!</a:t>
                      </a:r>
                      <a:endParaRPr lang="en-US" sz="1800" b="0">
                        <a:solidFill>
                          <a:schemeClr val="dk1"/>
                        </a:solidFill>
                        <a:latin typeface="Tahoma"/>
                        <a:ea typeface="Tahoma"/>
                        <a:cs typeface="Tahoma"/>
                        <a:sym typeface="Tahoma"/>
                      </a:endParaRPr>
                    </a:p>
                    <a:p>
                      <a:pPr marL="0" marR="0" lvl="0" indent="-114300" algn="l" rtl="0">
                        <a:spcBef>
                          <a:spcPts val="0"/>
                        </a:spcBef>
                        <a:spcAft>
                          <a:spcPts val="0"/>
                        </a:spcAft>
                        <a:buClr>
                          <a:schemeClr val="dk1"/>
                        </a:buClr>
                        <a:buSzPts val="1800"/>
                        <a:buFont typeface="Calibri"/>
                        <a:buAutoNum type="arabicPeriod"/>
                      </a:pPr>
                      <a:endParaRPr lang="en-US" sz="1800" b="0">
                        <a:solidFill>
                          <a:schemeClr val="dk1"/>
                        </a:solidFill>
                        <a:latin typeface="Tahoma"/>
                        <a:ea typeface="Tahoma"/>
                        <a:cs typeface="Tahoma"/>
                        <a:sym typeface="Tahoma"/>
                      </a:endParaRPr>
                    </a:p>
                    <a:p>
                      <a:pPr marL="0" marR="0" lvl="0" indent="-114300" algn="l" rtl="0">
                        <a:spcBef>
                          <a:spcPts val="0"/>
                        </a:spcBef>
                        <a:spcAft>
                          <a:spcPts val="0"/>
                        </a:spcAft>
                        <a:buClr>
                          <a:schemeClr val="dk1"/>
                        </a:buClr>
                        <a:buSzPts val="1800"/>
                        <a:buFont typeface="Calibri"/>
                        <a:buAutoNum type="arabicPeriod"/>
                      </a:pPr>
                      <a:r>
                        <a:rPr lang="hu-HU" sz="1800" b="0">
                          <a:solidFill>
                            <a:schemeClr val="dk1"/>
                          </a:solidFill>
                          <a:latin typeface="Tahoma"/>
                          <a:ea typeface="Tahoma"/>
                          <a:cs typeface="Tahoma"/>
                          <a:sym typeface="Tahoma"/>
                        </a:rPr>
                        <a:t> </a:t>
                      </a:r>
                      <a:r>
                        <a:rPr lang="en-US" sz="1800" b="0">
                          <a:solidFill>
                            <a:schemeClr val="dk1"/>
                          </a:solidFill>
                          <a:latin typeface="Tahoma"/>
                          <a:ea typeface="Tahoma"/>
                          <a:cs typeface="Tahoma"/>
                          <a:sym typeface="Tahoma"/>
                        </a:rPr>
                        <a:t>Csökkentse a víz</a:t>
                      </a:r>
                      <a:r>
                        <a:rPr lang="hu-HU" sz="1800" b="0">
                          <a:solidFill>
                            <a:schemeClr val="dk1"/>
                          </a:solidFill>
                          <a:latin typeface="Tahoma"/>
                          <a:ea typeface="Tahoma"/>
                          <a:cs typeface="Tahoma"/>
                          <a:sym typeface="Tahoma"/>
                        </a:rPr>
                        <a:t>fogyasztás</a:t>
                      </a:r>
                      <a:r>
                        <a:rPr lang="en-US" sz="1800" b="0">
                          <a:solidFill>
                            <a:schemeClr val="dk1"/>
                          </a:solidFill>
                          <a:latin typeface="Tahoma"/>
                          <a:ea typeface="Tahoma"/>
                          <a:cs typeface="Tahoma"/>
                          <a:sym typeface="Tahoma"/>
                        </a:rPr>
                        <a:t>t</a:t>
                      </a:r>
                      <a:r>
                        <a:rPr lang="hu-HU" sz="1800" b="0">
                          <a:solidFill>
                            <a:schemeClr val="dk1"/>
                          </a:solidFill>
                          <a:latin typeface="Tahoma"/>
                          <a:ea typeface="Tahoma"/>
                          <a:cs typeface="Tahoma"/>
                          <a:sym typeface="Tahoma"/>
                        </a:rPr>
                        <a:t>!</a:t>
                      </a:r>
                      <a:endParaRPr lang="en-US" sz="1800" b="0">
                        <a:solidFill>
                          <a:schemeClr val="dk1"/>
                        </a:solidFill>
                        <a:latin typeface="Tahoma"/>
                        <a:ea typeface="Tahoma"/>
                        <a:cs typeface="Tahoma"/>
                        <a:sym typeface="Tahoma"/>
                      </a:endParaRPr>
                    </a:p>
                    <a:p>
                      <a:pPr marL="0" marR="0" lvl="0" indent="-114300" algn="l" rtl="0">
                        <a:spcBef>
                          <a:spcPts val="0"/>
                        </a:spcBef>
                        <a:spcAft>
                          <a:spcPts val="0"/>
                        </a:spcAft>
                        <a:buClr>
                          <a:schemeClr val="dk1"/>
                        </a:buClr>
                        <a:buSzPts val="1800"/>
                        <a:buFont typeface="Calibri"/>
                        <a:buAutoNum type="arabicPeriod"/>
                      </a:pPr>
                      <a:endParaRPr lang="en-US" sz="1800" b="0">
                        <a:solidFill>
                          <a:schemeClr val="dk1"/>
                        </a:solidFill>
                        <a:latin typeface="Tahoma"/>
                        <a:ea typeface="Tahoma"/>
                        <a:cs typeface="Tahoma"/>
                        <a:sym typeface="Tahoma"/>
                      </a:endParaRPr>
                    </a:p>
                    <a:p>
                      <a:pPr marL="0" marR="0" lvl="0" indent="-114300" algn="l" rtl="0">
                        <a:spcBef>
                          <a:spcPts val="0"/>
                        </a:spcBef>
                        <a:spcAft>
                          <a:spcPts val="0"/>
                        </a:spcAft>
                        <a:buClr>
                          <a:schemeClr val="dk1"/>
                        </a:buClr>
                        <a:buSzPts val="1800"/>
                        <a:buFont typeface="Calibri"/>
                        <a:buAutoNum type="arabicPeriod"/>
                      </a:pPr>
                      <a:r>
                        <a:rPr lang="hu-HU" sz="1800" b="0">
                          <a:solidFill>
                            <a:schemeClr val="dk1"/>
                          </a:solidFill>
                          <a:latin typeface="Tahoma"/>
                          <a:ea typeface="Tahoma"/>
                          <a:cs typeface="Tahoma"/>
                          <a:sym typeface="Tahoma"/>
                        </a:rPr>
                        <a:t> </a:t>
                      </a:r>
                      <a:r>
                        <a:rPr lang="en-US" sz="1800" b="0">
                          <a:solidFill>
                            <a:schemeClr val="dk1"/>
                          </a:solidFill>
                          <a:latin typeface="Tahoma"/>
                          <a:ea typeface="Tahoma"/>
                          <a:cs typeface="Tahoma"/>
                          <a:sym typeface="Tahoma"/>
                        </a:rPr>
                        <a:t>Komposzt</a:t>
                      </a:r>
                      <a:r>
                        <a:rPr lang="hu-HU" sz="1800" b="0">
                          <a:solidFill>
                            <a:schemeClr val="dk1"/>
                          </a:solidFill>
                          <a:latin typeface="Tahoma"/>
                          <a:ea typeface="Tahoma"/>
                          <a:cs typeface="Tahoma"/>
                          <a:sym typeface="Tahoma"/>
                        </a:rPr>
                        <a:t>álja a</a:t>
                      </a:r>
                      <a:r>
                        <a:rPr lang="en-US" sz="1800" b="0">
                          <a:solidFill>
                            <a:schemeClr val="dk1"/>
                          </a:solidFill>
                          <a:latin typeface="Tahoma"/>
                          <a:ea typeface="Tahoma"/>
                          <a:cs typeface="Tahoma"/>
                          <a:sym typeface="Tahoma"/>
                        </a:rPr>
                        <a:t> szerves hulladék</a:t>
                      </a:r>
                      <a:r>
                        <a:rPr lang="hu-HU" sz="1800" b="0">
                          <a:solidFill>
                            <a:schemeClr val="dk1"/>
                          </a:solidFill>
                          <a:latin typeface="Tahoma" panose="020B0604030504040204" pitchFamily="34" charset="0"/>
                          <a:ea typeface="Tahoma" panose="020B0604030504040204" pitchFamily="34" charset="0"/>
                          <a:cs typeface="Tahoma" panose="020B0604030504040204" pitchFamily="34" charset="0"/>
                          <a:sym typeface="Tahoma"/>
                        </a:rPr>
                        <a:t>ot!</a:t>
                      </a:r>
                      <a:endParaRPr sz="1800" b="0" i="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solidFill>
                      <a:srgbClr val="E89F56"/>
                    </a:solidFill>
                  </a:tcPr>
                </a:tc>
                <a:tc>
                  <a:txBody>
                    <a:bodyPr/>
                    <a:lstStyle/>
                    <a:p>
                      <a:pPr marL="0" marR="0" lvl="0" indent="0" algn="l" rtl="0">
                        <a:spcBef>
                          <a:spcPts val="0"/>
                        </a:spcBef>
                        <a:spcAft>
                          <a:spcPts val="0"/>
                        </a:spcAft>
                        <a:buNone/>
                      </a:pPr>
                      <a:endParaRPr sz="1800" b="0">
                        <a:solidFill>
                          <a:schemeClr val="dk1"/>
                        </a:solidFill>
                        <a:latin typeface="Tahoma"/>
                        <a:ea typeface="Tahoma"/>
                        <a:cs typeface="Tahoma"/>
                        <a:sym typeface="Tahoma"/>
                      </a:endParaRPr>
                    </a:p>
                  </a:txBody>
                  <a:tcPr marL="91450" marR="91450" marT="45725" marB="45725">
                    <a:noFill/>
                  </a:tcPr>
                </a:tc>
                <a:tc>
                  <a:txBody>
                    <a:bodyPr/>
                    <a:lstStyle/>
                    <a:p>
                      <a:pPr marL="0" marR="0" lvl="0" indent="0" algn="l" rtl="0">
                        <a:spcBef>
                          <a:spcPts val="0"/>
                        </a:spcBef>
                        <a:spcAft>
                          <a:spcPts val="0"/>
                        </a:spcAft>
                        <a:buClr>
                          <a:schemeClr val="dk1"/>
                        </a:buClr>
                        <a:buSzPts val="1800"/>
                        <a:buFont typeface="Calibri"/>
                        <a:buNone/>
                      </a:pPr>
                      <a:r>
                        <a:rPr lang="en-US" sz="1800" b="0">
                          <a:solidFill>
                            <a:schemeClr val="dk1"/>
                          </a:solidFill>
                          <a:latin typeface="Tahoma"/>
                          <a:ea typeface="Tahoma"/>
                          <a:cs typeface="Tahoma"/>
                          <a:sym typeface="Tahoma"/>
                        </a:rPr>
                        <a:t>9. Válasszon környezetbarát termékeket</a:t>
                      </a:r>
                      <a:r>
                        <a:rPr lang="hu-HU" sz="1800" b="0">
                          <a:solidFill>
                            <a:schemeClr val="dk1"/>
                          </a:solidFill>
                          <a:latin typeface="Tahoma"/>
                          <a:ea typeface="Tahoma"/>
                          <a:cs typeface="Tahoma"/>
                          <a:sym typeface="Tahoma"/>
                        </a:rPr>
                        <a:t>!</a:t>
                      </a:r>
                      <a:endParaRPr lang="en-US" sz="1800" b="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800"/>
                        <a:buFont typeface="Calibri"/>
                        <a:buNone/>
                      </a:pPr>
                      <a:endParaRPr lang="en-US" sz="1800" b="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800"/>
                        <a:buFont typeface="Calibri"/>
                        <a:buNone/>
                      </a:pPr>
                      <a:r>
                        <a:rPr lang="en-US" sz="1800" b="0">
                          <a:solidFill>
                            <a:schemeClr val="dk1"/>
                          </a:solidFill>
                          <a:latin typeface="Tahoma"/>
                          <a:ea typeface="Tahoma"/>
                          <a:cs typeface="Tahoma"/>
                          <a:sym typeface="Tahoma"/>
                        </a:rPr>
                        <a:t>10. Javítás és karbantartás.</a:t>
                      </a:r>
                    </a:p>
                    <a:p>
                      <a:pPr marL="0" marR="0" lvl="0" indent="0" algn="l" rtl="0">
                        <a:spcBef>
                          <a:spcPts val="0"/>
                        </a:spcBef>
                        <a:spcAft>
                          <a:spcPts val="0"/>
                        </a:spcAft>
                        <a:buClr>
                          <a:schemeClr val="dk1"/>
                        </a:buClr>
                        <a:buSzPts val="1800"/>
                        <a:buFont typeface="Calibri"/>
                        <a:buNone/>
                      </a:pPr>
                      <a:endParaRPr lang="en-US" sz="1800" b="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800"/>
                        <a:buFont typeface="Calibri"/>
                        <a:buNone/>
                      </a:pPr>
                      <a:r>
                        <a:rPr lang="en-US" sz="1800" b="0">
                          <a:solidFill>
                            <a:schemeClr val="dk1"/>
                          </a:solidFill>
                          <a:latin typeface="Tahoma"/>
                          <a:ea typeface="Tahoma"/>
                          <a:cs typeface="Tahoma"/>
                          <a:sym typeface="Tahoma"/>
                        </a:rPr>
                        <a:t>11. Kölcsönzés vagy megosztás.</a:t>
                      </a:r>
                    </a:p>
                    <a:p>
                      <a:pPr marL="0" marR="0" lvl="0" indent="0" algn="l" rtl="0">
                        <a:spcBef>
                          <a:spcPts val="0"/>
                        </a:spcBef>
                        <a:spcAft>
                          <a:spcPts val="0"/>
                        </a:spcAft>
                        <a:buClr>
                          <a:schemeClr val="dk1"/>
                        </a:buClr>
                        <a:buSzPts val="1800"/>
                        <a:buFont typeface="Calibri"/>
                        <a:buNone/>
                      </a:pPr>
                      <a:endParaRPr lang="en-US" sz="1800" b="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800"/>
                        <a:buFont typeface="Calibri"/>
                        <a:buNone/>
                      </a:pPr>
                      <a:r>
                        <a:rPr lang="en-US" sz="1800" b="0">
                          <a:solidFill>
                            <a:schemeClr val="dk1"/>
                          </a:solidFill>
                          <a:latin typeface="Tahoma"/>
                          <a:ea typeface="Tahoma"/>
                          <a:cs typeface="Tahoma"/>
                          <a:sym typeface="Tahoma"/>
                        </a:rPr>
                        <a:t>12. Támogassa az etikus márkákat</a:t>
                      </a:r>
                      <a:r>
                        <a:rPr lang="hu-HU" sz="1800" b="0">
                          <a:solidFill>
                            <a:schemeClr val="dk1"/>
                          </a:solidFill>
                          <a:latin typeface="Tahoma"/>
                          <a:ea typeface="Tahoma"/>
                          <a:cs typeface="Tahoma"/>
                          <a:sym typeface="Tahoma"/>
                        </a:rPr>
                        <a:t>!</a:t>
                      </a:r>
                      <a:endParaRPr lang="en-US" sz="1800" b="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800"/>
                        <a:buFont typeface="Calibri"/>
                        <a:buNone/>
                      </a:pPr>
                      <a:endParaRPr lang="en-US" sz="1800" b="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800"/>
                        <a:buFont typeface="Calibri"/>
                        <a:buNone/>
                      </a:pPr>
                      <a:r>
                        <a:rPr lang="en-US" sz="1800" b="0">
                          <a:solidFill>
                            <a:schemeClr val="dk1"/>
                          </a:solidFill>
                          <a:latin typeface="Tahoma"/>
                          <a:ea typeface="Tahoma"/>
                          <a:cs typeface="Tahoma"/>
                          <a:sym typeface="Tahoma"/>
                        </a:rPr>
                        <a:t>13. </a:t>
                      </a:r>
                      <a:r>
                        <a:rPr lang="hu-HU" sz="1800" b="0">
                          <a:solidFill>
                            <a:schemeClr val="dk1"/>
                          </a:solidFill>
                          <a:latin typeface="Tahoma"/>
                          <a:ea typeface="Tahoma"/>
                          <a:cs typeface="Tahoma"/>
                          <a:sym typeface="Tahoma"/>
                        </a:rPr>
                        <a:t>Utazzon tudatosan!</a:t>
                      </a:r>
                      <a:endParaRPr lang="en-US" sz="1800" b="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800"/>
                        <a:buFont typeface="Calibri"/>
                        <a:buNone/>
                      </a:pPr>
                      <a:endParaRPr lang="en-US" sz="1800" b="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800"/>
                        <a:buFont typeface="Calibri"/>
                        <a:buNone/>
                      </a:pPr>
                      <a:r>
                        <a:rPr lang="en-US" sz="1800" b="0">
                          <a:solidFill>
                            <a:schemeClr val="dk1"/>
                          </a:solidFill>
                          <a:latin typeface="Tahoma"/>
                          <a:ea typeface="Tahoma"/>
                          <a:cs typeface="Tahoma"/>
                          <a:sym typeface="Tahoma"/>
                        </a:rPr>
                        <a:t>14. </a:t>
                      </a:r>
                      <a:r>
                        <a:rPr lang="hu-HU" sz="1800" b="0">
                          <a:solidFill>
                            <a:schemeClr val="dk1"/>
                          </a:solidFill>
                          <a:latin typeface="Tahoma"/>
                          <a:ea typeface="Tahoma"/>
                          <a:cs typeface="Tahoma"/>
                          <a:sym typeface="Tahoma"/>
                        </a:rPr>
                        <a:t>Fejlessze</a:t>
                      </a:r>
                      <a:r>
                        <a:rPr lang="en-US" sz="1800" b="0">
                          <a:solidFill>
                            <a:schemeClr val="dk1"/>
                          </a:solidFill>
                          <a:latin typeface="Tahoma"/>
                          <a:ea typeface="Tahoma"/>
                          <a:cs typeface="Tahoma"/>
                          <a:sym typeface="Tahoma"/>
                        </a:rPr>
                        <a:t> magát és másokat</a:t>
                      </a:r>
                      <a:r>
                        <a:rPr lang="hu-HU" sz="1800" b="0">
                          <a:solidFill>
                            <a:schemeClr val="dk1"/>
                          </a:solidFill>
                          <a:latin typeface="Tahoma"/>
                          <a:ea typeface="Tahoma"/>
                          <a:cs typeface="Tahoma"/>
                          <a:sym typeface="Tahoma"/>
                        </a:rPr>
                        <a:t>!</a:t>
                      </a:r>
                      <a:endParaRPr lang="en-US" sz="1800" b="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800"/>
                        <a:buFont typeface="Calibri"/>
                        <a:buNone/>
                      </a:pPr>
                      <a:endParaRPr lang="en-US" sz="1800" b="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800"/>
                        <a:buFont typeface="Calibri"/>
                        <a:buNone/>
                      </a:pPr>
                      <a:r>
                        <a:rPr lang="en-US" sz="1800" b="0">
                          <a:solidFill>
                            <a:schemeClr val="dk1"/>
                          </a:solidFill>
                          <a:latin typeface="Tahoma"/>
                          <a:ea typeface="Tahoma"/>
                          <a:cs typeface="Tahoma"/>
                          <a:sym typeface="Tahoma"/>
                        </a:rPr>
                        <a:t>15. Vegyen részt közösségi kezdeményezésekben</a:t>
                      </a:r>
                      <a:r>
                        <a:rPr lang="hu-HU" sz="1800" b="0">
                          <a:solidFill>
                            <a:schemeClr val="dk1"/>
                          </a:solidFill>
                          <a:latin typeface="Tahoma"/>
                          <a:ea typeface="Tahoma"/>
                          <a:cs typeface="Tahoma"/>
                          <a:sym typeface="Tahoma"/>
                        </a:rPr>
                        <a:t>!</a:t>
                      </a:r>
                      <a:endParaRPr sz="1800" b="0">
                        <a:solidFill>
                          <a:schemeClr val="dk1"/>
                        </a:solidFill>
                        <a:latin typeface="Tahoma"/>
                        <a:ea typeface="Tahoma"/>
                        <a:cs typeface="Tahoma"/>
                        <a:sym typeface="Tahoma"/>
                      </a:endParaRPr>
                    </a:p>
                  </a:txBody>
                  <a:tcPr marL="91450" marR="91450" marT="45725" marB="45725">
                    <a:solidFill>
                      <a:srgbClr val="E89F56"/>
                    </a:solidFill>
                  </a:tcPr>
                </a:tc>
                <a:extLst>
                  <a:ext uri="{0D108BD9-81ED-4DB2-BD59-A6C34878D82A}">
                    <a16:rowId xmlns:a16="http://schemas.microsoft.com/office/drawing/2014/main" val="10000"/>
                  </a:ext>
                </a:extLst>
              </a:tr>
            </a:tbl>
          </a:graphicData>
        </a:graphic>
      </p:graphicFrame>
      <p:sp>
        <p:nvSpPr>
          <p:cNvPr id="366" name="Google Shape;366;p16"/>
          <p:cNvSpPr txBox="1"/>
          <p:nvPr/>
        </p:nvSpPr>
        <p:spPr>
          <a:xfrm>
            <a:off x="6948996" y="8559"/>
            <a:ext cx="610339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https://www.globalgoals.org/goals/12-responsible-consumption-and-production/</a:t>
            </a:r>
            <a:r>
              <a:rPr lang="en-US" sz="900">
                <a:solidFill>
                  <a:schemeClr val="dk1"/>
                </a:solidFill>
                <a:latin typeface="Calibri"/>
                <a:ea typeface="Calibri"/>
                <a:cs typeface="Calibri"/>
                <a:sym typeface="Calibri"/>
              </a:rPr>
              <a:t> </a:t>
            </a:r>
            <a:endParaRPr sz="9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7"/>
          <p:cNvSpPr txBox="1">
            <a:spLocks noGrp="1"/>
          </p:cNvSpPr>
          <p:nvPr>
            <p:ph type="title"/>
          </p:nvPr>
        </p:nvSpPr>
        <p:spPr>
          <a:xfrm>
            <a:off x="839787" y="457200"/>
            <a:ext cx="10278291" cy="96202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54F74"/>
              </a:buClr>
              <a:buSzPts val="4000"/>
              <a:buFont typeface="Tahoma"/>
              <a:buNone/>
            </a:pPr>
            <a:r>
              <a:rPr lang="hu-HU" sz="3200"/>
              <a:t>1. feladat</a:t>
            </a:r>
            <a:r>
              <a:rPr lang="en-US" sz="3200"/>
              <a:t> - Környezetbarát magatartás</a:t>
            </a:r>
            <a:endParaRPr lang="en-US" sz="3200" dirty="0"/>
          </a:p>
        </p:txBody>
      </p:sp>
      <p:graphicFrame>
        <p:nvGraphicFramePr>
          <p:cNvPr id="372" name="Google Shape;372;p17"/>
          <p:cNvGraphicFramePr/>
          <p:nvPr>
            <p:extLst>
              <p:ext uri="{D42A27DB-BD31-4B8C-83A1-F6EECF244321}">
                <p14:modId xmlns:p14="http://schemas.microsoft.com/office/powerpoint/2010/main" val="2047446968"/>
              </p:ext>
            </p:extLst>
          </p:nvPr>
        </p:nvGraphicFramePr>
        <p:xfrm>
          <a:off x="653987" y="1901369"/>
          <a:ext cx="10884025" cy="4297730"/>
        </p:xfrm>
        <a:graphic>
          <a:graphicData uri="http://schemas.openxmlformats.org/drawingml/2006/table">
            <a:tbl>
              <a:tblPr firstRow="1" bandRow="1">
                <a:noFill/>
                <a:tableStyleId>{51E9E5D6-FD4F-4EFD-A2F0-ADEE32522494}</a:tableStyleId>
              </a:tblPr>
              <a:tblGrid>
                <a:gridCol w="5142300">
                  <a:extLst>
                    <a:ext uri="{9D8B030D-6E8A-4147-A177-3AD203B41FA5}">
                      <a16:colId xmlns:a16="http://schemas.microsoft.com/office/drawing/2014/main" val="20000"/>
                    </a:ext>
                  </a:extLst>
                </a:gridCol>
                <a:gridCol w="559300">
                  <a:extLst>
                    <a:ext uri="{9D8B030D-6E8A-4147-A177-3AD203B41FA5}">
                      <a16:colId xmlns:a16="http://schemas.microsoft.com/office/drawing/2014/main" val="20001"/>
                    </a:ext>
                  </a:extLst>
                </a:gridCol>
                <a:gridCol w="51824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b="0" dirty="0">
                          <a:latin typeface="Tahoma"/>
                          <a:ea typeface="Tahoma"/>
                          <a:cs typeface="Tahoma"/>
                          <a:sym typeface="Tahoma"/>
                        </a:rPr>
                        <a:t>1. </a:t>
                      </a:r>
                      <a:r>
                        <a:rPr lang="hu-HU" sz="1800" b="0" dirty="0">
                          <a:latin typeface="Tahoma"/>
                          <a:ea typeface="Tahoma"/>
                          <a:cs typeface="Tahoma"/>
                          <a:sym typeface="Tahoma"/>
                        </a:rPr>
                        <a:t>Intézkedések a hulladék csökkentése, </a:t>
                      </a:r>
                      <a:r>
                        <a:rPr lang="hu-HU" sz="1800" b="0" dirty="0" err="1">
                          <a:latin typeface="Tahoma"/>
                          <a:ea typeface="Tahoma"/>
                          <a:cs typeface="Tahoma"/>
                          <a:sym typeface="Tahoma"/>
                        </a:rPr>
                        <a:t>újrahasznosítása</a:t>
                      </a:r>
                      <a:r>
                        <a:rPr lang="hu-HU" sz="1800" b="0" dirty="0">
                          <a:latin typeface="Tahoma"/>
                          <a:ea typeface="Tahoma"/>
                          <a:cs typeface="Tahoma"/>
                          <a:sym typeface="Tahoma"/>
                        </a:rPr>
                        <a:t>, a termékek </a:t>
                      </a:r>
                      <a:r>
                        <a:rPr lang="hu-HU" sz="1800" b="0" dirty="0" err="1">
                          <a:latin typeface="Tahoma"/>
                          <a:ea typeface="Tahoma"/>
                          <a:cs typeface="Tahoma"/>
                          <a:sym typeface="Tahoma"/>
                        </a:rPr>
                        <a:t>újrahasználata</a:t>
                      </a:r>
                      <a:r>
                        <a:rPr lang="hu-HU" sz="1800" b="0" dirty="0">
                          <a:latin typeface="Tahoma"/>
                          <a:ea typeface="Tahoma"/>
                          <a:cs typeface="Tahoma"/>
                          <a:sym typeface="Tahoma"/>
                        </a:rPr>
                        <a:t>, javítása és visszautasítása érdekében, hogy fenntartható módon élhessünk.</a:t>
                      </a:r>
                      <a:endParaRPr sz="1800" b="0" dirty="0">
                        <a:latin typeface="Tahoma"/>
                        <a:ea typeface="Tahoma"/>
                        <a:cs typeface="Tahoma"/>
                        <a:sym typeface="Tahoma"/>
                      </a:endParaRPr>
                    </a:p>
                  </a:txBody>
                  <a:tcPr marL="91450" marR="91450" marT="45725" marB="45725">
                    <a:lnL w="12700" cap="flat" cmpd="sng" algn="ctr">
                      <a:solidFill>
                        <a:srgbClr val="E89F56"/>
                      </a:solidFill>
                      <a:prstDash val="solid"/>
                      <a:round/>
                      <a:headEnd type="none" w="med" len="med"/>
                      <a:tailEnd type="none" w="med" len="med"/>
                    </a:lnL>
                    <a:lnR w="12700" cap="flat" cmpd="sng" algn="ctr">
                      <a:solidFill>
                        <a:srgbClr val="E89F56"/>
                      </a:solidFill>
                      <a:prstDash val="solid"/>
                      <a:round/>
                      <a:headEnd type="none" w="med" len="med"/>
                      <a:tailEnd type="none" w="med" len="med"/>
                    </a:lnR>
                    <a:lnT w="12700" cap="flat" cmpd="sng" algn="ctr">
                      <a:solidFill>
                        <a:srgbClr val="E89F56"/>
                      </a:solidFill>
                      <a:prstDash val="solid"/>
                      <a:round/>
                      <a:headEnd type="none" w="med" len="med"/>
                      <a:tailEnd type="none" w="med" len="med"/>
                    </a:lnT>
                  </a:tcPr>
                </a:tc>
                <a:tc>
                  <a:txBody>
                    <a:bodyPr/>
                    <a:lstStyle/>
                    <a:p>
                      <a:pPr marL="0" marR="0" lvl="0" indent="0" algn="l" rtl="0">
                        <a:spcBef>
                          <a:spcPts val="0"/>
                        </a:spcBef>
                        <a:spcAft>
                          <a:spcPts val="0"/>
                        </a:spcAft>
                        <a:buNone/>
                      </a:pPr>
                      <a:endParaRPr sz="1800" b="0">
                        <a:latin typeface="Tahoma"/>
                        <a:ea typeface="Tahoma"/>
                        <a:cs typeface="Tahoma"/>
                        <a:sym typeface="Tahoma"/>
                      </a:endParaRPr>
                    </a:p>
                  </a:txBody>
                  <a:tcPr marL="91450" marR="91450" marT="45725" marB="45725">
                    <a:lnL w="12700" cap="flat" cmpd="sng" algn="ctr">
                      <a:solidFill>
                        <a:srgbClr val="E89F56"/>
                      </a:solidFill>
                      <a:prstDash val="solid"/>
                      <a:round/>
                      <a:headEnd type="none" w="med" len="med"/>
                      <a:tailEnd type="none" w="med" len="med"/>
                    </a:lnL>
                    <a:lnR w="12700" cap="flat" cmpd="sng" algn="ctr">
                      <a:solidFill>
                        <a:srgbClr val="E89F56"/>
                      </a:solid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en-US" sz="1800" b="0" dirty="0">
                          <a:latin typeface="Tahoma"/>
                          <a:ea typeface="Tahoma"/>
                          <a:cs typeface="Tahoma"/>
                          <a:sym typeface="Tahoma"/>
                        </a:rPr>
                        <a:t>6. </a:t>
                      </a:r>
                      <a:r>
                        <a:rPr lang="hu-HU" sz="1800" b="0" dirty="0">
                          <a:latin typeface="Tahoma"/>
                          <a:ea typeface="Tahoma"/>
                          <a:cs typeface="Tahoma"/>
                          <a:sym typeface="Tahoma"/>
                        </a:rPr>
                        <a:t>Értéknövelt </a:t>
                      </a:r>
                      <a:r>
                        <a:rPr lang="hu-HU" sz="1800" b="0" dirty="0" err="1">
                          <a:latin typeface="Tahoma"/>
                          <a:ea typeface="Tahoma"/>
                          <a:cs typeface="Tahoma"/>
                          <a:sym typeface="Tahoma"/>
                        </a:rPr>
                        <a:t>újrahasználat</a:t>
                      </a:r>
                      <a:r>
                        <a:rPr lang="hu-HU" sz="1800" b="0" dirty="0">
                          <a:latin typeface="Tahoma"/>
                          <a:ea typeface="Tahoma"/>
                          <a:cs typeface="Tahoma"/>
                          <a:sym typeface="Tahoma"/>
                        </a:rPr>
                        <a:t>. Gondolkodjunk el azon, hogyan lehet a hulladékot </a:t>
                      </a:r>
                      <a:r>
                        <a:rPr lang="hu-HU" sz="1800" b="0" dirty="0" err="1">
                          <a:latin typeface="Tahoma"/>
                          <a:ea typeface="Tahoma"/>
                          <a:cs typeface="Tahoma"/>
                          <a:sym typeface="Tahoma"/>
                        </a:rPr>
                        <a:t>újrahasznosítani</a:t>
                      </a:r>
                      <a:r>
                        <a:rPr lang="hu-HU" sz="1800" b="0" dirty="0">
                          <a:latin typeface="Tahoma"/>
                          <a:ea typeface="Tahoma"/>
                          <a:cs typeface="Tahoma"/>
                          <a:sym typeface="Tahoma"/>
                        </a:rPr>
                        <a:t> nagyobb értékű tárgyakként.</a:t>
                      </a:r>
                      <a:endParaRPr sz="1800" b="0" dirty="0">
                        <a:latin typeface="Tahoma"/>
                        <a:ea typeface="Tahoma"/>
                        <a:cs typeface="Tahoma"/>
                        <a:sym typeface="Tahoma"/>
                      </a:endParaRPr>
                    </a:p>
                  </a:txBody>
                  <a:tcPr marL="91450" marR="91450" marT="45725" marB="45725">
                    <a:lnL w="12700" cap="flat" cmpd="sng" algn="ctr">
                      <a:solidFill>
                        <a:srgbClr val="E89F56"/>
                      </a:solidFill>
                      <a:prstDash val="solid"/>
                      <a:round/>
                      <a:headEnd type="none" w="med" len="med"/>
                      <a:tailEnd type="none" w="med" len="med"/>
                    </a:lnL>
                    <a:lnR w="12700" cap="flat" cmpd="sng" algn="ctr">
                      <a:solidFill>
                        <a:srgbClr val="E89F56"/>
                      </a:solidFill>
                      <a:prstDash val="solid"/>
                      <a:round/>
                      <a:headEnd type="none" w="med" len="med"/>
                      <a:tailEnd type="none" w="med" len="med"/>
                    </a:lnR>
                    <a:lnT w="12700" cap="flat" cmpd="sng" algn="ctr">
                      <a:solidFill>
                        <a:srgbClr val="E89F56"/>
                      </a:solidFill>
                      <a:prstDash val="solid"/>
                      <a:round/>
                      <a:headEnd type="none" w="med" len="med"/>
                      <a:tailEnd type="none" w="med" len="med"/>
                    </a:lnT>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latin typeface="Tahoma"/>
                          <a:ea typeface="Tahoma"/>
                          <a:cs typeface="Tahoma"/>
                          <a:sym typeface="Tahoma"/>
                        </a:rPr>
                        <a:t>2. Veszélyeztetett állatok. </a:t>
                      </a:r>
                      <a:r>
                        <a:rPr lang="hu-HU" sz="1800">
                          <a:latin typeface="Tahoma"/>
                          <a:ea typeface="Tahoma"/>
                          <a:cs typeface="Tahoma"/>
                          <a:sym typeface="Tahoma"/>
                        </a:rPr>
                        <a:t>Gondolkodjunk el</a:t>
                      </a:r>
                      <a:r>
                        <a:rPr lang="en-US" sz="1800">
                          <a:latin typeface="Tahoma"/>
                          <a:ea typeface="Tahoma"/>
                          <a:cs typeface="Tahoma"/>
                          <a:sym typeface="Tahoma"/>
                        </a:rPr>
                        <a:t> a</a:t>
                      </a:r>
                      <a:r>
                        <a:rPr lang="hu-HU" sz="1800">
                          <a:latin typeface="Tahoma"/>
                          <a:ea typeface="Tahoma"/>
                          <a:cs typeface="Tahoma"/>
                          <a:sym typeface="Tahoma"/>
                        </a:rPr>
                        <a:t> </a:t>
                      </a:r>
                      <a:r>
                        <a:rPr lang="en-US" sz="1800">
                          <a:latin typeface="Tahoma"/>
                          <a:ea typeface="Tahoma"/>
                          <a:cs typeface="Tahoma"/>
                          <a:sym typeface="Tahoma"/>
                        </a:rPr>
                        <a:t>vadon élő állat</a:t>
                      </a:r>
                      <a:r>
                        <a:rPr lang="hu-HU" sz="1800">
                          <a:latin typeface="Tahoma"/>
                          <a:ea typeface="Tahoma"/>
                          <a:cs typeface="Tahoma"/>
                          <a:sym typeface="Tahoma"/>
                        </a:rPr>
                        <a:t>ok</a:t>
                      </a:r>
                      <a:r>
                        <a:rPr lang="en-US" sz="1800">
                          <a:latin typeface="Tahoma"/>
                          <a:ea typeface="Tahoma"/>
                          <a:cs typeface="Tahoma"/>
                          <a:sym typeface="Tahoma"/>
                        </a:rPr>
                        <a:t> védelmének fontosságán</a:t>
                      </a:r>
                      <a:r>
                        <a:rPr lang="hu-HU" sz="1800">
                          <a:latin typeface="Tahoma"/>
                          <a:ea typeface="Tahoma"/>
                          <a:cs typeface="Tahoma"/>
                          <a:sym typeface="Tahoma"/>
                        </a:rPr>
                        <a:t>!</a:t>
                      </a:r>
                      <a:endParaRPr sz="1800">
                        <a:latin typeface="Tahoma"/>
                        <a:ea typeface="Tahoma"/>
                        <a:cs typeface="Tahoma"/>
                        <a:sym typeface="Tahoma"/>
                      </a:endParaRPr>
                    </a:p>
                  </a:txBody>
                  <a:tcPr marL="91450" marR="91450" marT="45725" marB="45725">
                    <a:lnL w="12700" cap="flat" cmpd="sng" algn="ctr">
                      <a:solidFill>
                        <a:srgbClr val="E89F56"/>
                      </a:solidFill>
                      <a:prstDash val="solid"/>
                      <a:round/>
                      <a:headEnd type="none" w="med" len="med"/>
                      <a:tailEnd type="none" w="med" len="med"/>
                    </a:lnL>
                    <a:lnR w="12700" cap="flat" cmpd="sng" algn="ctr">
                      <a:solidFill>
                        <a:srgbClr val="E89F56"/>
                      </a:solidFill>
                      <a:prstDash val="solid"/>
                      <a:round/>
                      <a:headEnd type="none" w="med" len="med"/>
                      <a:tailEnd type="none" w="med" len="med"/>
                    </a:lnR>
                  </a:tcPr>
                </a:tc>
                <a:tc>
                  <a:txBody>
                    <a:bodyPr/>
                    <a:lstStyle/>
                    <a:p>
                      <a:pPr marL="0" marR="0" lvl="0" indent="0" algn="l" rtl="0">
                        <a:spcBef>
                          <a:spcPts val="0"/>
                        </a:spcBef>
                        <a:spcAft>
                          <a:spcPts val="0"/>
                        </a:spcAft>
                        <a:buNone/>
                      </a:pPr>
                      <a:endParaRPr sz="1800">
                        <a:latin typeface="Tahoma"/>
                        <a:ea typeface="Tahoma"/>
                        <a:cs typeface="Tahoma"/>
                        <a:sym typeface="Tahoma"/>
                      </a:endParaRPr>
                    </a:p>
                  </a:txBody>
                  <a:tcPr marL="91450" marR="91450" marT="45725" marB="45725">
                    <a:lnL w="12700" cap="flat" cmpd="sng" algn="ctr">
                      <a:solidFill>
                        <a:srgbClr val="E89F56"/>
                      </a:solidFill>
                      <a:prstDash val="solid"/>
                      <a:round/>
                      <a:headEnd type="none" w="med" len="med"/>
                      <a:tailEnd type="none" w="med" len="med"/>
                    </a:lnL>
                    <a:lnR w="12700" cap="flat" cmpd="sng" algn="ctr">
                      <a:solidFill>
                        <a:srgbClr val="E89F56"/>
                      </a:solid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Tahoma"/>
                          <a:ea typeface="Tahoma"/>
                          <a:cs typeface="Tahoma"/>
                          <a:sym typeface="Tahoma"/>
                        </a:rPr>
                        <a:t>7. Fast fashion. </a:t>
                      </a:r>
                      <a:r>
                        <a:rPr lang="en-US" sz="1800" b="0" i="0" u="none" strike="noStrike" cap="none" dirty="0" err="1">
                          <a:solidFill>
                            <a:schemeClr val="dk1"/>
                          </a:solidFill>
                          <a:latin typeface="Tahoma"/>
                          <a:ea typeface="Tahoma"/>
                          <a:cs typeface="Tahoma"/>
                          <a:sym typeface="Arial"/>
                        </a:rPr>
                        <a:t>Kompromisszumkeresés</a:t>
                      </a:r>
                      <a:r>
                        <a:rPr lang="en-US" sz="1800" b="0" i="0" u="none" strike="noStrike" cap="none" dirty="0">
                          <a:solidFill>
                            <a:schemeClr val="dk1"/>
                          </a:solidFill>
                          <a:latin typeface="Tahoma"/>
                          <a:ea typeface="Tahoma"/>
                          <a:cs typeface="Tahoma"/>
                          <a:sym typeface="Arial"/>
                        </a:rPr>
                        <a:t> a </a:t>
                      </a:r>
                      <a:r>
                        <a:rPr lang="en-US" sz="1800" b="0" i="0" u="none" strike="noStrike" cap="none" dirty="0" err="1">
                          <a:solidFill>
                            <a:schemeClr val="dk1"/>
                          </a:solidFill>
                          <a:latin typeface="Tahoma"/>
                          <a:ea typeface="Tahoma"/>
                          <a:cs typeface="Tahoma"/>
                          <a:sym typeface="Arial"/>
                        </a:rPr>
                        <a:t>divat</a:t>
                      </a:r>
                      <a:r>
                        <a:rPr lang="hu-HU" sz="1800" b="0" i="0" u="none" strike="noStrike" cap="none" dirty="0">
                          <a:solidFill>
                            <a:schemeClr val="dk1"/>
                          </a:solidFill>
                          <a:latin typeface="Tahoma"/>
                          <a:ea typeface="Tahoma"/>
                          <a:cs typeface="Tahoma"/>
                          <a:sym typeface="Arial"/>
                        </a:rPr>
                        <a:t>-</a:t>
                      </a:r>
                      <a:r>
                        <a:rPr lang="en-US" sz="1800" b="0" i="0" u="none" strike="noStrike" cap="none" dirty="0" err="1">
                          <a:solidFill>
                            <a:schemeClr val="dk1"/>
                          </a:solidFill>
                          <a:latin typeface="Tahoma"/>
                          <a:ea typeface="Tahoma"/>
                          <a:cs typeface="Tahoma"/>
                          <a:sym typeface="Arial"/>
                        </a:rPr>
                        <a:t>ipar</a:t>
                      </a:r>
                      <a:r>
                        <a:rPr lang="en-US" sz="1800" b="0" i="0" u="none" strike="noStrike" cap="none" dirty="0">
                          <a:solidFill>
                            <a:schemeClr val="dk1"/>
                          </a:solidFill>
                          <a:latin typeface="Tahoma"/>
                          <a:ea typeface="Tahoma"/>
                          <a:cs typeface="Tahoma"/>
                          <a:sym typeface="Arial"/>
                        </a:rPr>
                        <a:t> </a:t>
                      </a:r>
                      <a:r>
                        <a:rPr lang="en-US" sz="1800" b="0" i="0" u="none" strike="noStrike" cap="none" dirty="0" err="1">
                          <a:solidFill>
                            <a:schemeClr val="dk1"/>
                          </a:solidFill>
                          <a:latin typeface="Tahoma"/>
                          <a:ea typeface="Tahoma"/>
                          <a:cs typeface="Tahoma"/>
                          <a:sym typeface="Arial"/>
                        </a:rPr>
                        <a:t>éghajlati</a:t>
                      </a:r>
                      <a:r>
                        <a:rPr lang="en-US" sz="1800" b="0" i="0" u="none" strike="noStrike" cap="none" dirty="0">
                          <a:solidFill>
                            <a:schemeClr val="dk1"/>
                          </a:solidFill>
                          <a:latin typeface="Tahoma"/>
                          <a:ea typeface="Tahoma"/>
                          <a:cs typeface="Tahoma"/>
                          <a:sym typeface="Arial"/>
                        </a:rPr>
                        <a:t> </a:t>
                      </a:r>
                      <a:r>
                        <a:rPr lang="en-US" sz="1800" b="0" i="0" u="none" strike="noStrike" cap="none" dirty="0" err="1">
                          <a:solidFill>
                            <a:schemeClr val="dk1"/>
                          </a:solidFill>
                          <a:latin typeface="Tahoma"/>
                          <a:ea typeface="Tahoma"/>
                          <a:cs typeface="Tahoma"/>
                          <a:sym typeface="Arial"/>
                        </a:rPr>
                        <a:t>és</a:t>
                      </a:r>
                      <a:r>
                        <a:rPr lang="en-US" sz="1800" b="0" i="0" u="none" strike="noStrike" cap="none" dirty="0">
                          <a:solidFill>
                            <a:schemeClr val="dk1"/>
                          </a:solidFill>
                          <a:latin typeface="Tahoma"/>
                          <a:ea typeface="Tahoma"/>
                          <a:cs typeface="Tahoma"/>
                          <a:sym typeface="Arial"/>
                        </a:rPr>
                        <a:t> </a:t>
                      </a:r>
                      <a:r>
                        <a:rPr lang="en-US" sz="1800" b="0" i="0" u="none" strike="noStrike" cap="none" dirty="0" err="1">
                          <a:solidFill>
                            <a:schemeClr val="dk1"/>
                          </a:solidFill>
                          <a:latin typeface="Tahoma"/>
                          <a:ea typeface="Tahoma"/>
                          <a:cs typeface="Tahoma"/>
                          <a:sym typeface="Arial"/>
                        </a:rPr>
                        <a:t>gazdasági</a:t>
                      </a:r>
                      <a:r>
                        <a:rPr lang="en-US" sz="1800" b="0" i="0" u="none" strike="noStrike" cap="none" dirty="0">
                          <a:solidFill>
                            <a:schemeClr val="dk1"/>
                          </a:solidFill>
                          <a:latin typeface="Tahoma"/>
                          <a:ea typeface="Tahoma"/>
                          <a:cs typeface="Tahoma"/>
                          <a:sym typeface="Arial"/>
                        </a:rPr>
                        <a:t> </a:t>
                      </a:r>
                      <a:r>
                        <a:rPr lang="en-US" sz="1800" b="0" i="0" u="none" strike="noStrike" cap="none" dirty="0" err="1">
                          <a:solidFill>
                            <a:schemeClr val="dk1"/>
                          </a:solidFill>
                          <a:latin typeface="Tahoma"/>
                          <a:ea typeface="Tahoma"/>
                          <a:cs typeface="Tahoma"/>
                          <a:sym typeface="Arial"/>
                        </a:rPr>
                        <a:t>hatásai</a:t>
                      </a:r>
                      <a:r>
                        <a:rPr lang="en-US" sz="1800" b="0" i="0" u="none" strike="noStrike" cap="none" dirty="0">
                          <a:solidFill>
                            <a:schemeClr val="dk1"/>
                          </a:solidFill>
                          <a:latin typeface="Tahoma"/>
                          <a:ea typeface="Tahoma"/>
                          <a:cs typeface="Tahoma"/>
                          <a:sym typeface="Arial"/>
                        </a:rPr>
                        <a:t> </a:t>
                      </a:r>
                      <a:r>
                        <a:rPr lang="en-US" sz="1800" b="0" i="0" u="none" strike="noStrike" cap="none" dirty="0" err="1">
                          <a:solidFill>
                            <a:schemeClr val="dk1"/>
                          </a:solidFill>
                          <a:latin typeface="Tahoma"/>
                          <a:ea typeface="Tahoma"/>
                          <a:cs typeface="Tahoma"/>
                          <a:sym typeface="Arial"/>
                        </a:rPr>
                        <a:t>fényében</a:t>
                      </a:r>
                      <a:r>
                        <a:rPr lang="en-US" sz="1800" b="0" i="0" u="none" strike="noStrike" cap="none" dirty="0">
                          <a:solidFill>
                            <a:schemeClr val="dk1"/>
                          </a:solidFill>
                          <a:latin typeface="Tahoma"/>
                          <a:ea typeface="Tahoma"/>
                          <a:cs typeface="Tahoma"/>
                          <a:sym typeface="Arial"/>
                        </a:rPr>
                        <a:t>.</a:t>
                      </a:r>
                      <a:endParaRPr lang="hu-HU" sz="1800" b="0" i="0" u="none" strike="noStrike" cap="none" dirty="0">
                        <a:solidFill>
                          <a:schemeClr val="dk1"/>
                        </a:solidFill>
                        <a:latin typeface="Tahoma"/>
                        <a:ea typeface="Tahoma"/>
                        <a:cs typeface="Tahoma"/>
                        <a:sym typeface="Arial"/>
                      </a:endParaRPr>
                    </a:p>
                  </a:txBody>
                  <a:tcPr marL="91450" marR="91450" marT="45725" marB="45725">
                    <a:lnL w="12700" cap="flat" cmpd="sng" algn="ctr">
                      <a:solidFill>
                        <a:srgbClr val="E89F56"/>
                      </a:solidFill>
                      <a:prstDash val="solid"/>
                      <a:round/>
                      <a:headEnd type="none" w="med" len="med"/>
                      <a:tailEnd type="none" w="med" len="med"/>
                    </a:lnL>
                    <a:lnR w="12700" cap="flat" cmpd="sng" algn="ctr">
                      <a:solidFill>
                        <a:srgbClr val="E89F56"/>
                      </a:solidFill>
                      <a:prstDash val="solid"/>
                      <a:round/>
                      <a:headEnd type="none" w="med" len="med"/>
                      <a:tailEnd type="none" w="med" len="med"/>
                    </a:lnR>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latin typeface="Tahoma"/>
                          <a:ea typeface="Tahoma"/>
                          <a:cs typeface="Tahoma"/>
                          <a:sym typeface="Tahoma"/>
                        </a:rPr>
                        <a:t>3. Vihar </a:t>
                      </a:r>
                      <a:r>
                        <a:rPr lang="hu-HU" sz="1800">
                          <a:latin typeface="Tahoma"/>
                          <a:ea typeface="Tahoma"/>
                          <a:cs typeface="Tahoma"/>
                          <a:sym typeface="Tahoma"/>
                        </a:rPr>
                        <a:t>közeleg</a:t>
                      </a:r>
                      <a:r>
                        <a:rPr lang="en-US" sz="1800">
                          <a:latin typeface="Tahoma"/>
                          <a:ea typeface="Tahoma"/>
                          <a:cs typeface="Tahoma"/>
                          <a:sym typeface="Tahoma"/>
                        </a:rPr>
                        <a:t>. A szélsőséges időjárás megismerése és a kockázatok csökkentése érdekében tett intézkedések.</a:t>
                      </a:r>
                      <a:endParaRPr sz="1800">
                        <a:latin typeface="Tahoma"/>
                        <a:ea typeface="Tahoma"/>
                        <a:cs typeface="Tahoma"/>
                        <a:sym typeface="Tahoma"/>
                      </a:endParaRPr>
                    </a:p>
                  </a:txBody>
                  <a:tcPr marL="91450" marR="91450" marT="45725" marB="45725">
                    <a:lnL w="12700" cap="flat" cmpd="sng" algn="ctr">
                      <a:solidFill>
                        <a:srgbClr val="E89F56"/>
                      </a:solidFill>
                      <a:prstDash val="solid"/>
                      <a:round/>
                      <a:headEnd type="none" w="med" len="med"/>
                      <a:tailEnd type="none" w="med" len="med"/>
                    </a:lnL>
                    <a:lnR w="12700" cap="flat" cmpd="sng" algn="ctr">
                      <a:solidFill>
                        <a:srgbClr val="E89F56"/>
                      </a:solidFill>
                      <a:prstDash val="solid"/>
                      <a:round/>
                      <a:headEnd type="none" w="med" len="med"/>
                      <a:tailEnd type="none" w="med" len="med"/>
                    </a:lnR>
                  </a:tcPr>
                </a:tc>
                <a:tc>
                  <a:txBody>
                    <a:bodyPr/>
                    <a:lstStyle/>
                    <a:p>
                      <a:pPr marL="0" marR="0" lvl="0" indent="0" algn="l" rtl="0">
                        <a:spcBef>
                          <a:spcPts val="0"/>
                        </a:spcBef>
                        <a:spcAft>
                          <a:spcPts val="0"/>
                        </a:spcAft>
                        <a:buNone/>
                      </a:pPr>
                      <a:endParaRPr sz="1800">
                        <a:latin typeface="Tahoma"/>
                        <a:ea typeface="Tahoma"/>
                        <a:cs typeface="Tahoma"/>
                        <a:sym typeface="Tahoma"/>
                      </a:endParaRPr>
                    </a:p>
                  </a:txBody>
                  <a:tcPr marL="91450" marR="91450" marT="45725" marB="45725">
                    <a:lnL w="12700" cap="flat" cmpd="sng" algn="ctr">
                      <a:solidFill>
                        <a:srgbClr val="E89F56"/>
                      </a:solidFill>
                      <a:prstDash val="solid"/>
                      <a:round/>
                      <a:headEnd type="none" w="med" len="med"/>
                      <a:tailEnd type="none" w="med" len="med"/>
                    </a:lnL>
                    <a:lnR w="12700" cap="flat" cmpd="sng" algn="ctr">
                      <a:solidFill>
                        <a:srgbClr val="E89F56"/>
                      </a:solid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en-US" sz="1800">
                          <a:latin typeface="Tahoma"/>
                          <a:ea typeface="Tahoma"/>
                          <a:cs typeface="Tahoma"/>
                          <a:sym typeface="Tahoma"/>
                        </a:rPr>
                        <a:t>8. Vizet mindenkinek. A vízválság és hatásainak vizsgálata globálisan és lokálisan.</a:t>
                      </a:r>
                      <a:endParaRPr sz="1800">
                        <a:latin typeface="Tahoma"/>
                        <a:ea typeface="Tahoma"/>
                        <a:cs typeface="Tahoma"/>
                        <a:sym typeface="Tahoma"/>
                      </a:endParaRPr>
                    </a:p>
                  </a:txBody>
                  <a:tcPr marL="91450" marR="91450" marT="45725" marB="45725">
                    <a:lnL w="12700" cap="flat" cmpd="sng" algn="ctr">
                      <a:solidFill>
                        <a:srgbClr val="E89F56"/>
                      </a:solidFill>
                      <a:prstDash val="solid"/>
                      <a:round/>
                      <a:headEnd type="none" w="med" len="med"/>
                      <a:tailEnd type="none" w="med" len="med"/>
                    </a:lnL>
                    <a:lnR w="12700" cap="flat" cmpd="sng" algn="ctr">
                      <a:solidFill>
                        <a:srgbClr val="E89F56"/>
                      </a:solidFill>
                      <a:prstDash val="solid"/>
                      <a:round/>
                      <a:headEnd type="none" w="med" len="med"/>
                      <a:tailEnd type="none" w="med" len="med"/>
                    </a:lnR>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latin typeface="Tahoma"/>
                          <a:ea typeface="Tahoma"/>
                          <a:cs typeface="Tahoma"/>
                          <a:sym typeface="Tahoma"/>
                        </a:rPr>
                        <a:t>4. Sport a (klíma)válságban. A sport és a klímaválság kapcsolatának feltárása.</a:t>
                      </a:r>
                      <a:endParaRPr sz="1800">
                        <a:latin typeface="Tahoma"/>
                        <a:ea typeface="Tahoma"/>
                        <a:cs typeface="Tahoma"/>
                        <a:sym typeface="Tahoma"/>
                      </a:endParaRPr>
                    </a:p>
                  </a:txBody>
                  <a:tcPr marL="91450" marR="91450" marT="45725" marB="45725">
                    <a:lnL w="12700" cap="flat" cmpd="sng" algn="ctr">
                      <a:solidFill>
                        <a:srgbClr val="E89F56"/>
                      </a:solidFill>
                      <a:prstDash val="solid"/>
                      <a:round/>
                      <a:headEnd type="none" w="med" len="med"/>
                      <a:tailEnd type="none" w="med" len="med"/>
                    </a:lnL>
                    <a:lnR w="12700" cap="flat" cmpd="sng" algn="ctr">
                      <a:solidFill>
                        <a:srgbClr val="E89F56"/>
                      </a:solidFill>
                      <a:prstDash val="solid"/>
                      <a:round/>
                      <a:headEnd type="none" w="med" len="med"/>
                      <a:tailEnd type="none" w="med" len="med"/>
                    </a:lnR>
                  </a:tcPr>
                </a:tc>
                <a:tc>
                  <a:txBody>
                    <a:bodyPr/>
                    <a:lstStyle/>
                    <a:p>
                      <a:pPr marL="0" marR="0" lvl="0" indent="0" algn="l" rtl="0">
                        <a:spcBef>
                          <a:spcPts val="0"/>
                        </a:spcBef>
                        <a:spcAft>
                          <a:spcPts val="0"/>
                        </a:spcAft>
                        <a:buNone/>
                      </a:pPr>
                      <a:endParaRPr sz="1800">
                        <a:latin typeface="Tahoma"/>
                        <a:ea typeface="Tahoma"/>
                        <a:cs typeface="Tahoma"/>
                        <a:sym typeface="Tahoma"/>
                      </a:endParaRPr>
                    </a:p>
                  </a:txBody>
                  <a:tcPr marL="91450" marR="91450" marT="45725" marB="45725">
                    <a:lnL w="12700" cap="flat" cmpd="sng" algn="ctr">
                      <a:solidFill>
                        <a:srgbClr val="E89F56"/>
                      </a:solidFill>
                      <a:prstDash val="solid"/>
                      <a:round/>
                      <a:headEnd type="none" w="med" len="med"/>
                      <a:tailEnd type="none" w="med" len="med"/>
                    </a:lnL>
                    <a:lnR w="12700" cap="flat" cmpd="sng" algn="ctr">
                      <a:solidFill>
                        <a:srgbClr val="E89F56"/>
                      </a:solid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just" rtl="0">
                        <a:spcBef>
                          <a:spcPts val="0"/>
                        </a:spcBef>
                        <a:spcAft>
                          <a:spcPts val="0"/>
                        </a:spcAft>
                        <a:buNone/>
                      </a:pPr>
                      <a:r>
                        <a:rPr lang="en-US" sz="1800">
                          <a:latin typeface="Tahoma"/>
                          <a:ea typeface="Tahoma"/>
                          <a:cs typeface="Tahoma"/>
                          <a:sym typeface="Tahoma"/>
                        </a:rPr>
                        <a:t>9. A gazdálkodás és a környezetvédelem. A gazdálkodás, az élelmezésbiztonság és a </a:t>
                      </a:r>
                      <a:r>
                        <a:rPr lang="hu-HU" sz="1800">
                          <a:latin typeface="Tahoma"/>
                          <a:ea typeface="Tahoma"/>
                          <a:cs typeface="Tahoma"/>
                          <a:sym typeface="Tahoma"/>
                        </a:rPr>
                        <a:t>klíma</a:t>
                      </a:r>
                      <a:r>
                        <a:rPr lang="en-US" sz="1800">
                          <a:latin typeface="Tahoma"/>
                          <a:ea typeface="Tahoma"/>
                          <a:cs typeface="Tahoma"/>
                          <a:sym typeface="Tahoma"/>
                        </a:rPr>
                        <a:t>válság összekapcsolása.</a:t>
                      </a:r>
                      <a:endParaRPr sz="1800">
                        <a:latin typeface="Tahoma"/>
                        <a:ea typeface="Tahoma"/>
                        <a:cs typeface="Tahoma"/>
                        <a:sym typeface="Tahoma"/>
                      </a:endParaRPr>
                    </a:p>
                  </a:txBody>
                  <a:tcPr marL="91450" marR="91450" marT="45725" marB="45725">
                    <a:lnL w="12700" cap="flat" cmpd="sng" algn="ctr">
                      <a:solidFill>
                        <a:srgbClr val="E89F56"/>
                      </a:solidFill>
                      <a:prstDash val="solid"/>
                      <a:round/>
                      <a:headEnd type="none" w="med" len="med"/>
                      <a:tailEnd type="none" w="med" len="med"/>
                    </a:lnL>
                    <a:lnR w="12700" cap="flat" cmpd="sng" algn="ctr">
                      <a:solidFill>
                        <a:srgbClr val="E89F56"/>
                      </a:solidFill>
                      <a:prstDash val="solid"/>
                      <a:round/>
                      <a:headEnd type="none" w="med" len="med"/>
                      <a:tailEnd type="none" w="med" len="med"/>
                    </a:lnR>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latin typeface="Tahoma"/>
                          <a:ea typeface="Tahoma"/>
                          <a:cs typeface="Tahoma"/>
                          <a:sym typeface="Tahoma"/>
                        </a:rPr>
                        <a:t>5. </a:t>
                      </a:r>
                      <a:r>
                        <a:rPr lang="hu-HU" sz="1800">
                          <a:latin typeface="Tahoma"/>
                          <a:ea typeface="Tahoma"/>
                          <a:cs typeface="Tahoma"/>
                          <a:sym typeface="Tahoma"/>
                        </a:rPr>
                        <a:t>Vásárlás – h</a:t>
                      </a:r>
                      <a:r>
                        <a:rPr lang="en-US" sz="1800">
                          <a:latin typeface="Tahoma"/>
                          <a:ea typeface="Tahoma"/>
                          <a:cs typeface="Tahoma"/>
                          <a:sym typeface="Tahoma"/>
                        </a:rPr>
                        <a:t>asználat</a:t>
                      </a:r>
                      <a:r>
                        <a:rPr lang="hu-HU" sz="1800">
                          <a:latin typeface="Tahoma"/>
                          <a:ea typeface="Tahoma"/>
                          <a:cs typeface="Tahoma"/>
                          <a:sym typeface="Tahoma"/>
                        </a:rPr>
                        <a:t> –</a:t>
                      </a:r>
                      <a:r>
                        <a:rPr lang="en-US" sz="1800">
                          <a:latin typeface="Tahoma"/>
                          <a:ea typeface="Tahoma"/>
                          <a:cs typeface="Tahoma"/>
                          <a:sym typeface="Tahoma"/>
                        </a:rPr>
                        <a:t> </a:t>
                      </a:r>
                      <a:r>
                        <a:rPr lang="hu-HU" sz="1800">
                          <a:latin typeface="Tahoma"/>
                          <a:ea typeface="Tahoma"/>
                          <a:cs typeface="Tahoma"/>
                          <a:sym typeface="Tahoma"/>
                        </a:rPr>
                        <a:t>szemét</a:t>
                      </a:r>
                      <a:r>
                        <a:rPr lang="en-US" sz="1800">
                          <a:latin typeface="Tahoma"/>
                          <a:ea typeface="Tahoma"/>
                          <a:cs typeface="Tahoma"/>
                          <a:sym typeface="Tahoma"/>
                        </a:rPr>
                        <a:t>. A fogyasztás és a </a:t>
                      </a:r>
                      <a:r>
                        <a:rPr lang="hu-HU" sz="1800">
                          <a:latin typeface="Tahoma"/>
                          <a:ea typeface="Tahoma"/>
                          <a:cs typeface="Tahoma"/>
                          <a:sym typeface="Tahoma"/>
                        </a:rPr>
                        <a:t>hulladék</a:t>
                      </a:r>
                      <a:r>
                        <a:rPr lang="en-US" sz="1800">
                          <a:latin typeface="Tahoma"/>
                          <a:ea typeface="Tahoma"/>
                          <a:cs typeface="Tahoma"/>
                          <a:sym typeface="Tahoma"/>
                        </a:rPr>
                        <a:t> hatásának megértése</a:t>
                      </a:r>
                      <a:r>
                        <a:rPr lang="hu-HU" sz="1800">
                          <a:latin typeface="Tahoma"/>
                          <a:ea typeface="Tahoma"/>
                          <a:cs typeface="Tahoma"/>
                          <a:sym typeface="Tahoma"/>
                        </a:rPr>
                        <a:t>.</a:t>
                      </a:r>
                      <a:endParaRPr sz="1800">
                        <a:latin typeface="Tahoma"/>
                        <a:ea typeface="Tahoma"/>
                        <a:cs typeface="Tahoma"/>
                        <a:sym typeface="Tahoma"/>
                      </a:endParaRPr>
                    </a:p>
                  </a:txBody>
                  <a:tcPr marL="91450" marR="91450" marT="45725" marB="45725">
                    <a:lnL w="12700" cap="flat" cmpd="sng" algn="ctr">
                      <a:solidFill>
                        <a:srgbClr val="E89F56"/>
                      </a:solidFill>
                      <a:prstDash val="solid"/>
                      <a:round/>
                      <a:headEnd type="none" w="med" len="med"/>
                      <a:tailEnd type="none" w="med" len="med"/>
                    </a:lnL>
                    <a:lnR w="12700" cap="flat" cmpd="sng" algn="ctr">
                      <a:solidFill>
                        <a:srgbClr val="E89F56"/>
                      </a:solidFill>
                      <a:prstDash val="solid"/>
                      <a:round/>
                      <a:headEnd type="none" w="med" len="med"/>
                      <a:tailEnd type="none" w="med" len="med"/>
                    </a:lnR>
                    <a:lnB w="12700" cap="flat" cmpd="sng" algn="ctr">
                      <a:solidFill>
                        <a:srgbClr val="E89F56"/>
                      </a:solidFill>
                      <a:prstDash val="solid"/>
                      <a:round/>
                      <a:headEnd type="none" w="med" len="med"/>
                      <a:tailEnd type="none" w="med" len="med"/>
                    </a:lnB>
                  </a:tcPr>
                </a:tc>
                <a:tc>
                  <a:txBody>
                    <a:bodyPr/>
                    <a:lstStyle/>
                    <a:p>
                      <a:pPr marL="0" marR="0" lvl="0" indent="0" algn="l" rtl="0">
                        <a:spcBef>
                          <a:spcPts val="0"/>
                        </a:spcBef>
                        <a:spcAft>
                          <a:spcPts val="0"/>
                        </a:spcAft>
                        <a:buNone/>
                      </a:pPr>
                      <a:endParaRPr sz="1800">
                        <a:latin typeface="Tahoma"/>
                        <a:ea typeface="Tahoma"/>
                        <a:cs typeface="Tahoma"/>
                        <a:sym typeface="Tahoma"/>
                      </a:endParaRPr>
                    </a:p>
                  </a:txBody>
                  <a:tcPr marL="91450" marR="91450" marT="45725" marB="45725">
                    <a:lnL w="12700" cap="flat" cmpd="sng" algn="ctr">
                      <a:solidFill>
                        <a:srgbClr val="E89F56"/>
                      </a:solidFill>
                      <a:prstDash val="solid"/>
                      <a:round/>
                      <a:headEnd type="none" w="med" len="med"/>
                      <a:tailEnd type="none" w="med" len="med"/>
                    </a:lnL>
                    <a:lnR w="12700" cap="flat" cmpd="sng" algn="ctr">
                      <a:solidFill>
                        <a:srgbClr val="E89F56"/>
                      </a:solid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en-US" sz="1800" dirty="0">
                          <a:latin typeface="Tahoma"/>
                          <a:ea typeface="Tahoma"/>
                          <a:cs typeface="Tahoma"/>
                          <a:sym typeface="Tahoma"/>
                        </a:rPr>
                        <a:t>10. </a:t>
                      </a:r>
                      <a:r>
                        <a:rPr lang="en-US" sz="1800" dirty="0" err="1">
                          <a:latin typeface="Tahoma"/>
                          <a:ea typeface="Tahoma"/>
                          <a:cs typeface="Tahoma"/>
                          <a:sym typeface="Tahoma"/>
                        </a:rPr>
                        <a:t>Klímaváltozás</a:t>
                      </a:r>
                      <a:r>
                        <a:rPr lang="en-US" sz="1800" dirty="0">
                          <a:latin typeface="Tahoma"/>
                          <a:ea typeface="Tahoma"/>
                          <a:cs typeface="Tahoma"/>
                          <a:sym typeface="Tahoma"/>
                        </a:rPr>
                        <a:t> </a:t>
                      </a:r>
                      <a:r>
                        <a:rPr lang="en-US" sz="1800" dirty="0" err="1">
                          <a:latin typeface="Tahoma"/>
                          <a:ea typeface="Tahoma"/>
                          <a:cs typeface="Tahoma"/>
                          <a:sym typeface="Tahoma"/>
                        </a:rPr>
                        <a:t>és</a:t>
                      </a:r>
                      <a:r>
                        <a:rPr lang="en-US" sz="1800" dirty="0">
                          <a:latin typeface="Tahoma"/>
                          <a:ea typeface="Tahoma"/>
                          <a:cs typeface="Tahoma"/>
                          <a:sym typeface="Tahoma"/>
                        </a:rPr>
                        <a:t> </a:t>
                      </a:r>
                      <a:r>
                        <a:rPr lang="en-US" sz="1800" dirty="0" err="1">
                          <a:latin typeface="Tahoma"/>
                          <a:ea typeface="Tahoma"/>
                          <a:cs typeface="Tahoma"/>
                          <a:sym typeface="Tahoma"/>
                        </a:rPr>
                        <a:t>energia</a:t>
                      </a:r>
                      <a:r>
                        <a:rPr lang="en-US" sz="1800" dirty="0">
                          <a:latin typeface="Tahoma"/>
                          <a:ea typeface="Tahoma"/>
                          <a:cs typeface="Tahoma"/>
                          <a:sym typeface="Tahoma"/>
                        </a:rPr>
                        <a:t>. Az </a:t>
                      </a:r>
                      <a:r>
                        <a:rPr lang="en-US" sz="1800" dirty="0" err="1">
                          <a:latin typeface="Tahoma"/>
                          <a:ea typeface="Tahoma"/>
                          <a:cs typeface="Tahoma"/>
                          <a:sym typeface="Tahoma"/>
                        </a:rPr>
                        <a:t>energiaforrások</a:t>
                      </a:r>
                      <a:r>
                        <a:rPr lang="en-US" sz="1800" dirty="0">
                          <a:latin typeface="Tahoma"/>
                          <a:ea typeface="Tahoma"/>
                          <a:cs typeface="Tahoma"/>
                          <a:sym typeface="Tahoma"/>
                        </a:rPr>
                        <a:t> </a:t>
                      </a:r>
                      <a:r>
                        <a:rPr lang="en-US" sz="1800" dirty="0" err="1">
                          <a:latin typeface="Tahoma"/>
                          <a:ea typeface="Tahoma"/>
                          <a:cs typeface="Tahoma"/>
                          <a:sym typeface="Tahoma"/>
                        </a:rPr>
                        <a:t>és</a:t>
                      </a:r>
                      <a:r>
                        <a:rPr lang="en-US" sz="1800" dirty="0">
                          <a:latin typeface="Tahoma"/>
                          <a:ea typeface="Tahoma"/>
                          <a:cs typeface="Tahoma"/>
                          <a:sym typeface="Tahoma"/>
                        </a:rPr>
                        <a:t> </a:t>
                      </a:r>
                      <a:r>
                        <a:rPr lang="en-US" sz="1800" dirty="0" err="1">
                          <a:latin typeface="Tahoma"/>
                          <a:ea typeface="Tahoma"/>
                          <a:cs typeface="Tahoma"/>
                          <a:sym typeface="Tahoma"/>
                        </a:rPr>
                        <a:t>bolygónkra</a:t>
                      </a:r>
                      <a:r>
                        <a:rPr lang="en-US" sz="1800" dirty="0">
                          <a:latin typeface="Tahoma"/>
                          <a:ea typeface="Tahoma"/>
                          <a:cs typeface="Tahoma"/>
                          <a:sym typeface="Tahoma"/>
                        </a:rPr>
                        <a:t> </a:t>
                      </a:r>
                      <a:r>
                        <a:rPr lang="en-US" sz="1800" dirty="0" err="1">
                          <a:latin typeface="Tahoma"/>
                          <a:ea typeface="Tahoma"/>
                          <a:cs typeface="Tahoma"/>
                          <a:sym typeface="Tahoma"/>
                        </a:rPr>
                        <a:t>gyakorolt</a:t>
                      </a:r>
                      <a:r>
                        <a:rPr lang="en-US" sz="1800" dirty="0">
                          <a:latin typeface="Tahoma"/>
                          <a:ea typeface="Tahoma"/>
                          <a:cs typeface="Tahoma"/>
                          <a:sym typeface="Tahoma"/>
                        </a:rPr>
                        <a:t> ​​</a:t>
                      </a:r>
                      <a:r>
                        <a:rPr lang="en-US" sz="1800" dirty="0" err="1">
                          <a:latin typeface="Tahoma"/>
                          <a:ea typeface="Tahoma"/>
                          <a:cs typeface="Tahoma"/>
                          <a:sym typeface="Tahoma"/>
                        </a:rPr>
                        <a:t>hatásuk</a:t>
                      </a:r>
                      <a:r>
                        <a:rPr lang="en-US" sz="1800" dirty="0">
                          <a:latin typeface="Tahoma"/>
                          <a:ea typeface="Tahoma"/>
                          <a:cs typeface="Tahoma"/>
                          <a:sym typeface="Tahoma"/>
                        </a:rPr>
                        <a:t> </a:t>
                      </a:r>
                      <a:r>
                        <a:rPr lang="en-US" sz="1800" dirty="0" err="1">
                          <a:latin typeface="Tahoma"/>
                          <a:ea typeface="Tahoma"/>
                          <a:cs typeface="Tahoma"/>
                          <a:sym typeface="Tahoma"/>
                        </a:rPr>
                        <a:t>felmérése</a:t>
                      </a:r>
                      <a:r>
                        <a:rPr lang="en-US" sz="1800" dirty="0">
                          <a:latin typeface="Tahoma"/>
                          <a:ea typeface="Tahoma"/>
                          <a:cs typeface="Tahoma"/>
                          <a:sym typeface="Tahoma"/>
                        </a:rPr>
                        <a:t>.</a:t>
                      </a:r>
                      <a:endParaRPr sz="1800" dirty="0">
                        <a:latin typeface="Tahoma"/>
                        <a:ea typeface="Tahoma"/>
                        <a:cs typeface="Tahoma"/>
                        <a:sym typeface="Tahoma"/>
                      </a:endParaRPr>
                    </a:p>
                  </a:txBody>
                  <a:tcPr marL="91450" marR="91450" marT="45725" marB="45725">
                    <a:lnL w="12700" cap="flat" cmpd="sng" algn="ctr">
                      <a:solidFill>
                        <a:srgbClr val="E89F56"/>
                      </a:solidFill>
                      <a:prstDash val="solid"/>
                      <a:round/>
                      <a:headEnd type="none" w="med" len="med"/>
                      <a:tailEnd type="none" w="med" len="med"/>
                    </a:lnL>
                    <a:lnR w="12700" cap="flat" cmpd="sng" algn="ctr">
                      <a:solidFill>
                        <a:srgbClr val="E89F56"/>
                      </a:solidFill>
                      <a:prstDash val="solid"/>
                      <a:round/>
                      <a:headEnd type="none" w="med" len="med"/>
                      <a:tailEnd type="none" w="med" len="med"/>
                    </a:lnR>
                    <a:lnB w="12700" cap="flat" cmpd="sng" algn="ctr">
                      <a:solidFill>
                        <a:srgbClr val="E89F5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73" name="Google Shape;373;p17"/>
          <p:cNvSpPr txBox="1"/>
          <p:nvPr/>
        </p:nvSpPr>
        <p:spPr>
          <a:xfrm>
            <a:off x="5564162" y="100289"/>
            <a:ext cx="610339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https://www.teachingenglish.org.uk/sites/teacheng/files/2022-08/CALE_activities_low_resource_contexts.pdf</a:t>
            </a:r>
            <a:r>
              <a:rPr lang="en-US" sz="900">
                <a:solidFill>
                  <a:schemeClr val="dk1"/>
                </a:solidFill>
                <a:latin typeface="Calibri"/>
                <a:ea typeface="Calibri"/>
                <a:cs typeface="Calibri"/>
                <a:sym typeface="Calibri"/>
              </a:rPr>
              <a:t> </a:t>
            </a:r>
            <a:endParaRPr sz="900">
              <a:solidFill>
                <a:schemeClr val="dk1"/>
              </a:solidFill>
              <a:latin typeface="Calibri"/>
              <a:ea typeface="Calibri"/>
              <a:cs typeface="Calibri"/>
              <a:sym typeface="Calibri"/>
            </a:endParaRPr>
          </a:p>
        </p:txBody>
      </p:sp>
      <p:sp>
        <p:nvSpPr>
          <p:cNvPr id="374" name="Google Shape;374;p17"/>
          <p:cNvSpPr txBox="1"/>
          <p:nvPr/>
        </p:nvSpPr>
        <p:spPr>
          <a:xfrm>
            <a:off x="839788" y="301840"/>
            <a:ext cx="3426121" cy="461665"/>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E89F56"/>
                </a:solidFill>
                <a:latin typeface="Calibri"/>
                <a:ea typeface="Calibri"/>
                <a:cs typeface="Calibri"/>
                <a:sym typeface="Calibri"/>
              </a:rPr>
              <a:t>Feladat</a:t>
            </a:r>
            <a:endParaRPr sz="2400">
              <a:solidFill>
                <a:srgbClr val="E89F56"/>
              </a:solidFill>
              <a:latin typeface="Calibri"/>
              <a:ea typeface="Calibri"/>
              <a:cs typeface="Calibri"/>
              <a:sym typeface="Calibri"/>
            </a:endParaRPr>
          </a:p>
        </p:txBody>
      </p:sp>
      <p:sp>
        <p:nvSpPr>
          <p:cNvPr id="375" name="Google Shape;375;p17"/>
          <p:cNvSpPr txBox="1"/>
          <p:nvPr/>
        </p:nvSpPr>
        <p:spPr>
          <a:xfrm>
            <a:off x="481959" y="1419225"/>
            <a:ext cx="11228079" cy="46166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323133"/>
              </a:buClr>
              <a:buSzPct val="100000"/>
              <a:buFont typeface="Arial"/>
              <a:buNone/>
            </a:pPr>
            <a:r>
              <a:rPr lang="hu-HU" sz="2400">
                <a:solidFill>
                  <a:srgbClr val="323133"/>
                </a:solidFill>
                <a:latin typeface="Tahoma"/>
                <a:ea typeface="Tahoma"/>
                <a:cs typeface="Tahoma"/>
                <a:sym typeface="Tahoma"/>
              </a:rPr>
              <a:t>Vitassák meg </a:t>
            </a:r>
            <a:r>
              <a:rPr lang="en-US" sz="2400">
                <a:solidFill>
                  <a:srgbClr val="323133"/>
                </a:solidFill>
                <a:latin typeface="Tahoma"/>
                <a:ea typeface="Tahoma"/>
                <a:cs typeface="Tahoma"/>
                <a:sym typeface="Tahoma"/>
              </a:rPr>
              <a:t>az éghajlatváltozás hatásai</a:t>
            </a:r>
            <a:r>
              <a:rPr lang="hu-HU" sz="2400">
                <a:solidFill>
                  <a:srgbClr val="323133"/>
                </a:solidFill>
                <a:latin typeface="Tahoma"/>
                <a:ea typeface="Tahoma"/>
                <a:cs typeface="Tahoma"/>
                <a:sym typeface="Tahoma"/>
              </a:rPr>
              <a:t>t</a:t>
            </a:r>
            <a:r>
              <a:rPr lang="en-US" sz="2400">
                <a:solidFill>
                  <a:srgbClr val="323133"/>
                </a:solidFill>
                <a:latin typeface="Tahoma"/>
                <a:ea typeface="Tahoma"/>
                <a:cs typeface="Tahoma"/>
                <a:sym typeface="Tahoma"/>
              </a:rPr>
              <a:t> a következő 10 témakör mentén.</a:t>
            </a:r>
            <a:endParaRPr sz="2400">
              <a:solidFill>
                <a:schemeClr val="dk1"/>
              </a:solidFill>
              <a:latin typeface="Tahoma"/>
              <a:ea typeface="Tahoma"/>
              <a:cs typeface="Tahoma"/>
              <a:sym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8"/>
          <p:cNvSpPr txBox="1">
            <a:spLocks noGrp="1"/>
          </p:cNvSpPr>
          <p:nvPr>
            <p:ph type="title"/>
          </p:nvPr>
        </p:nvSpPr>
        <p:spPr>
          <a:xfrm>
            <a:off x="839788" y="457200"/>
            <a:ext cx="10141230" cy="96202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54F74"/>
              </a:buClr>
              <a:buSzPts val="4000"/>
              <a:buFont typeface="Tahoma"/>
              <a:buNone/>
            </a:pPr>
            <a:r>
              <a:rPr lang="hu-HU" sz="3200"/>
              <a:t>2. feladat</a:t>
            </a:r>
            <a:r>
              <a:rPr lang="en-US" sz="3200"/>
              <a:t> – Környezetbarát magatartás</a:t>
            </a:r>
            <a:endParaRPr sz="3200"/>
          </a:p>
        </p:txBody>
      </p:sp>
      <p:sp>
        <p:nvSpPr>
          <p:cNvPr id="381" name="Google Shape;381;p18"/>
          <p:cNvSpPr txBox="1">
            <a:spLocks noGrp="1"/>
          </p:cNvSpPr>
          <p:nvPr>
            <p:ph type="body" idx="2"/>
          </p:nvPr>
        </p:nvSpPr>
        <p:spPr>
          <a:xfrm>
            <a:off x="839788" y="1419225"/>
            <a:ext cx="10789956" cy="4633438"/>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600"/>
              </a:spcBef>
              <a:spcAft>
                <a:spcPts val="0"/>
              </a:spcAft>
              <a:buClr>
                <a:schemeClr val="dk1"/>
              </a:buClr>
              <a:buSzPct val="100000"/>
              <a:buNone/>
            </a:pPr>
            <a:r>
              <a:rPr lang="en-US" sz="2000" dirty="0" err="1">
                <a:latin typeface="Tahoma" panose="020B0604030504040204" pitchFamily="34" charset="0"/>
                <a:ea typeface="Tahoma" panose="020B0604030504040204" pitchFamily="34" charset="0"/>
                <a:cs typeface="Tahoma" panose="020B0604030504040204" pitchFamily="34" charset="0"/>
                <a:sym typeface="Tahoma"/>
              </a:rPr>
              <a:t>Segítsen</a:t>
            </a:r>
            <a:r>
              <a:rPr lang="en-US" sz="2000" dirty="0">
                <a:latin typeface="Tahoma" panose="020B0604030504040204" pitchFamily="34" charset="0"/>
                <a:ea typeface="Tahoma" panose="020B0604030504040204" pitchFamily="34" charset="0"/>
                <a:cs typeface="Tahoma" panose="020B0604030504040204" pitchFamily="34" charset="0"/>
                <a:sym typeface="Tahoma"/>
              </a:rPr>
              <a:t> a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fiataloknak</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és</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az</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idősebb</a:t>
            </a:r>
            <a:r>
              <a:rPr lang="hu-HU" sz="2000" dirty="0" err="1">
                <a:latin typeface="Tahoma" panose="020B0604030504040204" pitchFamily="34" charset="0"/>
                <a:ea typeface="Tahoma" panose="020B0604030504040204" pitchFamily="34" charset="0"/>
                <a:cs typeface="Tahoma" panose="020B0604030504040204" pitchFamily="34" charset="0"/>
                <a:sym typeface="Tahoma"/>
              </a:rPr>
              <a:t>eknek</a:t>
            </a:r>
            <a:r>
              <a:rPr lang="hu-HU"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többet</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megtudni</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más</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korcsoportokhoz</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tartozó</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emberek</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élettapasztalatairól</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és</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ösztönözze</a:t>
            </a:r>
            <a:r>
              <a:rPr lang="en-US" sz="2000" dirty="0">
                <a:latin typeface="Tahoma" panose="020B0604030504040204" pitchFamily="34" charset="0"/>
                <a:ea typeface="Tahoma" panose="020B0604030504040204" pitchFamily="34" charset="0"/>
                <a:cs typeface="Tahoma" panose="020B0604030504040204" pitchFamily="34" charset="0"/>
                <a:sym typeface="Tahoma"/>
              </a:rPr>
              <a:t> a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párbeszédet</a:t>
            </a:r>
            <a:r>
              <a:rPr lang="en-US" sz="2000" dirty="0">
                <a:latin typeface="Tahoma" panose="020B0604030504040204" pitchFamily="34" charset="0"/>
                <a:ea typeface="Tahoma" panose="020B0604030504040204" pitchFamily="34" charset="0"/>
                <a:cs typeface="Tahoma" panose="020B0604030504040204" pitchFamily="34" charset="0"/>
                <a:sym typeface="Tahoma"/>
              </a:rPr>
              <a:t> a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generációk</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közötti</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hasonlóságokról</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és</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különbségekről</a:t>
            </a:r>
            <a:r>
              <a:rPr lang="hu-HU" sz="2000" dirty="0">
                <a:latin typeface="Tahoma" panose="020B0604030504040204" pitchFamily="34" charset="0"/>
                <a:ea typeface="Tahoma" panose="020B0604030504040204" pitchFamily="34" charset="0"/>
                <a:cs typeface="Tahoma" panose="020B0604030504040204" pitchFamily="34" charset="0"/>
                <a:sym typeface="Tahoma"/>
              </a:rPr>
              <a:t>!</a:t>
            </a: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rtl="0">
              <a:lnSpc>
                <a:spcPct val="120000"/>
              </a:lnSpc>
              <a:spcBef>
                <a:spcPts val="600"/>
              </a:spcBef>
              <a:spcAft>
                <a:spcPts val="0"/>
              </a:spcAft>
              <a:buClr>
                <a:schemeClr val="dk1"/>
              </a:buClr>
              <a:buSzPct val="100000"/>
              <a:buFont typeface="Noto Sans Symbols"/>
              <a:buChar char="▪"/>
            </a:pPr>
            <a:r>
              <a:rPr lang="en-US" sz="2000" dirty="0" err="1">
                <a:latin typeface="Tahoma" panose="020B0604030504040204" pitchFamily="34" charset="0"/>
                <a:ea typeface="Tahoma" panose="020B0604030504040204" pitchFamily="34" charset="0"/>
                <a:cs typeface="Tahoma" panose="020B0604030504040204" pitchFamily="34" charset="0"/>
                <a:sym typeface="Tahoma"/>
              </a:rPr>
              <a:t>Kérje</a:t>
            </a:r>
            <a:r>
              <a:rPr lang="en-US" sz="2000" dirty="0">
                <a:latin typeface="Tahoma" panose="020B0604030504040204" pitchFamily="34" charset="0"/>
                <a:ea typeface="Tahoma" panose="020B0604030504040204" pitchFamily="34" charset="0"/>
                <a:cs typeface="Tahoma" panose="020B0604030504040204" pitchFamily="34" charset="0"/>
                <a:sym typeface="Tahoma"/>
              </a:rPr>
              <a:t> meg a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résztvevőket</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hogy</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hozzanak</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magukkal</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néhány</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olyan</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tárgyat</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amelyekről</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az</a:t>
            </a:r>
            <a:r>
              <a:rPr lang="en-US" sz="2000" dirty="0">
                <a:latin typeface="Tahoma" panose="020B0604030504040204" pitchFamily="34" charset="0"/>
                <a:ea typeface="Tahoma" panose="020B0604030504040204" pitchFamily="34" charset="0"/>
                <a:cs typeface="Tahoma" panose="020B0604030504040204" pitchFamily="34" charset="0"/>
                <a:sym typeface="Tahoma"/>
              </a:rPr>
              <a:t> ő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generációjukhoz</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tartozók</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általában</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sokat</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tudnak</a:t>
            </a:r>
            <a:r>
              <a:rPr lang="en-US" sz="2000" dirty="0">
                <a:latin typeface="Tahoma" panose="020B0604030504040204" pitchFamily="34" charset="0"/>
                <a:ea typeface="Tahoma" panose="020B0604030504040204" pitchFamily="34" charset="0"/>
                <a:cs typeface="Tahoma" panose="020B0604030504040204" pitchFamily="34" charset="0"/>
                <a:sym typeface="Tahoma"/>
              </a:rPr>
              <a:t>, de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amelyek</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nem</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ismerősek</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más</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hu-HU" sz="2000" dirty="0">
                <a:latin typeface="Tahoma" panose="020B0604030504040204" pitchFamily="34" charset="0"/>
                <a:ea typeface="Tahoma" panose="020B0604030504040204" pitchFamily="34" charset="0"/>
                <a:cs typeface="Tahoma" panose="020B0604030504040204" pitchFamily="34" charset="0"/>
                <a:sym typeface="Tahoma"/>
              </a:rPr>
              <a:t>korosztálynak!</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Például</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egy</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gyerek</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választhat</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egy</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fejhallgatót</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vagy</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pokémont</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egy</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idősebb</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felnőtt</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pedig</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kazettás</a:t>
            </a:r>
            <a:r>
              <a:rPr lang="hu-HU" sz="2000" dirty="0" err="1">
                <a:latin typeface="Tahoma" panose="020B0604030504040204" pitchFamily="34" charset="0"/>
                <a:ea typeface="Tahoma" panose="020B0604030504040204" pitchFamily="34" charset="0"/>
                <a:cs typeface="Tahoma" panose="020B0604030504040204" pitchFamily="34" charset="0"/>
                <a:sym typeface="Tahoma"/>
              </a:rPr>
              <a:t>magn</a:t>
            </a:r>
            <a:r>
              <a:rPr lang="en-US" sz="2000" dirty="0" err="1">
                <a:latin typeface="Tahoma" panose="020B0604030504040204" pitchFamily="34" charset="0"/>
                <a:ea typeface="Tahoma" panose="020B0604030504040204" pitchFamily="34" charset="0"/>
                <a:cs typeface="Tahoma" panose="020B0604030504040204" pitchFamily="34" charset="0"/>
                <a:sym typeface="Tahoma"/>
              </a:rPr>
              <a:t>ót</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vagy</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töltőtollat</a:t>
            </a:r>
            <a:r>
              <a:rPr lang="en-US" sz="2000" dirty="0">
                <a:latin typeface="Tahoma" panose="020B0604030504040204" pitchFamily="34" charset="0"/>
                <a:ea typeface="Tahoma" panose="020B0604030504040204" pitchFamily="34" charset="0"/>
                <a:cs typeface="Tahoma" panose="020B0604030504040204" pitchFamily="34" charset="0"/>
                <a:sym typeface="Tahoma"/>
              </a:rPr>
              <a:t>.</a:t>
            </a:r>
          </a:p>
          <a:p>
            <a:pPr marL="342900" lvl="0" indent="-342900" algn="just" rtl="0">
              <a:lnSpc>
                <a:spcPct val="120000"/>
              </a:lnSpc>
              <a:spcBef>
                <a:spcPts val="600"/>
              </a:spcBef>
              <a:spcAft>
                <a:spcPts val="0"/>
              </a:spcAft>
              <a:buClr>
                <a:schemeClr val="dk1"/>
              </a:buClr>
              <a:buSzPct val="100000"/>
              <a:buFont typeface="Noto Sans Symbols"/>
              <a:buChar char="▪"/>
            </a:pPr>
            <a:r>
              <a:rPr lang="hu-HU" sz="2000" dirty="0">
                <a:latin typeface="Tahoma" panose="020B0604030504040204" pitchFamily="34" charset="0"/>
                <a:ea typeface="Tahoma" panose="020B0604030504040204" pitchFamily="34" charset="0"/>
                <a:cs typeface="Tahoma" panose="020B0604030504040204" pitchFamily="34" charset="0"/>
                <a:sym typeface="Tahoma"/>
              </a:rPr>
              <a:t>A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résztvevők</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találják</a:t>
            </a:r>
            <a:r>
              <a:rPr lang="hu-HU" sz="2000" dirty="0">
                <a:latin typeface="Tahoma" panose="020B0604030504040204" pitchFamily="34" charset="0"/>
                <a:ea typeface="Tahoma" panose="020B0604030504040204" pitchFamily="34" charset="0"/>
                <a:cs typeface="Tahoma" panose="020B0604030504040204" pitchFamily="34" charset="0"/>
                <a:sym typeface="Tahoma"/>
              </a:rPr>
              <a:t> ki</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minden</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egyes</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elemnél</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hu-HU" sz="2000" dirty="0">
                <a:latin typeface="Tahoma" panose="020B0604030504040204" pitchFamily="34" charset="0"/>
                <a:ea typeface="Tahoma" panose="020B0604030504040204" pitchFamily="34" charset="0"/>
                <a:cs typeface="Tahoma" panose="020B0604030504040204" pitchFamily="34" charset="0"/>
                <a:sym typeface="Tahoma"/>
              </a:rPr>
              <a:t>hogy </a:t>
            </a:r>
            <a:r>
              <a:rPr lang="en-US" sz="2000" dirty="0">
                <a:latin typeface="Tahoma" panose="020B0604030504040204" pitchFamily="34" charset="0"/>
                <a:ea typeface="Tahoma" panose="020B0604030504040204" pitchFamily="34" charset="0"/>
                <a:cs typeface="Tahoma" panose="020B0604030504040204" pitchFamily="34" charset="0"/>
                <a:sym typeface="Tahoma"/>
              </a:rPr>
              <a:t>mi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az</a:t>
            </a:r>
            <a:r>
              <a:rPr lang="hu-HU" sz="2000" dirty="0">
                <a:latin typeface="Tahoma" panose="020B0604030504040204" pitchFamily="34" charset="0"/>
                <a:ea typeface="Tahoma" panose="020B0604030504040204" pitchFamily="34" charset="0"/>
                <a:cs typeface="Tahoma" panose="020B0604030504040204" pitchFamily="34" charset="0"/>
                <a:sym typeface="Tahoma"/>
              </a:rPr>
              <a:t>!</a:t>
            </a:r>
            <a:r>
              <a:rPr lang="en-US" sz="2000" dirty="0">
                <a:latin typeface="Tahoma" panose="020B0604030504040204" pitchFamily="34" charset="0"/>
                <a:ea typeface="Tahoma" panose="020B0604030504040204" pitchFamily="34" charset="0"/>
                <a:cs typeface="Tahoma" panose="020B0604030504040204" pitchFamily="34" charset="0"/>
                <a:sym typeface="Tahoma"/>
              </a:rPr>
              <a:t> (Ha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szükséges</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adjon</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tippeket</a:t>
            </a:r>
            <a:r>
              <a:rPr lang="en-US" sz="2000" dirty="0">
                <a:latin typeface="Tahoma" panose="020B0604030504040204" pitchFamily="34" charset="0"/>
                <a:ea typeface="Tahoma" panose="020B0604030504040204" pitchFamily="34" charset="0"/>
                <a:cs typeface="Tahoma" panose="020B0604030504040204" pitchFamily="34" charset="0"/>
                <a:sym typeface="Tahoma"/>
              </a:rPr>
              <a:t>.)</a:t>
            </a:r>
          </a:p>
          <a:p>
            <a:pPr marL="342900" lvl="0" indent="-342900" algn="just" rtl="0">
              <a:lnSpc>
                <a:spcPct val="120000"/>
              </a:lnSpc>
              <a:spcBef>
                <a:spcPts val="600"/>
              </a:spcBef>
              <a:spcAft>
                <a:spcPts val="0"/>
              </a:spcAft>
              <a:buClr>
                <a:schemeClr val="dk1"/>
              </a:buClr>
              <a:buSzPct val="100000"/>
              <a:buFont typeface="Noto Sans Symbols"/>
              <a:buChar char="▪"/>
            </a:pPr>
            <a:r>
              <a:rPr lang="en-US" sz="2000" dirty="0">
                <a:latin typeface="Tahoma" panose="020B0604030504040204" pitchFamily="34" charset="0"/>
                <a:ea typeface="Tahoma" panose="020B0604030504040204" pitchFamily="34" charset="0"/>
                <a:cs typeface="Tahoma" panose="020B0604030504040204" pitchFamily="34" charset="0"/>
                <a:sym typeface="Tahoma"/>
              </a:rPr>
              <a:t>Ha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kitalálják</a:t>
            </a:r>
            <a:r>
              <a:rPr lang="en-US" sz="2000" dirty="0">
                <a:latin typeface="Tahoma" panose="020B0604030504040204" pitchFamily="34" charset="0"/>
                <a:ea typeface="Tahoma" panose="020B0604030504040204" pitchFamily="34" charset="0"/>
                <a:cs typeface="Tahoma" panose="020B0604030504040204" pitchFamily="34" charset="0"/>
                <a:sym typeface="Tahoma"/>
              </a:rPr>
              <a:t>, mi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az</a:t>
            </a:r>
            <a:r>
              <a:rPr lang="en-US" sz="2000" dirty="0">
                <a:latin typeface="Tahoma" panose="020B0604030504040204" pitchFamily="34" charset="0"/>
                <a:ea typeface="Tahoma" panose="020B0604030504040204" pitchFamily="34" charset="0"/>
                <a:cs typeface="Tahoma" panose="020B0604030504040204" pitchFamily="34" charset="0"/>
                <a:sym typeface="Tahoma"/>
              </a:rPr>
              <a:t> a </a:t>
            </a:r>
            <a:r>
              <a:rPr lang="hu-HU" sz="2000" dirty="0">
                <a:latin typeface="Tahoma" panose="020B0604030504040204" pitchFamily="34" charset="0"/>
                <a:ea typeface="Tahoma" panose="020B0604030504040204" pitchFamily="34" charset="0"/>
                <a:cs typeface="Tahoma" panose="020B0604030504040204" pitchFamily="34" charset="0"/>
                <a:sym typeface="Tahoma"/>
              </a:rPr>
              <a:t>tárgy</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vagy</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feladják</a:t>
            </a:r>
            <a:r>
              <a:rPr lang="en-US" sz="2000" dirty="0">
                <a:latin typeface="Tahoma" panose="020B0604030504040204" pitchFamily="34" charset="0"/>
                <a:ea typeface="Tahoma" panose="020B0604030504040204" pitchFamily="34" charset="0"/>
                <a:cs typeface="Tahoma" panose="020B0604030504040204" pitchFamily="34" charset="0"/>
                <a:sym typeface="Tahoma"/>
              </a:rPr>
              <a:t> a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találgatást</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adjon</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további</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információt</a:t>
            </a:r>
            <a:r>
              <a:rPr lang="en-US" sz="2000" dirty="0">
                <a:latin typeface="Tahoma" panose="020B0604030504040204" pitchFamily="34" charset="0"/>
                <a:ea typeface="Tahoma" panose="020B0604030504040204" pitchFamily="34" charset="0"/>
                <a:cs typeface="Tahoma" panose="020B0604030504040204" pitchFamily="34" charset="0"/>
                <a:sym typeface="Tahoma"/>
              </a:rPr>
              <a:t> a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használatáról</a:t>
            </a:r>
            <a:r>
              <a:rPr lang="hu-HU" sz="2000" dirty="0">
                <a:latin typeface="Tahoma" panose="020B0604030504040204" pitchFamily="34" charset="0"/>
                <a:ea typeface="Tahoma" panose="020B0604030504040204" pitchFamily="34" charset="0"/>
                <a:cs typeface="Tahoma" panose="020B0604030504040204" pitchFamily="34" charset="0"/>
                <a:sym typeface="Tahoma"/>
              </a:rPr>
              <a:t>.</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hu-HU" sz="2000" dirty="0">
                <a:latin typeface="Tahoma" panose="020B0604030504040204" pitchFamily="34" charset="0"/>
                <a:ea typeface="Tahoma" panose="020B0604030504040204" pitchFamily="34" charset="0"/>
                <a:cs typeface="Tahoma" panose="020B0604030504040204" pitchFamily="34" charset="0"/>
                <a:sym typeface="Tahoma"/>
              </a:rPr>
              <a:t>H</a:t>
            </a:r>
            <a:r>
              <a:rPr lang="en-US" sz="2000" dirty="0" err="1">
                <a:latin typeface="Tahoma" panose="020B0604030504040204" pitchFamily="34" charset="0"/>
                <a:ea typeface="Tahoma" panose="020B0604030504040204" pitchFamily="34" charset="0"/>
                <a:cs typeface="Tahoma" panose="020B0604030504040204" pitchFamily="34" charset="0"/>
                <a:sym typeface="Tahoma"/>
              </a:rPr>
              <a:t>asonlíts</a:t>
            </a:r>
            <a:r>
              <a:rPr lang="hu-HU" sz="2000" dirty="0" err="1">
                <a:latin typeface="Tahoma" panose="020B0604030504040204" pitchFamily="34" charset="0"/>
                <a:ea typeface="Tahoma" panose="020B0604030504040204" pitchFamily="34" charset="0"/>
                <a:cs typeface="Tahoma" panose="020B0604030504040204" pitchFamily="34" charset="0"/>
                <a:sym typeface="Tahoma"/>
              </a:rPr>
              <a:t>ák</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össze</a:t>
            </a:r>
            <a:r>
              <a:rPr lang="en-US" sz="2000" dirty="0">
                <a:latin typeface="Tahoma" panose="020B0604030504040204" pitchFamily="34" charset="0"/>
                <a:ea typeface="Tahoma" panose="020B0604030504040204" pitchFamily="34" charset="0"/>
                <a:cs typeface="Tahoma" panose="020B0604030504040204" pitchFamily="34" charset="0"/>
                <a:sym typeface="Tahoma"/>
              </a:rPr>
              <a:t> a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gyermekkori</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emlékeket</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és</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hu-HU" sz="2000" dirty="0">
                <a:latin typeface="Tahoma" panose="020B0604030504040204" pitchFamily="34" charset="0"/>
                <a:ea typeface="Tahoma" panose="020B0604030504040204" pitchFamily="34" charset="0"/>
                <a:cs typeface="Tahoma" panose="020B0604030504040204" pitchFamily="34" charset="0"/>
                <a:sym typeface="Tahoma"/>
              </a:rPr>
              <a:t>vitassák meg </a:t>
            </a:r>
            <a:r>
              <a:rPr lang="en-US" sz="2000" dirty="0">
                <a:latin typeface="Tahoma" panose="020B0604030504040204" pitchFamily="34" charset="0"/>
                <a:ea typeface="Tahoma" panose="020B0604030504040204" pitchFamily="34" charset="0"/>
                <a:cs typeface="Tahoma" panose="020B0604030504040204" pitchFamily="34" charset="0"/>
                <a:sym typeface="Tahoma"/>
              </a:rPr>
              <a:t>a </a:t>
            </a:r>
            <a:r>
              <a:rPr lang="hu-HU" sz="2000" dirty="0">
                <a:latin typeface="Tahoma" panose="020B0604030504040204" pitchFamily="34" charset="0"/>
                <a:ea typeface="Tahoma" panose="020B0604030504040204" pitchFamily="34" charset="0"/>
                <a:cs typeface="Tahoma" panose="020B0604030504040204" pitchFamily="34" charset="0"/>
                <a:sym typeface="Tahoma"/>
              </a:rPr>
              <a:t>múlt</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és</a:t>
            </a:r>
            <a:r>
              <a:rPr lang="en-US" sz="2000" dirty="0">
                <a:latin typeface="Tahoma" panose="020B0604030504040204" pitchFamily="34" charset="0"/>
                <a:ea typeface="Tahoma" panose="020B0604030504040204" pitchFamily="34" charset="0"/>
                <a:cs typeface="Tahoma" panose="020B0604030504040204" pitchFamily="34" charset="0"/>
                <a:sym typeface="Tahoma"/>
              </a:rPr>
              <a:t> a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mai</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hu-HU" sz="2000" dirty="0">
                <a:latin typeface="Tahoma" panose="020B0604030504040204" pitchFamily="34" charset="0"/>
                <a:ea typeface="Tahoma" panose="020B0604030504040204" pitchFamily="34" charset="0"/>
                <a:cs typeface="Tahoma" panose="020B0604030504040204" pitchFamily="34" charset="0"/>
                <a:sym typeface="Tahoma"/>
              </a:rPr>
              <a:t>világ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közötti</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fogyasztási</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és</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pazarlási</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latin typeface="Tahoma" panose="020B0604030504040204" pitchFamily="34" charset="0"/>
                <a:ea typeface="Tahoma" panose="020B0604030504040204" pitchFamily="34" charset="0"/>
                <a:cs typeface="Tahoma" panose="020B0604030504040204" pitchFamily="34" charset="0"/>
                <a:sym typeface="Tahoma"/>
              </a:rPr>
              <a:t>szokások</a:t>
            </a:r>
            <a:r>
              <a:rPr lang="hu-HU" sz="2000" dirty="0">
                <a:latin typeface="Tahoma" panose="020B0604030504040204" pitchFamily="34" charset="0"/>
                <a:ea typeface="Tahoma" panose="020B0604030504040204" pitchFamily="34" charset="0"/>
                <a:cs typeface="Tahoma" panose="020B0604030504040204" pitchFamily="34" charset="0"/>
                <a:sym typeface="Tahoma"/>
              </a:rPr>
              <a:t> különbségeit!</a:t>
            </a:r>
            <a:r>
              <a:rPr lang="en-US" sz="2000" dirty="0">
                <a:latin typeface="Tahoma" panose="020B0604030504040204" pitchFamily="34" charset="0"/>
                <a:ea typeface="Tahoma" panose="020B0604030504040204" pitchFamily="34" charset="0"/>
                <a:cs typeface="Tahoma" panose="020B0604030504040204" pitchFamily="34" charset="0"/>
                <a:sym typeface="Tahoma"/>
              </a:rPr>
              <a:t> </a:t>
            </a:r>
            <a:endParaRPr sz="2000" dirty="0">
              <a:latin typeface="Tahoma" panose="020B0604030504040204" pitchFamily="34" charset="0"/>
              <a:ea typeface="Tahoma" panose="020B0604030504040204" pitchFamily="34" charset="0"/>
              <a:cs typeface="Tahoma" panose="020B0604030504040204" pitchFamily="34" charset="0"/>
              <a:sym typeface="Tahoma"/>
            </a:endParaRPr>
          </a:p>
        </p:txBody>
      </p:sp>
      <p:sp>
        <p:nvSpPr>
          <p:cNvPr id="382" name="Google Shape;382;p18"/>
          <p:cNvSpPr txBox="1"/>
          <p:nvPr/>
        </p:nvSpPr>
        <p:spPr>
          <a:xfrm>
            <a:off x="839788" y="301840"/>
            <a:ext cx="3426121" cy="461665"/>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E89F56"/>
                </a:solidFill>
                <a:latin typeface="Calibri"/>
                <a:ea typeface="Calibri"/>
                <a:cs typeface="Calibri"/>
                <a:sym typeface="Calibri"/>
              </a:rPr>
              <a:t>Feladat</a:t>
            </a:r>
            <a:endParaRPr sz="2400">
              <a:solidFill>
                <a:srgbClr val="E89F56"/>
              </a:solidFill>
              <a:latin typeface="Calibri"/>
              <a:ea typeface="Calibri"/>
              <a:cs typeface="Calibri"/>
              <a:sym typeface="Calibri"/>
            </a:endParaRPr>
          </a:p>
        </p:txBody>
      </p:sp>
      <p:sp>
        <p:nvSpPr>
          <p:cNvPr id="383" name="Google Shape;383;p18"/>
          <p:cNvSpPr txBox="1"/>
          <p:nvPr/>
        </p:nvSpPr>
        <p:spPr>
          <a:xfrm>
            <a:off x="839788" y="6052663"/>
            <a:ext cx="1014122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u="sng">
                <a:solidFill>
                  <a:srgbClr val="666768"/>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https://aese.psu.edu/outreach/intergenerational/curricula-and-activities/intergenerational-activities-sourcebook</a:t>
            </a:r>
            <a:r>
              <a:rPr lang="en-US" sz="1100">
                <a:solidFill>
                  <a:srgbClr val="666768"/>
                </a:solidFill>
                <a:latin typeface="Calibri"/>
                <a:ea typeface="Calibri"/>
                <a:cs typeface="Calibri"/>
                <a:sym typeface="Calibri"/>
              </a:rPr>
              <a:t> </a:t>
            </a:r>
            <a:r>
              <a:rPr lang="en-US" sz="1100">
                <a:solidFill>
                  <a:schemeClr val="dk1"/>
                </a:solidFill>
                <a:latin typeface="Calibri"/>
                <a:ea typeface="Calibri"/>
                <a:cs typeface="Calibri"/>
                <a:sym typeface="Calibri"/>
              </a:rPr>
              <a:t>Penn State College of Agricultural Sciences (2003). </a:t>
            </a:r>
            <a:endParaRPr sz="1100">
              <a:solidFill>
                <a:srgbClr val="666768"/>
              </a:solidFill>
              <a:latin typeface="Calibri"/>
              <a:ea typeface="Calibri"/>
              <a:cs typeface="Calibri"/>
              <a:sym typeface="Calibri"/>
            </a:endParaRPr>
          </a:p>
        </p:txBody>
      </p:sp>
      <p:pic>
        <p:nvPicPr>
          <p:cNvPr id="389" name="Google Shape;389;p18" descr="Customer review with solid fill"/>
          <p:cNvPicPr preferRelativeResize="0"/>
          <p:nvPr/>
        </p:nvPicPr>
        <p:blipFill rotWithShape="1">
          <a:blip r:embed="rId4">
            <a:alphaModFix/>
          </a:blip>
          <a:srcRect/>
          <a:stretch/>
        </p:blipFill>
        <p:spPr>
          <a:xfrm>
            <a:off x="4356048" y="261769"/>
            <a:ext cx="541805" cy="54180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2C8CD-60A1-AED9-842A-1D28A433A4EF}"/>
              </a:ext>
            </a:extLst>
          </p:cNvPr>
          <p:cNvSpPr>
            <a:spLocks noGrp="1"/>
          </p:cNvSpPr>
          <p:nvPr>
            <p:ph type="title"/>
          </p:nvPr>
        </p:nvSpPr>
        <p:spPr>
          <a:xfrm>
            <a:off x="1025385" y="3736428"/>
            <a:ext cx="10141230" cy="1215561"/>
          </a:xfrm>
        </p:spPr>
        <p:txBody>
          <a:bodyPr>
            <a:normAutofit fontScale="90000"/>
          </a:bodyPr>
          <a:lstStyle/>
          <a:p>
            <a:pPr algn="ctr"/>
            <a:r>
              <a:rPr lang="hu-HU"/>
              <a:t>A </a:t>
            </a:r>
            <a:r>
              <a:rPr lang="en-US"/>
              <a:t>MODUL</a:t>
            </a:r>
            <a:r>
              <a:rPr lang="hu-HU"/>
              <a:t> VÉG</a:t>
            </a:r>
            <a:r>
              <a:rPr lang="en-US"/>
              <a:t>E</a:t>
            </a:r>
            <a:br>
              <a:rPr lang="en-US" dirty="0"/>
            </a:br>
            <a:br>
              <a:rPr lang="en-US" dirty="0"/>
            </a:br>
            <a:br>
              <a:rPr lang="en-US" dirty="0"/>
            </a:br>
            <a:br>
              <a:rPr lang="en-US" dirty="0"/>
            </a:br>
            <a:br>
              <a:rPr lang="en-US"/>
            </a:br>
            <a:r>
              <a:rPr lang="en-US">
                <a:solidFill>
                  <a:srgbClr val="E89F56"/>
                </a:solidFill>
              </a:rPr>
              <a:t>Köszönjük</a:t>
            </a:r>
            <a:r>
              <a:rPr lang="hu-HU">
                <a:solidFill>
                  <a:srgbClr val="E89F56"/>
                </a:solidFill>
              </a:rPr>
              <a:t> a</a:t>
            </a:r>
            <a:r>
              <a:rPr lang="en-US">
                <a:solidFill>
                  <a:srgbClr val="E89F56"/>
                </a:solidFill>
              </a:rPr>
              <a:t> figyelmét</a:t>
            </a:r>
            <a:r>
              <a:rPr lang="hu-HU">
                <a:solidFill>
                  <a:srgbClr val="E89F56"/>
                </a:solidFill>
              </a:rPr>
              <a:t>!</a:t>
            </a:r>
            <a:r>
              <a:rPr lang="en-US">
                <a:solidFill>
                  <a:srgbClr val="E89F56"/>
                </a:solidFill>
              </a:rPr>
              <a:t> </a:t>
            </a:r>
            <a:r>
              <a:rPr lang="hu-HU">
                <a:solidFill>
                  <a:srgbClr val="E89F56"/>
                </a:solidFill>
              </a:rPr>
              <a:t>K</a:t>
            </a:r>
            <a:r>
              <a:rPr lang="en-US">
                <a:solidFill>
                  <a:srgbClr val="E89F56"/>
                </a:solidFill>
              </a:rPr>
              <a:t>érjük, töltse ki a kérdőív</a:t>
            </a:r>
            <a:r>
              <a:rPr lang="hu-HU">
                <a:solidFill>
                  <a:srgbClr val="E89F56"/>
                </a:solidFill>
              </a:rPr>
              <a:t>ünk</a:t>
            </a:r>
            <a:r>
              <a:rPr lang="en-US">
                <a:solidFill>
                  <a:srgbClr val="E89F56"/>
                </a:solidFill>
              </a:rPr>
              <a:t>et</a:t>
            </a:r>
            <a:r>
              <a:rPr lang="hu-HU">
                <a:solidFill>
                  <a:srgbClr val="E89F56"/>
                </a:solidFill>
              </a:rPr>
              <a:t>!</a:t>
            </a:r>
            <a:endParaRPr lang="en-MT" dirty="0">
              <a:solidFill>
                <a:srgbClr val="E89F56"/>
              </a:solidFill>
            </a:endParaRPr>
          </a:p>
        </p:txBody>
      </p:sp>
    </p:spTree>
    <p:extLst>
      <p:ext uri="{BB962C8B-B14F-4D97-AF65-F5344CB8AC3E}">
        <p14:creationId xmlns:p14="http://schemas.microsoft.com/office/powerpoint/2010/main" val="152347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0"/>
          <p:cNvSpPr txBox="1">
            <a:spLocks noGrp="1"/>
          </p:cNvSpPr>
          <p:nvPr>
            <p:ph type="title"/>
          </p:nvPr>
        </p:nvSpPr>
        <p:spPr>
          <a:xfrm>
            <a:off x="905353"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54F74"/>
              </a:buClr>
              <a:buSzPts val="4000"/>
              <a:buFont typeface="Tahoma"/>
              <a:buNone/>
            </a:pPr>
            <a:r>
              <a:rPr lang="en-US"/>
              <a:t>Referenc</a:t>
            </a:r>
            <a:r>
              <a:rPr lang="hu-HU"/>
              <a:t>iák</a:t>
            </a:r>
            <a:endParaRPr/>
          </a:p>
        </p:txBody>
      </p:sp>
      <p:sp>
        <p:nvSpPr>
          <p:cNvPr id="400" name="Google Shape;400;p20"/>
          <p:cNvSpPr txBox="1">
            <a:spLocks noGrp="1"/>
          </p:cNvSpPr>
          <p:nvPr>
            <p:ph type="body" idx="1"/>
          </p:nvPr>
        </p:nvSpPr>
        <p:spPr>
          <a:xfrm>
            <a:off x="623595" y="985870"/>
            <a:ext cx="10797357"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E89F56"/>
              </a:buClr>
              <a:buSzPts val="1200"/>
              <a:buFont typeface="Arial"/>
              <a:buChar char="•"/>
            </a:pPr>
            <a:r>
              <a:rPr lang="en-US" sz="1000" dirty="0"/>
              <a:t>UNEP (2024). Green economy. </a:t>
            </a:r>
            <a:r>
              <a:rPr lang="en-US" sz="1000" u="sng" dirty="0">
                <a:solidFill>
                  <a:schemeClr val="hlink"/>
                </a:solidFill>
                <a:hlinkClick r:id="rId3"/>
              </a:rPr>
              <a:t>https://www.unep.org/regions/asia-and-pacific/regional-initiatives/supporting-resource-efficiency/green-economy</a:t>
            </a:r>
            <a:endParaRPr sz="1000" dirty="0"/>
          </a:p>
          <a:p>
            <a:pPr marL="342900" lvl="0" indent="-342900" algn="l" rtl="0">
              <a:lnSpc>
                <a:spcPct val="90000"/>
              </a:lnSpc>
              <a:spcBef>
                <a:spcPts val="1000"/>
              </a:spcBef>
              <a:spcAft>
                <a:spcPts val="0"/>
              </a:spcAft>
              <a:buClr>
                <a:srgbClr val="E89F56"/>
              </a:buClr>
              <a:buSzPts val="1200"/>
              <a:buFont typeface="Arial"/>
              <a:buChar char="•"/>
            </a:pPr>
            <a:r>
              <a:rPr lang="en-US" sz="1000" dirty="0"/>
              <a:t>Green Economy Coalition (2012). The Principles of a Green, Fair and Inclusive Economy </a:t>
            </a:r>
            <a:r>
              <a:rPr lang="en-US" sz="1000" u="sng" dirty="0">
                <a:solidFill>
                  <a:schemeClr val="hlink"/>
                </a:solidFill>
                <a:hlinkClick r:id="rId4"/>
              </a:rPr>
              <a:t>https://sustainabledevelopment.un.org/index.php?page=view&amp;type=400&amp;nr=723&amp;menu=1515</a:t>
            </a:r>
            <a:r>
              <a:rPr lang="en-US" sz="1000" dirty="0"/>
              <a:t> </a:t>
            </a:r>
            <a:endParaRPr sz="1000" dirty="0"/>
          </a:p>
          <a:p>
            <a:pPr marL="342900" lvl="0" indent="-342900" algn="l" rtl="0">
              <a:lnSpc>
                <a:spcPct val="90000"/>
              </a:lnSpc>
              <a:spcBef>
                <a:spcPts val="1000"/>
              </a:spcBef>
              <a:spcAft>
                <a:spcPts val="0"/>
              </a:spcAft>
              <a:buClr>
                <a:srgbClr val="E89F56"/>
              </a:buClr>
              <a:buSzPts val="1200"/>
              <a:buFont typeface="Arial"/>
              <a:buChar char="•"/>
            </a:pPr>
            <a:r>
              <a:rPr lang="en-US" sz="1000" dirty="0"/>
              <a:t>Wang et al. (2023). </a:t>
            </a:r>
            <a:r>
              <a:rPr lang="en-US" sz="1000" i="0" dirty="0">
                <a:solidFill>
                  <a:srgbClr val="1F1F1F"/>
                </a:solidFill>
              </a:rPr>
              <a:t>Greening the knowledge-based economies: Harnessing natural resources and innovation in information and communication technologies for green growth. </a:t>
            </a:r>
            <a:r>
              <a:rPr lang="en-US" sz="1000" i="0" u="sng" dirty="0">
                <a:solidFill>
                  <a:srgbClr val="1F1F1F"/>
                </a:solidFill>
                <a:hlinkClick r:id="rId5">
                  <a:extLst>
                    <a:ext uri="{A12FA001-AC4F-418D-AE19-62706E023703}">
                      <ahyp:hlinkClr xmlns:ahyp="http://schemas.microsoft.com/office/drawing/2018/hyperlinkcolor" val="tx"/>
                    </a:ext>
                  </a:extLst>
                </a:hlinkClick>
              </a:rPr>
              <a:t>https://www.sciencedirect.com/science/article/abs/pii/S0301420723008929</a:t>
            </a:r>
            <a:r>
              <a:rPr lang="en-US" sz="1000" i="0" dirty="0">
                <a:solidFill>
                  <a:srgbClr val="1F1F1F"/>
                </a:solidFill>
              </a:rPr>
              <a:t> </a:t>
            </a:r>
            <a:endParaRPr sz="1000" dirty="0"/>
          </a:p>
          <a:p>
            <a:pPr marL="342900" lvl="0" indent="-342900" algn="l" rtl="0">
              <a:lnSpc>
                <a:spcPct val="90000"/>
              </a:lnSpc>
              <a:spcBef>
                <a:spcPts val="1000"/>
              </a:spcBef>
              <a:spcAft>
                <a:spcPts val="0"/>
              </a:spcAft>
              <a:buClr>
                <a:srgbClr val="E89F56"/>
              </a:buClr>
              <a:buSzPts val="1200"/>
              <a:buFont typeface="Arial"/>
              <a:buChar char="•"/>
            </a:pPr>
            <a:r>
              <a:rPr lang="en-US" sz="1000" dirty="0"/>
              <a:t>Penn State College of Agricultural Sciences (2003). Intergenerational Activities Sourcebook. </a:t>
            </a:r>
            <a:r>
              <a:rPr lang="en-US" sz="1000" u="sng" dirty="0">
                <a:solidFill>
                  <a:srgbClr val="666768"/>
                </a:solidFill>
                <a:hlinkClick r:id="rId6">
                  <a:extLst>
                    <a:ext uri="{A12FA001-AC4F-418D-AE19-62706E023703}">
                      <ahyp:hlinkClr xmlns:ahyp="http://schemas.microsoft.com/office/drawing/2018/hyperlinkcolor" val="tx"/>
                    </a:ext>
                  </a:extLst>
                </a:hlinkClick>
              </a:rPr>
              <a:t>https://aese.psu.edu/outreach/intergenerational/curricula-and-activities/intergenerational-activities-sourcebook</a:t>
            </a:r>
            <a:endParaRPr sz="1000" dirty="0">
              <a:solidFill>
                <a:srgbClr val="666768"/>
              </a:solidFill>
            </a:endParaRPr>
          </a:p>
          <a:p>
            <a:pPr marL="342900" lvl="0" indent="-342900" algn="l" rtl="0">
              <a:lnSpc>
                <a:spcPct val="90000"/>
              </a:lnSpc>
              <a:spcBef>
                <a:spcPts val="1000"/>
              </a:spcBef>
              <a:spcAft>
                <a:spcPts val="0"/>
              </a:spcAft>
              <a:buClr>
                <a:srgbClr val="E89F56"/>
              </a:buClr>
              <a:buSzPts val="1200"/>
              <a:buFont typeface="Arial"/>
              <a:buChar char="•"/>
            </a:pPr>
            <a:r>
              <a:rPr lang="en-US" sz="1000" dirty="0"/>
              <a:t>UN. The Principles of a Green, Fair and Inclusive</a:t>
            </a:r>
            <a:r>
              <a:rPr lang="hu-HU" sz="1000" dirty="0"/>
              <a:t> </a:t>
            </a:r>
            <a:r>
              <a:rPr lang="en-US" sz="1000" dirty="0"/>
              <a:t>Economy</a:t>
            </a:r>
            <a:r>
              <a:rPr lang="hu-HU" sz="1000" dirty="0"/>
              <a:t>: </a:t>
            </a:r>
            <a:r>
              <a:rPr lang="en-US" sz="1000" dirty="0"/>
              <a:t>https://sustainabledevelopment.un.org/index.php?page=view&amp;type=400&amp;nr=723&amp;menu=1515  </a:t>
            </a:r>
            <a:endParaRPr sz="1000" dirty="0"/>
          </a:p>
          <a:p>
            <a:pPr marL="342900" lvl="0" indent="-342900" algn="l" rtl="0">
              <a:lnSpc>
                <a:spcPct val="90000"/>
              </a:lnSpc>
              <a:spcBef>
                <a:spcPts val="1000"/>
              </a:spcBef>
              <a:spcAft>
                <a:spcPts val="0"/>
              </a:spcAft>
              <a:buClr>
                <a:srgbClr val="E89F56"/>
              </a:buClr>
              <a:buSzPts val="1200"/>
              <a:buFont typeface="Arial"/>
              <a:buChar char="•"/>
            </a:pPr>
            <a:r>
              <a:rPr lang="en-US" sz="1000" dirty="0"/>
              <a:t>United Nations (2021). Towards the achievement of SDG 7 and net-zero emissions. </a:t>
            </a:r>
            <a:r>
              <a:rPr lang="en-US" sz="1000" u="sng" dirty="0">
                <a:solidFill>
                  <a:schemeClr val="hlink"/>
                </a:solidFill>
                <a:hlinkClick r:id="rId7"/>
              </a:rPr>
              <a:t>https://www.un.org/sites/un2.un.org/files/2021-twg_2-062321.pdf</a:t>
            </a:r>
            <a:br>
              <a:rPr lang="en-US" sz="1000" dirty="0"/>
            </a:br>
            <a:r>
              <a:rPr lang="en-US" sz="1000" u="sng" dirty="0">
                <a:solidFill>
                  <a:schemeClr val="hlink"/>
                </a:solidFill>
                <a:hlinkClick r:id="rId8"/>
              </a:rPr>
              <a:t>https://ec.europa.eu/eurostat/statistics-explained/index.php?title=Municipal_waste_statistics#:~:text=527%20kg%20of%20municipal%20waste,in%20the%20EU%20in%202021.&amp;text=49%20%25%20of%20municipal%20waste%20in,recycling%20and%20composting)%20in%202021</a:t>
            </a:r>
            <a:r>
              <a:rPr lang="en-US" sz="1000" dirty="0"/>
              <a:t>.  </a:t>
            </a:r>
            <a:endParaRPr sz="1000" dirty="0"/>
          </a:p>
          <a:p>
            <a:pPr marL="342900" lvl="0" indent="-342900" algn="l" rtl="0">
              <a:lnSpc>
                <a:spcPct val="90000"/>
              </a:lnSpc>
              <a:spcBef>
                <a:spcPts val="1000"/>
              </a:spcBef>
              <a:spcAft>
                <a:spcPts val="0"/>
              </a:spcAft>
              <a:buClr>
                <a:srgbClr val="E89F56"/>
              </a:buClr>
              <a:buSzPts val="1200"/>
              <a:buFont typeface="Arial"/>
              <a:buChar char="•"/>
            </a:pPr>
            <a:r>
              <a:rPr lang="en-US" sz="1000" i="0" dirty="0" err="1">
                <a:solidFill>
                  <a:srgbClr val="1F1F1F"/>
                </a:solidFill>
              </a:rPr>
              <a:t>Briem</a:t>
            </a:r>
            <a:r>
              <a:rPr lang="en-US" sz="1000" i="0" dirty="0">
                <a:solidFill>
                  <a:srgbClr val="1F1F1F"/>
                </a:solidFill>
              </a:rPr>
              <a:t> et al. (2019). Personalized Life Cycle Assessment - Reflecting Individuality within the Methodological Framework. Materials and Society: The Circular Economy (SAM13). Volume 107, Number 5, 2019. </a:t>
            </a:r>
            <a:r>
              <a:rPr lang="en-US" sz="1000" i="0" u="sng" dirty="0">
                <a:solidFill>
                  <a:srgbClr val="1F1F1F"/>
                </a:solidFill>
                <a:hlinkClick r:id="rId9">
                  <a:extLst>
                    <a:ext uri="{A12FA001-AC4F-418D-AE19-62706E023703}">
                      <ahyp:hlinkClr xmlns:ahyp="http://schemas.microsoft.com/office/drawing/2018/hyperlinkcolor" val="tx"/>
                    </a:ext>
                  </a:extLst>
                </a:hlinkClick>
              </a:rPr>
              <a:t>https://www.researchgate.net/publication/339502224_Personalized_Life_Cycle_Assessment_-_Reflecting_Individuality_within_the_Methodological_Framework</a:t>
            </a:r>
            <a:r>
              <a:rPr lang="en-US" sz="1000" i="0" dirty="0">
                <a:solidFill>
                  <a:srgbClr val="1F1F1F"/>
                </a:solidFill>
              </a:rPr>
              <a:t> </a:t>
            </a:r>
            <a:endParaRPr sz="1000" dirty="0"/>
          </a:p>
          <a:p>
            <a:pPr marL="342900" lvl="0" indent="-342900" algn="l" rtl="0">
              <a:lnSpc>
                <a:spcPct val="90000"/>
              </a:lnSpc>
              <a:spcBef>
                <a:spcPts val="1000"/>
              </a:spcBef>
              <a:spcAft>
                <a:spcPts val="0"/>
              </a:spcAft>
              <a:buClr>
                <a:srgbClr val="E89F56"/>
              </a:buClr>
              <a:buSzPts val="1200"/>
              <a:buFont typeface="Arial"/>
              <a:buChar char="•"/>
            </a:pPr>
            <a:r>
              <a:rPr lang="en-US" sz="1000" dirty="0"/>
              <a:t>The Conversation ( 2018). How smartphones are heating up the planet. </a:t>
            </a:r>
            <a:r>
              <a:rPr lang="en-US" sz="1000" u="sng" dirty="0">
                <a:solidFill>
                  <a:schemeClr val="hlink"/>
                </a:solidFill>
                <a:hlinkClick r:id="rId10"/>
              </a:rPr>
              <a:t>https://theconversation.com/how-smartphones-are-heating-up-the-planet-92793</a:t>
            </a:r>
            <a:r>
              <a:rPr lang="en-US" sz="1000" dirty="0"/>
              <a:t> </a:t>
            </a:r>
            <a:endParaRPr sz="1000" dirty="0"/>
          </a:p>
          <a:p>
            <a:pPr marL="342900" lvl="0" indent="-342900" algn="l" rtl="0">
              <a:lnSpc>
                <a:spcPct val="90000"/>
              </a:lnSpc>
              <a:spcBef>
                <a:spcPts val="1000"/>
              </a:spcBef>
              <a:spcAft>
                <a:spcPts val="0"/>
              </a:spcAft>
              <a:buClr>
                <a:srgbClr val="E89F56"/>
              </a:buClr>
              <a:buSzPts val="1200"/>
              <a:buFont typeface="Arial"/>
              <a:buChar char="•"/>
            </a:pPr>
            <a:r>
              <a:rPr lang="en-US" sz="1000" dirty="0"/>
              <a:t>School of Global Environmental Sustainability. Colorado State. (2019). The Hidden Environmental Impacts of the Products We Use.</a:t>
            </a:r>
            <a:br>
              <a:rPr lang="en-US" sz="1000" dirty="0"/>
            </a:br>
            <a:r>
              <a:rPr lang="en-US" sz="1000" u="sng" dirty="0">
                <a:solidFill>
                  <a:schemeClr val="hlink"/>
                </a:solidFill>
                <a:hlinkClick r:id="rId11"/>
              </a:rPr>
              <a:t>https://sustainability.colostate.edu/humannature/evan-sproul/</a:t>
            </a:r>
            <a:r>
              <a:rPr lang="en-US" sz="1000" dirty="0"/>
              <a:t>  </a:t>
            </a:r>
            <a:endParaRPr sz="1000" dirty="0"/>
          </a:p>
          <a:p>
            <a:pPr marL="342900" lvl="0" indent="-342900" algn="l" rtl="0">
              <a:lnSpc>
                <a:spcPct val="90000"/>
              </a:lnSpc>
              <a:spcBef>
                <a:spcPts val="1000"/>
              </a:spcBef>
              <a:spcAft>
                <a:spcPts val="0"/>
              </a:spcAft>
              <a:buClr>
                <a:srgbClr val="E89F56"/>
              </a:buClr>
              <a:buSzPts val="1200"/>
              <a:buFont typeface="Arial"/>
              <a:buChar char="•"/>
            </a:pPr>
            <a:r>
              <a:rPr lang="en-US" sz="1000" dirty="0"/>
              <a:t>U.S. General Services Administration. Sustainable Facilities Tool.  </a:t>
            </a:r>
            <a:r>
              <a:rPr lang="en-US" sz="1000" u="sng" dirty="0">
                <a:solidFill>
                  <a:schemeClr val="hlink"/>
                </a:solidFill>
                <a:hlinkClick r:id="rId12"/>
              </a:rPr>
              <a:t>https://sftool.gov/plan/400/life-cycle-assessment</a:t>
            </a:r>
            <a:r>
              <a:rPr lang="en-US" sz="1000" dirty="0"/>
              <a:t> </a:t>
            </a:r>
            <a:endParaRPr sz="1000" i="0" dirty="0">
              <a:solidFill>
                <a:srgbClr val="1F1F1F"/>
              </a:solidFill>
            </a:endParaRPr>
          </a:p>
          <a:p>
            <a:pPr marL="342900" lvl="0" indent="-342900" algn="l" rtl="0">
              <a:lnSpc>
                <a:spcPct val="90000"/>
              </a:lnSpc>
              <a:spcBef>
                <a:spcPts val="1000"/>
              </a:spcBef>
              <a:spcAft>
                <a:spcPts val="0"/>
              </a:spcAft>
              <a:buClr>
                <a:srgbClr val="E89F56"/>
              </a:buClr>
              <a:buSzPts val="1200"/>
              <a:buFont typeface="Arial"/>
              <a:buChar char="•"/>
            </a:pPr>
            <a:r>
              <a:rPr lang="en-US" sz="1000" dirty="0"/>
              <a:t>Global Goals. Responsible consumption (2024). </a:t>
            </a:r>
            <a:r>
              <a:rPr lang="en-US" sz="1000" u="sng" dirty="0">
                <a:solidFill>
                  <a:schemeClr val="hlink"/>
                </a:solidFill>
                <a:hlinkClick r:id="rId13"/>
              </a:rPr>
              <a:t>https://www.globalgoals.org/goals/12-responsible-consumption-and-production/</a:t>
            </a:r>
            <a:r>
              <a:rPr lang="en-US" sz="1000" dirty="0"/>
              <a:t>  </a:t>
            </a:r>
          </a:p>
          <a:p>
            <a:pPr marL="342900" indent="-342900">
              <a:buSzPts val="1200"/>
            </a:pPr>
            <a:r>
              <a:rPr lang="en-US" sz="1000" dirty="0">
                <a:latin typeface="Tahoma" panose="020B0604030504040204" pitchFamily="34" charset="0"/>
                <a:ea typeface="Tahoma" panose="020B0604030504040204" pitchFamily="34" charset="0"/>
                <a:cs typeface="Tahoma" panose="020B0604030504040204" pitchFamily="34" charset="0"/>
              </a:rPr>
              <a:t>SAFE (2022). Meat Reduction </a:t>
            </a:r>
            <a:r>
              <a:rPr lang="en-MT" sz="1000" dirty="0">
                <a:latin typeface="Tahoma" panose="020B0604030504040204" pitchFamily="34" charset="0"/>
                <a:ea typeface="Tahoma" panose="020B0604030504040204" pitchFamily="34" charset="0"/>
                <a:cs typeface="Tahoma" panose="020B0604030504040204" pitchFamily="34" charset="0"/>
                <a:hlinkClick r:id="rId14"/>
              </a:rPr>
              <a:t>https://www.safefoodadvocacy.eu/actions/meat-reduction/</a:t>
            </a:r>
            <a:r>
              <a:rPr lang="en-US" sz="1000" dirty="0">
                <a:latin typeface="Tahoma" panose="020B0604030504040204" pitchFamily="34" charset="0"/>
                <a:ea typeface="Tahoma" panose="020B0604030504040204" pitchFamily="34" charset="0"/>
                <a:cs typeface="Tahoma" panose="020B0604030504040204" pitchFamily="34" charset="0"/>
              </a:rPr>
              <a:t> </a:t>
            </a:r>
            <a:br>
              <a:rPr lang="en-US" sz="1000" dirty="0">
                <a:latin typeface="Tahoma" panose="020B0604030504040204" pitchFamily="34" charset="0"/>
                <a:ea typeface="Tahoma" panose="020B0604030504040204" pitchFamily="34" charset="0"/>
                <a:cs typeface="Tahoma" panose="020B0604030504040204" pitchFamily="34" charset="0"/>
              </a:rPr>
            </a:br>
            <a:r>
              <a:rPr lang="en-US" sz="1000" dirty="0">
                <a:latin typeface="Tahoma" panose="020B0604030504040204" pitchFamily="34" charset="0"/>
                <a:ea typeface="Tahoma" panose="020B0604030504040204" pitchFamily="34" charset="0"/>
                <a:cs typeface="Tahoma" panose="020B0604030504040204" pitchFamily="34" charset="0"/>
              </a:rPr>
              <a:t> </a:t>
            </a:r>
            <a:br>
              <a:rPr lang="en-US" sz="1000" dirty="0">
                <a:latin typeface="Tahoma" panose="020B0604030504040204" pitchFamily="34" charset="0"/>
                <a:ea typeface="Tahoma" panose="020B0604030504040204" pitchFamily="34" charset="0"/>
                <a:cs typeface="Tahoma" panose="020B0604030504040204" pitchFamily="34" charset="0"/>
              </a:rPr>
            </a:br>
            <a:r>
              <a:rPr lang="en-US" sz="1000" dirty="0">
                <a:latin typeface="Tahoma" panose="020B0604030504040204" pitchFamily="34" charset="0"/>
                <a:ea typeface="Tahoma" panose="020B0604030504040204" pitchFamily="34" charset="0"/>
                <a:cs typeface="Tahoma" panose="020B0604030504040204" pitchFamily="34" charset="0"/>
              </a:rPr>
              <a:t>Earth.org (2022). 7 Solutions to Biodiversity Loss </a:t>
            </a:r>
            <a:r>
              <a:rPr lang="en-US" sz="1000" dirty="0">
                <a:latin typeface="Tahoma" panose="020B0604030504040204" pitchFamily="34" charset="0"/>
                <a:ea typeface="Tahoma" panose="020B0604030504040204" pitchFamily="34" charset="0"/>
                <a:cs typeface="Tahoma" panose="020B0604030504040204" pitchFamily="34" charset="0"/>
                <a:hlinkClick r:id="rId15"/>
              </a:rPr>
              <a:t>https://earth.org/solutions-to-biodiversity-loss/</a:t>
            </a:r>
            <a:r>
              <a:rPr lang="en-US" sz="1000" dirty="0">
                <a:latin typeface="Tahoma" panose="020B0604030504040204" pitchFamily="34" charset="0"/>
                <a:ea typeface="Tahoma" panose="020B0604030504040204" pitchFamily="34" charset="0"/>
                <a:cs typeface="Tahoma" panose="020B0604030504040204" pitchFamily="34" charset="0"/>
              </a:rPr>
              <a:t> </a:t>
            </a:r>
          </a:p>
          <a:p>
            <a:pPr marL="342900" indent="-342900">
              <a:buSzPts val="1200"/>
            </a:pPr>
            <a:r>
              <a:rPr lang="en-US" sz="1000" dirty="0">
                <a:latin typeface="Tahoma" panose="020B0604030504040204" pitchFamily="34" charset="0"/>
                <a:ea typeface="Tahoma" panose="020B0604030504040204" pitchFamily="34" charset="0"/>
                <a:cs typeface="Tahoma" panose="020B0604030504040204" pitchFamily="34" charset="0"/>
              </a:rPr>
              <a:t>EC (2023). Energy communities </a:t>
            </a:r>
            <a:r>
              <a:rPr lang="en-US" sz="1000" dirty="0">
                <a:latin typeface="Tahoma" panose="020B0604030504040204" pitchFamily="34" charset="0"/>
                <a:ea typeface="Tahoma" panose="020B0604030504040204" pitchFamily="34" charset="0"/>
                <a:cs typeface="Tahoma" panose="020B0604030504040204" pitchFamily="34" charset="0"/>
                <a:hlinkClick r:id="rId16"/>
              </a:rPr>
              <a:t>https://energy.ec.europa.eu/topics/markets-and-consumers/energy-communities_en</a:t>
            </a:r>
            <a:r>
              <a:rPr lang="en-US" sz="1000" dirty="0">
                <a:latin typeface="Tahoma" panose="020B0604030504040204" pitchFamily="34" charset="0"/>
                <a:ea typeface="Tahoma" panose="020B0604030504040204" pitchFamily="34" charset="0"/>
                <a:cs typeface="Tahoma" panose="020B0604030504040204" pitchFamily="34" charset="0"/>
              </a:rPr>
              <a:t>  </a:t>
            </a:r>
          </a:p>
          <a:p>
            <a:pPr marL="342900" indent="-342900">
              <a:buSzPts val="1200"/>
            </a:pPr>
            <a:r>
              <a:rPr lang="en-US" sz="1000" dirty="0">
                <a:latin typeface="Tahoma" panose="020B0604030504040204" pitchFamily="34" charset="0"/>
                <a:ea typeface="Tahoma" panose="020B0604030504040204" pitchFamily="34" charset="0"/>
                <a:cs typeface="Tahoma" panose="020B0604030504040204" pitchFamily="34" charset="0"/>
                <a:hlinkClick r:id="rId17"/>
              </a:rPr>
              <a:t>UNEP (2023). Pollution action: the missing link in biodiversity protection. </a:t>
            </a:r>
            <a:r>
              <a:rPr lang="en-MT" sz="1000" dirty="0">
                <a:latin typeface="Tahoma" panose="020B0604030504040204" pitchFamily="34" charset="0"/>
                <a:ea typeface="Tahoma" panose="020B0604030504040204" pitchFamily="34" charset="0"/>
                <a:cs typeface="Tahoma" panose="020B0604030504040204" pitchFamily="34" charset="0"/>
                <a:hlinkClick r:id="rId17"/>
              </a:rPr>
              <a:t>https://www.unep.org/gef/news-and-stories/story/pollution-action-missing-link-biodiversity-protection</a:t>
            </a:r>
            <a:endParaRPr lang="en-US" sz="1000" dirty="0">
              <a:latin typeface="Tahoma" panose="020B0604030504040204" pitchFamily="34" charset="0"/>
              <a:ea typeface="Tahoma" panose="020B0604030504040204" pitchFamily="34" charset="0"/>
              <a:cs typeface="Tahoma" panose="020B0604030504040204" pitchFamily="34" charset="0"/>
            </a:endParaRPr>
          </a:p>
          <a:p>
            <a:pPr marL="342900" indent="-342900">
              <a:buSzPts val="1200"/>
            </a:pPr>
            <a:r>
              <a:rPr lang="en-US" sz="1000" dirty="0">
                <a:latin typeface="Tahoma" panose="020B0604030504040204" pitchFamily="34" charset="0"/>
                <a:ea typeface="Tahoma" panose="020B0604030504040204" pitchFamily="34" charset="0"/>
                <a:cs typeface="Tahoma" panose="020B0604030504040204" pitchFamily="34" charset="0"/>
              </a:rPr>
              <a:t>Business &amp; Biodiversity Resource Centre Pollution and Biodiversity (2022). </a:t>
            </a:r>
            <a:r>
              <a:rPr lang="en-US" sz="1000" dirty="0">
                <a:latin typeface="Tahoma" panose="020B0604030504040204" pitchFamily="34" charset="0"/>
                <a:ea typeface="Tahoma" panose="020B0604030504040204" pitchFamily="34" charset="0"/>
                <a:cs typeface="Tahoma" panose="020B0604030504040204" pitchFamily="34" charset="0"/>
                <a:hlinkClick r:id="rId18"/>
              </a:rPr>
              <a:t>http://www.businessandbiodiversity.org/the_issues_pollution.html</a:t>
            </a:r>
            <a:r>
              <a:rPr lang="en-US" sz="1000" dirty="0">
                <a:latin typeface="Tahoma" panose="020B0604030504040204" pitchFamily="34" charset="0"/>
                <a:ea typeface="Tahoma" panose="020B0604030504040204" pitchFamily="34" charset="0"/>
                <a:cs typeface="Tahoma" panose="020B0604030504040204" pitchFamily="34" charset="0"/>
              </a:rPr>
              <a:t> </a:t>
            </a:r>
            <a:endParaRPr lang="en-MT" sz="1000" dirty="0">
              <a:latin typeface="Tahoma" panose="020B0604030504040204" pitchFamily="34" charset="0"/>
              <a:ea typeface="Tahoma" panose="020B0604030504040204" pitchFamily="34" charset="0"/>
              <a:cs typeface="Tahoma" panose="020B0604030504040204" pitchFamily="34" charset="0"/>
            </a:endParaRPr>
          </a:p>
          <a:p>
            <a:pPr marL="342900" indent="-342900">
              <a:buSzPts val="1200"/>
            </a:pPr>
            <a:endParaRPr lang="en-MT" sz="1000" dirty="0">
              <a:latin typeface="Tahoma" panose="020B0604030504040204" pitchFamily="34" charset="0"/>
              <a:ea typeface="Tahoma" panose="020B0604030504040204" pitchFamily="34" charset="0"/>
              <a:cs typeface="Tahoma" panose="020B0604030504040204" pitchFamily="34" charset="0"/>
            </a:endParaRPr>
          </a:p>
          <a:p>
            <a:pPr marL="342900" indent="-342900">
              <a:buSzPts val="1200"/>
            </a:pPr>
            <a:endParaRPr lang="en-MT" sz="1000" dirty="0">
              <a:latin typeface="Tahoma" panose="020B0604030504040204" pitchFamily="34" charset="0"/>
              <a:ea typeface="Tahoma" panose="020B0604030504040204" pitchFamily="34" charset="0"/>
              <a:cs typeface="Tahoma" panose="020B0604030504040204" pitchFamily="34" charset="0"/>
            </a:endParaRPr>
          </a:p>
          <a:p>
            <a:pPr marL="342900" lvl="0" indent="-342900" algn="l" rtl="0">
              <a:lnSpc>
                <a:spcPct val="90000"/>
              </a:lnSpc>
              <a:spcBef>
                <a:spcPts val="1000"/>
              </a:spcBef>
              <a:spcAft>
                <a:spcPts val="0"/>
              </a:spcAft>
              <a:buClr>
                <a:srgbClr val="E89F56"/>
              </a:buClr>
              <a:buSzPts val="1200"/>
              <a:buFont typeface="Arial"/>
              <a:buChar char="•"/>
            </a:pPr>
            <a:endParaRPr sz="1000" dirty="0"/>
          </a:p>
          <a:p>
            <a:pPr marL="342900" lvl="0" indent="-266700" algn="l" rtl="0">
              <a:lnSpc>
                <a:spcPct val="90000"/>
              </a:lnSpc>
              <a:spcBef>
                <a:spcPts val="1000"/>
              </a:spcBef>
              <a:spcAft>
                <a:spcPts val="0"/>
              </a:spcAft>
              <a:buClr>
                <a:srgbClr val="E89F56"/>
              </a:buClr>
              <a:buSzPts val="1200"/>
              <a:buFont typeface="Arial"/>
              <a:buNone/>
            </a:pPr>
            <a:endParaRPr sz="1000" dirty="0"/>
          </a:p>
          <a:p>
            <a:pPr marL="342900" lvl="0" indent="-266700" algn="l" rtl="0">
              <a:lnSpc>
                <a:spcPct val="90000"/>
              </a:lnSpc>
              <a:spcBef>
                <a:spcPts val="1000"/>
              </a:spcBef>
              <a:spcAft>
                <a:spcPts val="0"/>
              </a:spcAft>
              <a:buClr>
                <a:srgbClr val="E89F56"/>
              </a:buClr>
              <a:buSzPts val="1200"/>
              <a:buFont typeface="Arial"/>
              <a:buNone/>
            </a:pPr>
            <a:endParaRPr sz="1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610AF0A-49CE-2CBA-5E25-F0E17047AAED}"/>
              </a:ext>
            </a:extLst>
          </p:cNvPr>
          <p:cNvSpPr>
            <a:spLocks noGrp="1"/>
          </p:cNvSpPr>
          <p:nvPr>
            <p:ph type="title"/>
          </p:nvPr>
        </p:nvSpPr>
        <p:spPr>
          <a:xfrm>
            <a:off x="2462212" y="2567317"/>
            <a:ext cx="7267575" cy="2052308"/>
          </a:xfrm>
        </p:spPr>
        <p:txBody>
          <a:bodyPr>
            <a:normAutofit fontScale="90000"/>
          </a:bodyPr>
          <a:lstStyle/>
          <a:p>
            <a:r>
              <a:rPr lang="en-US"/>
              <a:t>További </a:t>
            </a:r>
            <a:r>
              <a:rPr lang="hu-HU"/>
              <a:t>képzési</a:t>
            </a:r>
            <a:r>
              <a:rPr lang="en-US"/>
              <a:t> </a:t>
            </a:r>
            <a:r>
              <a:rPr lang="hu-HU"/>
              <a:t>segéd</a:t>
            </a:r>
            <a:r>
              <a:rPr lang="en-US"/>
              <a:t>anyag</a:t>
            </a:r>
            <a:r>
              <a:rPr lang="hu-HU"/>
              <a:t>ok</a:t>
            </a:r>
            <a:r>
              <a:rPr lang="en-US"/>
              <a:t>ért látogassa meg weboldalunkat:</a:t>
            </a:r>
            <a:br>
              <a:rPr lang="hu-HU"/>
            </a:br>
            <a:br>
              <a:rPr lang="en-US" dirty="0"/>
            </a:br>
            <a:r>
              <a:rPr lang="en-US" dirty="0"/>
              <a:t> </a:t>
            </a:r>
            <a:r>
              <a:rPr lang="en-US" dirty="0">
                <a:hlinkClick r:id="rId2"/>
              </a:rPr>
              <a:t>https://changers2.eu/</a:t>
            </a:r>
            <a:r>
              <a:rPr lang="hu-HU" dirty="0"/>
              <a:t> </a:t>
            </a:r>
            <a:r>
              <a:rPr lang="en-US" dirty="0"/>
              <a:t> </a:t>
            </a:r>
            <a:br>
              <a:rPr lang="en-US" dirty="0"/>
            </a:br>
            <a:endParaRPr lang="hu-HU" dirty="0"/>
          </a:p>
        </p:txBody>
      </p:sp>
      <p:sp>
        <p:nvSpPr>
          <p:cNvPr id="4" name="Google Shape;158;p5">
            <a:extLst>
              <a:ext uri="{FF2B5EF4-FFF2-40B4-BE49-F238E27FC236}">
                <a16:creationId xmlns:a16="http://schemas.microsoft.com/office/drawing/2014/main" id="{957BE6D0-6202-4285-A8A3-7FF7F3C06362}"/>
              </a:ext>
            </a:extLst>
          </p:cNvPr>
          <p:cNvSpPr txBox="1"/>
          <p:nvPr/>
        </p:nvSpPr>
        <p:spPr>
          <a:xfrm>
            <a:off x="7035763" y="5514950"/>
            <a:ext cx="5156237" cy="1277232"/>
          </a:xfrm>
          <a:prstGeom prst="rect">
            <a:avLst/>
          </a:prstGeom>
          <a:noFill/>
          <a:ln>
            <a:noFill/>
          </a:ln>
        </p:spPr>
        <p:txBody>
          <a:bodyPr spcFirstLastPara="1" wrap="square" lIns="91425" tIns="45700" rIns="91425" bIns="45700" anchor="t" anchorCtr="0">
            <a:spAutoFit/>
          </a:bodyPr>
          <a:lstStyle/>
          <a:p>
            <a:r>
              <a:rPr lang="en-US" sz="1100" b="0" i="0">
                <a:effectLst/>
                <a:latin typeface="Calibri Light" panose="020F0302020204030204" pitchFamily="34" charset="0"/>
                <a:cs typeface="Calibri Light" panose="020F0302020204030204" pitchFamily="34" charset="0"/>
              </a:rPr>
              <a:t>Az Európai Unió finanszírozásával. Az itt szereplő vélemények és állítások a szerző(k) álláspontját tükrözik, és nem feltétlenül egyeznek meg az Európai Unió vagy az Európai Oktatási és Kulturális Végrehajtó Ügynökség (EACEA) hivatalos álláspontjával. Sem az Európai Unió, sem az EACEA nem vonható felelősségre miattuk. </a:t>
            </a:r>
            <a:endParaRPr lang="hu-HU" sz="1100" b="0" i="0">
              <a:effectLst/>
              <a:latin typeface="Calibri Light" panose="020F0302020204030204" pitchFamily="34" charset="0"/>
              <a:cs typeface="Calibri Light" panose="020F0302020204030204" pitchFamily="34" charset="0"/>
            </a:endParaRPr>
          </a:p>
          <a:p>
            <a:r>
              <a:rPr lang="en-US" sz="1100" b="0" i="0">
                <a:effectLst/>
                <a:latin typeface="Calibri Light" panose="020F0302020204030204" pitchFamily="34" charset="0"/>
                <a:cs typeface="Calibri Light" panose="020F0302020204030204" pitchFamily="34" charset="0"/>
              </a:rPr>
              <a:t>"Change Household Attitudes for a Non-wasteful, Green environment and Energy-consciousness addressing Rural Seniors" </a:t>
            </a:r>
            <a:r>
              <a:rPr lang="hu-HU" sz="1100" b="0" i="0">
                <a:effectLst/>
                <a:latin typeface="Calibri Light" panose="020F0302020204030204" pitchFamily="34" charset="0"/>
                <a:cs typeface="Calibri Light" panose="020F0302020204030204" pitchFamily="34" charset="0"/>
              </a:rPr>
              <a:t>P</a:t>
            </a:r>
            <a:r>
              <a:rPr lang="en-US" sz="1100" b="0" i="0">
                <a:effectLst/>
                <a:latin typeface="Calibri Light" panose="020F0302020204030204" pitchFamily="34" charset="0"/>
                <a:cs typeface="Calibri Light" panose="020F0302020204030204" pitchFamily="34" charset="0"/>
              </a:rPr>
              <a:t>roje</a:t>
            </a:r>
            <a:r>
              <a:rPr lang="hu-HU" sz="1100" b="0" i="0">
                <a:effectLst/>
                <a:latin typeface="Calibri Light" panose="020F0302020204030204" pitchFamily="34" charset="0"/>
                <a:cs typeface="Calibri Light" panose="020F0302020204030204" pitchFamily="34" charset="0"/>
              </a:rPr>
              <a:t>k</a:t>
            </a:r>
            <a:r>
              <a:rPr lang="en-US" sz="1100" b="0" i="0">
                <a:effectLst/>
                <a:latin typeface="Calibri Light" panose="020F0302020204030204" pitchFamily="34" charset="0"/>
                <a:cs typeface="Calibri Light" panose="020F0302020204030204" pitchFamily="34" charset="0"/>
              </a:rPr>
              <a:t>t</a:t>
            </a:r>
            <a:r>
              <a:rPr lang="hu-HU" sz="1100" b="0" i="0">
                <a:effectLst/>
                <a:latin typeface="Calibri Light" panose="020F0302020204030204" pitchFamily="34" charset="0"/>
                <a:cs typeface="Calibri Light" panose="020F0302020204030204" pitchFamily="34" charset="0"/>
              </a:rPr>
              <a:t>azonosító</a:t>
            </a:r>
            <a:r>
              <a:rPr lang="en-US" sz="1100" b="0" i="0">
                <a:effectLst/>
                <a:latin typeface="Calibri Light" panose="020F0302020204030204" pitchFamily="34" charset="0"/>
                <a:cs typeface="Calibri Light" panose="020F0302020204030204" pitchFamily="34" charset="0"/>
              </a:rPr>
              <a:t>: 2022-1-HU01-KA220-ADU-000089052</a:t>
            </a:r>
            <a:endParaRPr lang="en-MT" sz="1100" dirty="0">
              <a:latin typeface="Calibri Light" panose="020F0302020204030204" pitchFamily="34" charset="0"/>
              <a:cs typeface="Calibri Light" panose="020F0302020204030204" pitchFamily="34" charset="0"/>
            </a:endParaRPr>
          </a:p>
        </p:txBody>
      </p:sp>
      <p:pic>
        <p:nvPicPr>
          <p:cNvPr id="3" name="Kép 2">
            <a:extLst>
              <a:ext uri="{FF2B5EF4-FFF2-40B4-BE49-F238E27FC236}">
                <a16:creationId xmlns:a16="http://schemas.microsoft.com/office/drawing/2014/main" id="{070E42F6-6648-6C64-64D0-C5004A8BC1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67928" y="5732905"/>
            <a:ext cx="3942953" cy="841322"/>
          </a:xfrm>
          <a:prstGeom prst="rect">
            <a:avLst/>
          </a:prstGeom>
        </p:spPr>
      </p:pic>
    </p:spTree>
    <p:extLst>
      <p:ext uri="{BB962C8B-B14F-4D97-AF65-F5344CB8AC3E}">
        <p14:creationId xmlns:p14="http://schemas.microsoft.com/office/powerpoint/2010/main" val="1538434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
          <p:cNvSpPr txBox="1"/>
          <p:nvPr/>
        </p:nvSpPr>
        <p:spPr>
          <a:xfrm>
            <a:off x="749181" y="1290517"/>
            <a:ext cx="10865303" cy="51398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u-HU" sz="2000" b="1" i="0" u="none" strike="noStrike" dirty="0">
                <a:solidFill>
                  <a:schemeClr val="dk2"/>
                </a:solidFill>
                <a:latin typeface="Tahoma"/>
                <a:ea typeface="Tahoma"/>
                <a:cs typeface="Tahoma"/>
                <a:sym typeface="Tahoma"/>
              </a:rPr>
              <a:t>Cél</a:t>
            </a:r>
            <a:r>
              <a:rPr lang="en-US" sz="2000" b="1" i="0" u="none" strike="noStrike" dirty="0">
                <a:solidFill>
                  <a:schemeClr val="dk2"/>
                </a:solidFill>
                <a:latin typeface="Tahoma"/>
                <a:ea typeface="Tahoma"/>
                <a:cs typeface="Tahoma"/>
                <a:sym typeface="Tahoma"/>
              </a:rPr>
              <a:t>: </a:t>
            </a:r>
            <a:endParaRPr sz="2000" dirty="0"/>
          </a:p>
          <a:p>
            <a:pPr marL="0" marR="0" lvl="0" indent="0" algn="just" rtl="0">
              <a:spcBef>
                <a:spcPts val="0"/>
              </a:spcBef>
              <a:spcAft>
                <a:spcPts val="0"/>
              </a:spcAft>
              <a:buNone/>
            </a:pPr>
            <a:r>
              <a:rPr lang="es-ES" sz="2000" u="none" strike="noStrike" cap="none" dirty="0"/>
              <a:t>A személyes értékekről való elmélkedés, annak azonosítása és magyarázata, hogy az értékek hogyan különböznek egyénenként és változnak idővel, miközben kritikusan értékeli, hogy ezek hogyan illeszkednek a fenntarthatósági értékekhez</a:t>
            </a:r>
            <a:r>
              <a:rPr lang="hu-HU" sz="2000" u="none" strike="noStrike" cap="none" dirty="0"/>
              <a:t>.</a:t>
            </a:r>
            <a:endParaRPr lang="en-US" sz="2000" i="0" u="none" strike="noStrike" dirty="0">
              <a:solidFill>
                <a:srgbClr val="000000"/>
              </a:solidFill>
              <a:latin typeface="Tahoma"/>
              <a:ea typeface="Tahoma"/>
              <a:cs typeface="Tahoma"/>
              <a:sym typeface="Tahoma"/>
            </a:endParaRPr>
          </a:p>
          <a:p>
            <a:pPr marL="0" marR="0" lvl="0" indent="0" algn="just" rtl="0">
              <a:spcBef>
                <a:spcPts val="0"/>
              </a:spcBef>
              <a:spcAft>
                <a:spcPts val="0"/>
              </a:spcAft>
              <a:buNone/>
            </a:pPr>
            <a:r>
              <a:rPr lang="es-ES" sz="2000" u="none" strike="noStrike" cap="none" dirty="0"/>
              <a:t>A saját fenntarthatósági potenciál felismerése és aktívan hozzájárulni a közösség és a bolygó kilátásainak javításához</a:t>
            </a:r>
            <a:r>
              <a:rPr lang="hu-HU" sz="2000" dirty="0"/>
              <a:t>.</a:t>
            </a:r>
            <a:endParaRPr sz="2000" dirty="0"/>
          </a:p>
          <a:p>
            <a:pPr marL="0" marR="0" lvl="0" indent="0" algn="just" rtl="0">
              <a:lnSpc>
                <a:spcPct val="115000"/>
              </a:lnSpc>
              <a:spcBef>
                <a:spcPts val="600"/>
              </a:spcBef>
              <a:spcAft>
                <a:spcPts val="0"/>
              </a:spcAft>
              <a:buNone/>
            </a:pPr>
            <a:r>
              <a:rPr lang="hu-HU" sz="2000" b="1" dirty="0">
                <a:solidFill>
                  <a:schemeClr val="dk2"/>
                </a:solidFill>
                <a:latin typeface="Tahoma"/>
                <a:ea typeface="Tahoma"/>
                <a:cs typeface="Tahoma"/>
                <a:sym typeface="Tahoma"/>
              </a:rPr>
              <a:t>Célkitűzések</a:t>
            </a:r>
            <a:r>
              <a:rPr lang="en-US" sz="2000" b="1" dirty="0">
                <a:solidFill>
                  <a:schemeClr val="dk2"/>
                </a:solidFill>
                <a:latin typeface="Tahoma"/>
                <a:ea typeface="Tahoma"/>
                <a:cs typeface="Tahoma"/>
                <a:sym typeface="Tahoma"/>
              </a:rPr>
              <a:t>: </a:t>
            </a:r>
            <a:r>
              <a:rPr lang="en-US" sz="2000" dirty="0">
                <a:solidFill>
                  <a:srgbClr val="000000"/>
                </a:solidFill>
                <a:latin typeface="Tahoma"/>
                <a:ea typeface="Tahoma"/>
                <a:cs typeface="Tahoma"/>
                <a:sym typeface="Tahoma"/>
              </a:rPr>
              <a:t>	</a:t>
            </a:r>
            <a:endParaRPr sz="2000" dirty="0"/>
          </a:p>
          <a:p>
            <a:pPr marL="393700" indent="-342900" algn="just">
              <a:spcBef>
                <a:spcPts val="600"/>
              </a:spcBef>
              <a:buClr>
                <a:schemeClr val="dk1"/>
              </a:buClr>
              <a:buSzPts val="2100"/>
              <a:buFont typeface="Tahoma"/>
              <a:buAutoNum type="arabicPeriod"/>
            </a:pPr>
            <a:r>
              <a:rPr lang="hu-HU" sz="2000" u="none" strike="noStrike" cap="none" dirty="0"/>
              <a:t>Az emberi tevékenységek és az emberi attitűdök hatásának megértése a természeti erőforrások vonatkozásában</a:t>
            </a:r>
            <a:r>
              <a:rPr lang="hu-HU" sz="2000" dirty="0">
                <a:solidFill>
                  <a:schemeClr val="dk1"/>
                </a:solidFill>
                <a:latin typeface="Tahoma"/>
                <a:ea typeface="Tahoma"/>
                <a:cs typeface="Tahoma"/>
                <a:sym typeface="Tahoma"/>
              </a:rPr>
              <a:t>.</a:t>
            </a:r>
          </a:p>
          <a:p>
            <a:pPr marL="393700" marR="0" lvl="0" indent="-342900" algn="just" rtl="0">
              <a:spcBef>
                <a:spcPts val="600"/>
              </a:spcBef>
              <a:spcAft>
                <a:spcPts val="0"/>
              </a:spcAft>
              <a:buClr>
                <a:schemeClr val="dk1"/>
              </a:buClr>
              <a:buSzPts val="2100"/>
              <a:buFont typeface="Tahoma"/>
              <a:buAutoNum type="arabicPeriod"/>
            </a:pPr>
            <a:r>
              <a:rPr lang="es-ES" sz="2000" u="none" strike="noStrike" cap="none" dirty="0"/>
              <a:t>A természeti erőforrások kimerülés</a:t>
            </a:r>
            <a:r>
              <a:rPr lang="hu-HU" sz="2000" u="none" strike="noStrike" cap="none" dirty="0"/>
              <a:t>e</a:t>
            </a:r>
            <a:r>
              <a:rPr lang="es-ES" sz="2000" u="none" strike="noStrike" cap="none" dirty="0"/>
              <a:t> következményeinek megértése a jelen és a jövő nemzedékekre nézve</a:t>
            </a:r>
            <a:r>
              <a:rPr lang="en-US" sz="2000" dirty="0">
                <a:solidFill>
                  <a:schemeClr val="dk1"/>
                </a:solidFill>
                <a:latin typeface="Tahoma"/>
                <a:ea typeface="Tahoma"/>
                <a:cs typeface="Tahoma"/>
                <a:sym typeface="Tahoma"/>
              </a:rPr>
              <a:t>.</a:t>
            </a:r>
            <a:endParaRPr lang="hu-HU" sz="2000" dirty="0">
              <a:solidFill>
                <a:schemeClr val="dk1"/>
              </a:solidFill>
              <a:latin typeface="Tahoma"/>
              <a:ea typeface="Tahoma"/>
              <a:cs typeface="Tahoma"/>
              <a:sym typeface="Tahoma"/>
            </a:endParaRPr>
          </a:p>
          <a:p>
            <a:pPr marL="393700" marR="0" lvl="0" indent="-342900" algn="just" rtl="0">
              <a:spcBef>
                <a:spcPts val="600"/>
              </a:spcBef>
              <a:spcAft>
                <a:spcPts val="0"/>
              </a:spcAft>
              <a:buClr>
                <a:schemeClr val="dk1"/>
              </a:buClr>
              <a:buSzPts val="2100"/>
              <a:buFont typeface="Tahoma"/>
              <a:buAutoNum type="arabicPeriod"/>
            </a:pPr>
            <a:r>
              <a:rPr lang="hu-HU" sz="2000" u="none" strike="noStrike" cap="none" dirty="0"/>
              <a:t>Környezetvédő szerep vállalása a Föld természeti erőforrásainak aktív gondozásával és megőrzésével</a:t>
            </a:r>
            <a:r>
              <a:rPr lang="en-US" sz="2000" dirty="0">
                <a:solidFill>
                  <a:schemeClr val="dk1"/>
                </a:solidFill>
                <a:latin typeface="Tahoma"/>
                <a:ea typeface="Tahoma"/>
                <a:cs typeface="Tahoma"/>
                <a:sym typeface="Tahoma"/>
              </a:rPr>
              <a:t>. </a:t>
            </a:r>
            <a:endParaRPr lang="hu-HU" sz="2000" dirty="0">
              <a:solidFill>
                <a:schemeClr val="dk1"/>
              </a:solidFill>
              <a:latin typeface="Tahoma"/>
              <a:ea typeface="Tahoma"/>
              <a:cs typeface="Tahoma"/>
              <a:sym typeface="Tahoma"/>
            </a:endParaRPr>
          </a:p>
          <a:p>
            <a:pPr marL="393700" marR="0" lvl="0" indent="-342900" algn="just" rtl="0">
              <a:spcBef>
                <a:spcPts val="600"/>
              </a:spcBef>
              <a:spcAft>
                <a:spcPts val="0"/>
              </a:spcAft>
              <a:buClr>
                <a:schemeClr val="dk1"/>
              </a:buClr>
              <a:buSzPts val="2100"/>
              <a:buFont typeface="Tahoma"/>
              <a:buAutoNum type="arabicPeriod"/>
            </a:pPr>
            <a:r>
              <a:rPr lang="hu-HU" sz="2000" b="0" i="0" u="none" strike="noStrike" cap="none" dirty="0">
                <a:solidFill>
                  <a:schemeClr val="dk1"/>
                </a:solidFill>
                <a:latin typeface="Arial"/>
                <a:ea typeface="Arial"/>
                <a:cs typeface="Arial"/>
                <a:sym typeface="Arial"/>
              </a:rPr>
              <a:t>A zöld gazdaság fogalmának megértése (ideértve a természeti erőforrásokkal való fenntartható gazdálkodást és a környezettudatos magatartás kialakítását).</a:t>
            </a:r>
            <a:endParaRPr lang="hu-HU" sz="2000" u="none" strike="noStrike" cap="none" dirty="0">
              <a:latin typeface="Arial"/>
              <a:ea typeface="Arial"/>
              <a:cs typeface="Arial"/>
              <a:sym typeface="Arial"/>
            </a:endParaRPr>
          </a:p>
        </p:txBody>
      </p:sp>
      <p:sp>
        <p:nvSpPr>
          <p:cNvPr id="180" name="Google Shape;180;p3"/>
          <p:cNvSpPr txBox="1"/>
          <p:nvPr/>
        </p:nvSpPr>
        <p:spPr>
          <a:xfrm>
            <a:off x="749180" y="157458"/>
            <a:ext cx="993486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hu-HU" sz="3600" b="0" i="0" u="none" strike="noStrike" cap="none" dirty="0">
                <a:solidFill>
                  <a:srgbClr val="E89F56"/>
                </a:solidFill>
                <a:latin typeface="Arial"/>
                <a:ea typeface="Arial"/>
                <a:cs typeface="Arial"/>
                <a:sym typeface="Arial"/>
              </a:rPr>
              <a:t>7. modul – Biodiverzitás és zéró szennyezés</a:t>
            </a:r>
            <a:br>
              <a:rPr lang="en-US" sz="3600" b="0" i="0" u="none" strike="noStrike" cap="none" dirty="0">
                <a:solidFill>
                  <a:schemeClr val="accent2"/>
                </a:solidFill>
                <a:latin typeface="Arial"/>
                <a:ea typeface="Arial"/>
                <a:cs typeface="Arial"/>
                <a:sym typeface="Arial"/>
              </a:rPr>
            </a:br>
            <a:r>
              <a:rPr lang="hu-HU" sz="3600" b="0" i="0" u="none" strike="noStrike" cap="none" dirty="0">
                <a:solidFill>
                  <a:schemeClr val="dk2"/>
                </a:solidFill>
                <a:latin typeface="Arial"/>
                <a:ea typeface="Arial"/>
                <a:cs typeface="Arial"/>
                <a:sym typeface="Arial"/>
              </a:rPr>
              <a:t>Óraterv</a:t>
            </a:r>
            <a:endParaRPr sz="3600" b="0" i="0" u="none" strike="noStrike" cap="none" dirty="0">
              <a:solidFill>
                <a:schemeClr val="accent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
          <p:cNvSpPr txBox="1"/>
          <p:nvPr/>
        </p:nvSpPr>
        <p:spPr>
          <a:xfrm>
            <a:off x="749181" y="1274475"/>
            <a:ext cx="11004204" cy="521985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u-HU" sz="2100" b="1" dirty="0">
                <a:solidFill>
                  <a:schemeClr val="dk2"/>
                </a:solidFill>
                <a:latin typeface="Tahoma"/>
                <a:ea typeface="Tahoma"/>
                <a:cs typeface="Tahoma"/>
                <a:sym typeface="Tahoma"/>
              </a:rPr>
              <a:t>Javasolt tevékenységek leírása</a:t>
            </a:r>
          </a:p>
          <a:p>
            <a:pPr marL="0" marR="0" lvl="0" indent="0" algn="just" rtl="0">
              <a:spcBef>
                <a:spcPts val="0"/>
              </a:spcBef>
              <a:spcAft>
                <a:spcPts val="0"/>
              </a:spcAft>
              <a:buNone/>
            </a:pPr>
            <a:endParaRPr dirty="0"/>
          </a:p>
          <a:p>
            <a:pPr algn="just">
              <a:spcAft>
                <a:spcPts val="1200"/>
              </a:spcAft>
            </a:pPr>
            <a:r>
              <a:rPr lang="en-US"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1. </a:t>
            </a:r>
            <a:r>
              <a:rPr lang="es-ES"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Kérjük meg az időseket, hogy gondolják át a természeti erőforrásokkal kapcsolatos saját tapasztalataikat életük során!</a:t>
            </a:r>
            <a:endParaRPr lang="hu-HU"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just" rtl="0">
              <a:spcBef>
                <a:spcPts val="0"/>
              </a:spcBef>
              <a:spcAft>
                <a:spcPts val="1200"/>
              </a:spcAft>
              <a:buNone/>
            </a:pPr>
            <a:r>
              <a:rPr lang="en-US"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2. </a:t>
            </a:r>
            <a:r>
              <a:rPr lang="es-ES"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Bátorítsuk az időseket, hogy </a:t>
            </a:r>
            <a:r>
              <a:rPr lang="hu-HU"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gondolkozzanak</a:t>
            </a:r>
            <a:r>
              <a:rPr lang="es-ES"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 el az erőforrások valós kimerüléséről és a jövő generációira gyakorolt lehetséges hatásáról</a:t>
            </a:r>
            <a:r>
              <a:rPr lang="hu-HU"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s-ES"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 Ezután osszuk a résztvevőket kis</a:t>
            </a:r>
            <a:r>
              <a:rPr lang="hu-HU"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csoportokra, és hagyjuk, hogy elemezzenek egy esettanulmányt, amely egy konkrét természetierőforrás-problémára összpontosít, például a vízhiányra vagy a biológiai sokféleség csökkenésére</a:t>
            </a:r>
            <a:r>
              <a:rPr lang="hu-HU"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hu-HU"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just" rtl="0">
              <a:spcBef>
                <a:spcPts val="0"/>
              </a:spcBef>
              <a:spcAft>
                <a:spcPts val="1200"/>
              </a:spcAft>
              <a:buNone/>
            </a:pPr>
            <a:r>
              <a:rPr lang="en-US"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3. </a:t>
            </a:r>
            <a:r>
              <a:rPr lang="hu-HU"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Látványvilágával</a:t>
            </a:r>
            <a:r>
              <a:rPr lang="es-ES"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hu-HU"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magával ragadó</a:t>
            </a:r>
            <a:r>
              <a:rPr lang="es-ES"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 prezentáció segítségével mutass</a:t>
            </a:r>
            <a:r>
              <a:rPr lang="hu-HU" sz="1800" u="none" strike="noStrike" cap="none" dirty="0" err="1">
                <a:solidFill>
                  <a:srgbClr val="000000"/>
                </a:solidFill>
                <a:latin typeface="Tahoma" panose="020B0604030504040204" pitchFamily="34" charset="0"/>
                <a:ea typeface="Tahoma" panose="020B0604030504040204" pitchFamily="34" charset="0"/>
                <a:cs typeface="Tahoma" panose="020B0604030504040204" pitchFamily="34" charset="0"/>
              </a:rPr>
              <a:t>unk</a:t>
            </a:r>
            <a:r>
              <a:rPr lang="es-ES"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 be példákat olyan emberi tevékenységekre, amelyek jelentős hatást gyakoroltak a természeti erőforrásokra</a:t>
            </a:r>
            <a:r>
              <a:rPr lang="hu-HU"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hu-HU"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lnSpc>
                <a:spcPct val="115000"/>
              </a:lnSpc>
              <a:spcBef>
                <a:spcPts val="0"/>
              </a:spcBef>
              <a:spcAft>
                <a:spcPts val="0"/>
              </a:spcAft>
              <a:buClr>
                <a:srgbClr val="000000"/>
              </a:buClr>
              <a:buSzPts val="1400"/>
              <a:buFont typeface="Arial"/>
              <a:buNone/>
            </a:pPr>
            <a:r>
              <a:rPr lang="hu-HU"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4. </a:t>
            </a:r>
            <a:r>
              <a:rPr lang="es-ES"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Látványos prezentáció segítségével nyújtsunk betekintést a zöld gazdaságba és annak alapelveibe!</a:t>
            </a:r>
            <a:r>
              <a:rPr lang="hu-HU" sz="1800" dirty="0">
                <a:latin typeface="Tahoma" panose="020B0604030504040204" pitchFamily="34" charset="0"/>
                <a:ea typeface="Tahoma" panose="020B0604030504040204" pitchFamily="34" charset="0"/>
                <a:cs typeface="Tahoma" panose="020B0604030504040204" pitchFamily="34" charset="0"/>
              </a:rPr>
              <a:t> </a:t>
            </a:r>
            <a:r>
              <a:rPr lang="es-ES"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Ismertessük a vízvédelem jelentőségét és a talajminőség egészségének fontosságát a mezőgazdaság, az ökoszisztémák és az éghajlatszabályozás szempontjából! Ezután osszuk a résztvevőket kis</a:t>
            </a:r>
            <a:r>
              <a:rPr lang="hu-HU"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 sz="18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rPr>
              <a:t>csoportokra, és hagyjuk, hogy elemezzenek egy esettanulmányt, amely a fenntartható erőforrás-gazdálkodás egy aspektusára összpontosít (pl. vízhiány, talajerózió vagy fenntartható mezőgazdaság), és folytassunk ötletbörzét a megoldásokról!</a:t>
            </a:r>
            <a:endParaRPr lang="es-ES" sz="1800" u="none" strike="noStrike" cap="none" dirty="0">
              <a:latin typeface="Tahoma" panose="020B0604030504040204" pitchFamily="34" charset="0"/>
              <a:ea typeface="Tahoma" panose="020B0604030504040204" pitchFamily="34" charset="0"/>
              <a:cs typeface="Tahoma" panose="020B0604030504040204" pitchFamily="34" charset="0"/>
            </a:endParaRPr>
          </a:p>
        </p:txBody>
      </p:sp>
      <p:sp>
        <p:nvSpPr>
          <p:cNvPr id="2" name="Google Shape;180;p3">
            <a:extLst>
              <a:ext uri="{FF2B5EF4-FFF2-40B4-BE49-F238E27FC236}">
                <a16:creationId xmlns:a16="http://schemas.microsoft.com/office/drawing/2014/main" id="{CD093FE1-2498-64AF-2307-658888C0A692}"/>
              </a:ext>
            </a:extLst>
          </p:cNvPr>
          <p:cNvSpPr txBox="1"/>
          <p:nvPr/>
        </p:nvSpPr>
        <p:spPr>
          <a:xfrm>
            <a:off x="749180" y="157458"/>
            <a:ext cx="993486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hu-HU" sz="3600" b="0" i="0" u="none" strike="noStrike" cap="none">
                <a:solidFill>
                  <a:srgbClr val="E89F56"/>
                </a:solidFill>
                <a:latin typeface="Arial"/>
                <a:ea typeface="Arial"/>
                <a:cs typeface="Arial"/>
                <a:sym typeface="Arial"/>
              </a:rPr>
              <a:t>7. modul – Biodiverzitás és zérószennyezés</a:t>
            </a:r>
            <a:br>
              <a:rPr lang="en-US" sz="3600" b="0" i="0" u="none" strike="noStrike" cap="none">
                <a:solidFill>
                  <a:schemeClr val="accent2"/>
                </a:solidFill>
                <a:latin typeface="Arial"/>
                <a:ea typeface="Arial"/>
                <a:cs typeface="Arial"/>
                <a:sym typeface="Arial"/>
              </a:rPr>
            </a:br>
            <a:r>
              <a:rPr lang="hu-HU" sz="3600" b="0" i="0" u="none" strike="noStrike" cap="none">
                <a:solidFill>
                  <a:schemeClr val="dk2"/>
                </a:solidFill>
                <a:latin typeface="Arial"/>
                <a:ea typeface="Arial"/>
                <a:cs typeface="Arial"/>
                <a:sym typeface="Arial"/>
              </a:rPr>
              <a:t>Óraterv</a:t>
            </a:r>
            <a:endParaRPr sz="3600" b="0" i="0" u="none" strike="noStrike" cap="none">
              <a:solidFill>
                <a:schemeClr val="accent2"/>
              </a:solidFill>
              <a:latin typeface="Arial"/>
              <a:ea typeface="Arial"/>
              <a:cs typeface="Arial"/>
              <a:sym typeface="Arial"/>
            </a:endParaRPr>
          </a:p>
        </p:txBody>
      </p:sp>
    </p:spTree>
    <p:extLst>
      <p:ext uri="{BB962C8B-B14F-4D97-AF65-F5344CB8AC3E}">
        <p14:creationId xmlns:p14="http://schemas.microsoft.com/office/powerpoint/2010/main" val="267370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title"/>
          </p:nvPr>
        </p:nvSpPr>
        <p:spPr>
          <a:xfrm>
            <a:off x="726271" y="11446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54F74"/>
              </a:buClr>
              <a:buSzPts val="4000"/>
              <a:buFont typeface="Tahoma"/>
              <a:buNone/>
            </a:pPr>
            <a:r>
              <a:rPr lang="hu-HU"/>
              <a:t>Képzési modulok és témák</a:t>
            </a:r>
            <a:endParaRPr/>
          </a:p>
        </p:txBody>
      </p:sp>
      <p:graphicFrame>
        <p:nvGraphicFramePr>
          <p:cNvPr id="187" name="Google Shape;187;p4"/>
          <p:cNvGraphicFramePr/>
          <p:nvPr>
            <p:extLst>
              <p:ext uri="{D42A27DB-BD31-4B8C-83A1-F6EECF244321}">
                <p14:modId xmlns:p14="http://schemas.microsoft.com/office/powerpoint/2010/main" val="2800093551"/>
              </p:ext>
            </p:extLst>
          </p:nvPr>
        </p:nvGraphicFramePr>
        <p:xfrm>
          <a:off x="852854" y="1429450"/>
          <a:ext cx="8590075" cy="4737735"/>
        </p:xfrm>
        <a:graphic>
          <a:graphicData uri="http://schemas.openxmlformats.org/drawingml/2006/table">
            <a:tbl>
              <a:tblPr>
                <a:noFill/>
                <a:tableStyleId>{96539F4D-873F-4398-89DC-F34D64D5D0C1}</a:tableStyleId>
              </a:tblPr>
              <a:tblGrid>
                <a:gridCol w="4030225">
                  <a:extLst>
                    <a:ext uri="{9D8B030D-6E8A-4147-A177-3AD203B41FA5}">
                      <a16:colId xmlns:a16="http://schemas.microsoft.com/office/drawing/2014/main" val="20000"/>
                    </a:ext>
                  </a:extLst>
                </a:gridCol>
                <a:gridCol w="624200">
                  <a:extLst>
                    <a:ext uri="{9D8B030D-6E8A-4147-A177-3AD203B41FA5}">
                      <a16:colId xmlns:a16="http://schemas.microsoft.com/office/drawing/2014/main" val="20001"/>
                    </a:ext>
                  </a:extLst>
                </a:gridCol>
                <a:gridCol w="3935650">
                  <a:extLst>
                    <a:ext uri="{9D8B030D-6E8A-4147-A177-3AD203B41FA5}">
                      <a16:colId xmlns:a16="http://schemas.microsoft.com/office/drawing/2014/main" val="20002"/>
                    </a:ext>
                  </a:extLst>
                </a:gridCol>
              </a:tblGrid>
              <a:tr h="276225">
                <a:tc>
                  <a:txBody>
                    <a:bodyPr/>
                    <a:lstStyle/>
                    <a:p>
                      <a:pPr marL="0" marR="0" lvl="0" indent="0" algn="ctr" rtl="0">
                        <a:spcBef>
                          <a:spcPts val="0"/>
                        </a:spcBef>
                        <a:spcAft>
                          <a:spcPts val="0"/>
                        </a:spcAft>
                        <a:buNone/>
                      </a:pPr>
                      <a:r>
                        <a:rPr lang="en-US" sz="1600" b="1" i="0" u="none" strike="noStrike" cap="none">
                          <a:solidFill>
                            <a:srgbClr val="000000"/>
                          </a:solidFill>
                          <a:latin typeface="Tahoma"/>
                          <a:ea typeface="Tahoma"/>
                          <a:cs typeface="Tahoma"/>
                          <a:sym typeface="Tahoma"/>
                        </a:rPr>
                        <a:t>WP3 </a:t>
                      </a:r>
                      <a:r>
                        <a:rPr lang="hu-HU" sz="1600" b="1" i="0" u="none" strike="noStrike" cap="none">
                          <a:solidFill>
                            <a:srgbClr val="000000"/>
                          </a:solidFill>
                          <a:latin typeface="Tahoma"/>
                          <a:ea typeface="Tahoma"/>
                          <a:cs typeface="Tahoma"/>
                          <a:sym typeface="Tahoma"/>
                        </a:rPr>
                        <a:t>felépítés</a:t>
                      </a:r>
                      <a:endParaRPr/>
                    </a:p>
                  </a:txBody>
                  <a:tcPr marL="9525" marR="9525" marT="9525" marB="0">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endParaRPr sz="1600" b="1" i="0" u="none" strike="noStrike" cap="none">
                        <a:solidFill>
                          <a:srgbClr val="000000"/>
                        </a:solidFill>
                        <a:latin typeface="Tahoma"/>
                        <a:ea typeface="Tahoma"/>
                        <a:cs typeface="Tahoma"/>
                        <a:sym typeface="Tahoma"/>
                      </a:endParaRPr>
                    </a:p>
                  </a:txBody>
                  <a:tcPr marL="9525" marR="9525" marT="9525" marB="0">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600" b="1" i="0" u="none" strike="noStrike" cap="none">
                          <a:solidFill>
                            <a:srgbClr val="000000"/>
                          </a:solidFill>
                          <a:latin typeface="Tahoma"/>
                          <a:ea typeface="Tahoma"/>
                          <a:cs typeface="Tahoma"/>
                          <a:sym typeface="Tahoma"/>
                        </a:rPr>
                        <a:t>WP3 </a:t>
                      </a:r>
                      <a:r>
                        <a:rPr lang="hu-HU" sz="1600" b="1" i="0" u="none" strike="noStrike" cap="none">
                          <a:solidFill>
                            <a:srgbClr val="000000"/>
                          </a:solidFill>
                          <a:latin typeface="Tahoma"/>
                          <a:ea typeface="Tahoma"/>
                          <a:cs typeface="Tahoma"/>
                          <a:sym typeface="Tahoma"/>
                        </a:rPr>
                        <a:t>témák</a:t>
                      </a:r>
                      <a:endParaRPr/>
                    </a:p>
                  </a:txBody>
                  <a:tcPr marL="9525" marR="9525" marT="9525" marB="0">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1675">
                <a:tc>
                  <a:txBody>
                    <a:bodyPr/>
                    <a:lstStyle/>
                    <a:p>
                      <a:pPr marL="0" marR="0" lvl="0" indent="0" algn="l" rtl="0">
                        <a:spcBef>
                          <a:spcPts val="0"/>
                        </a:spcBef>
                        <a:spcAft>
                          <a:spcPts val="0"/>
                        </a:spcAft>
                        <a:buNone/>
                      </a:pPr>
                      <a:endParaRPr sz="1000" b="0" i="0" u="none" strike="noStrike" cap="none">
                        <a:solidFill>
                          <a:srgbClr val="000000"/>
                        </a:solidFill>
                        <a:latin typeface="Tahoma"/>
                        <a:ea typeface="Tahoma"/>
                        <a:cs typeface="Tahoma"/>
                        <a:sym typeface="Tahoma"/>
                      </a:endParaRP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0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7650">
                <a:tc>
                  <a:txBody>
                    <a:bodyPr/>
                    <a:lstStyle/>
                    <a:p>
                      <a:pPr marL="0" marR="0" lvl="0" indent="0" algn="l" rtl="0">
                        <a:spcBef>
                          <a:spcPts val="0"/>
                        </a:spcBef>
                        <a:spcAft>
                          <a:spcPts val="0"/>
                        </a:spcAft>
                        <a:buNone/>
                      </a:pPr>
                      <a:r>
                        <a:rPr lang="en-US" sz="1600" b="1" i="0" u="none" strike="noStrike" cap="none">
                          <a:solidFill>
                            <a:srgbClr val="000000"/>
                          </a:solidFill>
                          <a:latin typeface="Tahoma"/>
                          <a:ea typeface="Tahoma"/>
                          <a:cs typeface="Tahoma"/>
                          <a:sym typeface="Tahoma"/>
                        </a:rPr>
                        <a:t>1. Fenntartható életvitel</a:t>
                      </a: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E0B2"/>
                    </a:solidFill>
                  </a:tcPr>
                </a:tc>
                <a:tc>
                  <a:txBody>
                    <a:bodyPr/>
                    <a:lstStyle/>
                    <a:p>
                      <a:pPr marL="0" marR="0" lvl="0" indent="0" algn="l" rtl="0">
                        <a:spcBef>
                          <a:spcPts val="0"/>
                        </a:spcBef>
                        <a:spcAft>
                          <a:spcPts val="0"/>
                        </a:spcAft>
                        <a:buNone/>
                      </a:pPr>
                      <a:endParaRPr sz="16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600" b="0" i="0" u="none" strike="noStrike" cap="none">
                        <a:solidFill>
                          <a:srgbClr val="000000"/>
                        </a:solidFill>
                        <a:latin typeface="Tahoma"/>
                        <a:ea typeface="Tahoma"/>
                        <a:cs typeface="Tahoma"/>
                        <a:sym typeface="Tahoma"/>
                      </a:endParaRPr>
                    </a:p>
                  </a:txBody>
                  <a:tcPr marL="9525" marR="9525" marT="9525" marB="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E0B2"/>
                    </a:solidFill>
                  </a:tcPr>
                </a:tc>
                <a:extLst>
                  <a:ext uri="{0D108BD9-81ED-4DB2-BD59-A6C34878D82A}">
                    <a16:rowId xmlns:a16="http://schemas.microsoft.com/office/drawing/2014/main" val="10002"/>
                  </a:ext>
                </a:extLst>
              </a:tr>
              <a:tr h="190500">
                <a:tc rowSpan="3">
                  <a:txBody>
                    <a:bodyPr/>
                    <a:lstStyle/>
                    <a:p>
                      <a:pPr marL="0" marR="0" lvl="0" indent="0" algn="l" rtl="0">
                        <a:spcBef>
                          <a:spcPts val="0"/>
                        </a:spcBef>
                        <a:spcAft>
                          <a:spcPts val="0"/>
                        </a:spcAft>
                        <a:buNone/>
                      </a:pPr>
                      <a:r>
                        <a:rPr lang="en-US" sz="1400" b="0" i="1" u="none" strike="noStrike" cap="none">
                          <a:solidFill>
                            <a:srgbClr val="000000"/>
                          </a:solidFill>
                          <a:latin typeface="Tahoma"/>
                          <a:ea typeface="Tahoma"/>
                          <a:cs typeface="Tahoma"/>
                          <a:sym typeface="Tahoma"/>
                        </a:rPr>
                        <a:t>Cél: A személyes értékekről való elmélkedés, annak azonosítása és magyarázata, hogy az értékek hogyan különböznek egyénenként és változnak idővel, miközben kritikusan értékeli, hogy ezek hogyan illeszkednek a fenntarthatósági értékekhez.</a:t>
                      </a: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marL="0" marR="0" lvl="0" indent="0" algn="l" rtl="0">
                        <a:spcBef>
                          <a:spcPts val="0"/>
                        </a:spcBef>
                        <a:spcAft>
                          <a:spcPts val="0"/>
                        </a:spcAft>
                        <a:buNone/>
                      </a:pPr>
                      <a:endParaRPr sz="16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Font typeface="Arial"/>
                        <a:buNone/>
                      </a:pPr>
                      <a:r>
                        <a:rPr lang="en-US" sz="1600" b="1" i="0" u="none" strike="noStrike" cap="none">
                          <a:solidFill>
                            <a:srgbClr val="C00000"/>
                          </a:solidFill>
                          <a:latin typeface="Tahoma"/>
                          <a:ea typeface="Tahoma"/>
                          <a:cs typeface="Tahoma"/>
                          <a:sym typeface="Tahoma"/>
                        </a:rPr>
                        <a:t>1A - Generációk közötti elkötelezettség</a:t>
                      </a:r>
                      <a:endParaRPr sz="1600" b="1" i="0" u="none" strike="noStrike" cap="none">
                        <a:solidFill>
                          <a:srgbClr val="C00000"/>
                        </a:solidFill>
                        <a:latin typeface="Tahoma"/>
                        <a:ea typeface="Tahoma"/>
                        <a:cs typeface="Tahoma"/>
                        <a:sym typeface="Arial"/>
                      </a:endParaRPr>
                    </a:p>
                  </a:txBody>
                  <a:tcPr marL="9525" marR="9525" marT="9525"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E0B4"/>
                    </a:solidFill>
                  </a:tcPr>
                </a:tc>
                <a:extLst>
                  <a:ext uri="{0D108BD9-81ED-4DB2-BD59-A6C34878D82A}">
                    <a16:rowId xmlns:a16="http://schemas.microsoft.com/office/drawing/2014/main" val="10003"/>
                  </a:ext>
                </a:extLst>
              </a:tr>
              <a:tr h="190500">
                <a:tc vMerge="1">
                  <a:txBody>
                    <a:bodyPr/>
                    <a:lstStyle/>
                    <a:p>
                      <a:endParaRPr lang="hu-HU"/>
                    </a:p>
                  </a:txBody>
                  <a:tcPr/>
                </a:tc>
                <a:tc>
                  <a:txBody>
                    <a:bodyPr/>
                    <a:lstStyle/>
                    <a:p>
                      <a:pPr marL="0" marR="0" lvl="0" indent="0" algn="l" rtl="0">
                        <a:spcBef>
                          <a:spcPts val="0"/>
                        </a:spcBef>
                        <a:spcAft>
                          <a:spcPts val="0"/>
                        </a:spcAft>
                        <a:buNone/>
                      </a:pPr>
                      <a:endParaRPr sz="16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en-US" sz="1600" b="1" i="0" u="none" strike="noStrike" cap="none">
                          <a:solidFill>
                            <a:srgbClr val="000000"/>
                          </a:solidFill>
                          <a:latin typeface="Tahoma"/>
                          <a:ea typeface="Tahoma"/>
                          <a:cs typeface="Tahoma"/>
                          <a:sym typeface="Tahoma"/>
                        </a:rPr>
                        <a:t>1B - </a:t>
                      </a:r>
                      <a:r>
                        <a:rPr lang="hu-HU" sz="1600" b="1" i="0" u="none" strike="noStrike" cap="none">
                          <a:solidFill>
                            <a:srgbClr val="000000"/>
                          </a:solidFill>
                          <a:latin typeface="Tahoma"/>
                          <a:ea typeface="Tahoma"/>
                          <a:cs typeface="Tahoma"/>
                          <a:sym typeface="Tahoma"/>
                        </a:rPr>
                        <a:t>Hulladék</a:t>
                      </a:r>
                      <a:endParaRPr/>
                    </a:p>
                  </a:txBody>
                  <a:tcPr marL="9525" marR="9525" marT="9525"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E0B4"/>
                    </a:solidFill>
                  </a:tcPr>
                </a:tc>
                <a:extLst>
                  <a:ext uri="{0D108BD9-81ED-4DB2-BD59-A6C34878D82A}">
                    <a16:rowId xmlns:a16="http://schemas.microsoft.com/office/drawing/2014/main" val="10004"/>
                  </a:ext>
                </a:extLst>
              </a:tr>
              <a:tr h="190500">
                <a:tc vMerge="1">
                  <a:txBody>
                    <a:bodyPr/>
                    <a:lstStyle/>
                    <a:p>
                      <a:endParaRPr lang="hu-HU"/>
                    </a:p>
                  </a:txBody>
                  <a:tcPr/>
                </a:tc>
                <a:tc>
                  <a:txBody>
                    <a:bodyPr/>
                    <a:lstStyle/>
                    <a:p>
                      <a:pPr marL="0" marR="0" lvl="0" indent="0" algn="l" rtl="0">
                        <a:spcBef>
                          <a:spcPts val="0"/>
                        </a:spcBef>
                        <a:spcAft>
                          <a:spcPts val="0"/>
                        </a:spcAft>
                        <a:buNone/>
                      </a:pPr>
                      <a:endParaRPr sz="16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en-US" sz="1600" b="1" i="0" u="none" strike="noStrike" cap="none">
                          <a:solidFill>
                            <a:srgbClr val="C00000"/>
                          </a:solidFill>
                          <a:latin typeface="Tahoma"/>
                          <a:ea typeface="Tahoma"/>
                          <a:cs typeface="Tahoma"/>
                          <a:sym typeface="Tahoma"/>
                        </a:rPr>
                        <a:t>1C - Zöld gazdaság</a:t>
                      </a:r>
                      <a:endParaRPr sz="1600" b="1" i="0" u="none" strike="noStrike" cap="none">
                        <a:solidFill>
                          <a:srgbClr val="C00000"/>
                        </a:solidFill>
                        <a:latin typeface="Tahoma"/>
                        <a:ea typeface="Tahoma"/>
                        <a:cs typeface="Tahoma"/>
                        <a:sym typeface="Arial"/>
                      </a:endParaRPr>
                    </a:p>
                  </a:txBody>
                  <a:tcPr marL="9525" marR="9525" marT="9525"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E0B4"/>
                    </a:solidFill>
                  </a:tcPr>
                </a:tc>
                <a:extLst>
                  <a:ext uri="{0D108BD9-81ED-4DB2-BD59-A6C34878D82A}">
                    <a16:rowId xmlns:a16="http://schemas.microsoft.com/office/drawing/2014/main" val="10005"/>
                  </a:ext>
                </a:extLst>
              </a:tr>
              <a:tr h="190500">
                <a:tc>
                  <a:txBody>
                    <a:bodyPr/>
                    <a:lstStyle/>
                    <a:p>
                      <a:pPr marL="0" marR="0" lvl="0" indent="0" algn="l" rtl="0">
                        <a:spcBef>
                          <a:spcPts val="0"/>
                        </a:spcBef>
                        <a:spcAft>
                          <a:spcPts val="0"/>
                        </a:spcAft>
                        <a:buNone/>
                      </a:pPr>
                      <a:endParaRPr sz="1000" b="0" i="0" u="none" strike="noStrike" cap="none">
                        <a:solidFill>
                          <a:srgbClr val="000000"/>
                        </a:solidFill>
                        <a:latin typeface="Tahoma"/>
                        <a:ea typeface="Tahoma"/>
                        <a:cs typeface="Tahoma"/>
                        <a:sym typeface="Tahoma"/>
                      </a:endParaRP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0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b="1" i="0" u="none" strike="noStrike" cap="none">
                        <a:solidFill>
                          <a:srgbClr val="000000"/>
                        </a:solidFill>
                        <a:latin typeface="Tahoma"/>
                        <a:ea typeface="Tahoma"/>
                        <a:cs typeface="Tahoma"/>
                        <a:sym typeface="Tahoma"/>
                      </a:endParaRPr>
                    </a:p>
                  </a:txBody>
                  <a:tcPr marL="9525" marR="9525" marT="9525" marB="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47650">
                <a:tc>
                  <a:txBody>
                    <a:bodyPr/>
                    <a:lstStyle/>
                    <a:p>
                      <a:pPr marL="0" marR="0" lvl="0" indent="0" algn="l" rtl="0">
                        <a:spcBef>
                          <a:spcPts val="0"/>
                        </a:spcBef>
                        <a:spcAft>
                          <a:spcPts val="0"/>
                        </a:spcAft>
                        <a:buNone/>
                      </a:pPr>
                      <a:r>
                        <a:rPr lang="en-US" sz="1600" b="1" i="0" u="none" strike="noStrike" cap="none">
                          <a:solidFill>
                            <a:srgbClr val="000000"/>
                          </a:solidFill>
                          <a:latin typeface="Tahoma"/>
                          <a:ea typeface="Tahoma"/>
                          <a:cs typeface="Tahoma"/>
                          <a:sym typeface="Tahoma"/>
                        </a:rPr>
                        <a:t>2. A mai világ problémái</a:t>
                      </a: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C6E7"/>
                    </a:solidFill>
                  </a:tcPr>
                </a:tc>
                <a:tc>
                  <a:txBody>
                    <a:bodyPr/>
                    <a:lstStyle/>
                    <a:p>
                      <a:pPr marL="0" marR="0" lvl="0" indent="0" algn="l" rtl="0">
                        <a:spcBef>
                          <a:spcPts val="0"/>
                        </a:spcBef>
                        <a:spcAft>
                          <a:spcPts val="0"/>
                        </a:spcAft>
                        <a:buNone/>
                      </a:pPr>
                      <a:endParaRPr sz="16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600" b="1" i="0" u="none" strike="noStrike" cap="none">
                        <a:solidFill>
                          <a:srgbClr val="000000"/>
                        </a:solidFill>
                        <a:latin typeface="Tahoma"/>
                        <a:ea typeface="Tahoma"/>
                        <a:cs typeface="Tahoma"/>
                        <a:sym typeface="Tahoma"/>
                      </a:endParaRPr>
                    </a:p>
                  </a:txBody>
                  <a:tcPr marL="9525" marR="9525" marT="9525" marB="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C6E7"/>
                    </a:solidFill>
                  </a:tcPr>
                </a:tc>
                <a:extLst>
                  <a:ext uri="{0D108BD9-81ED-4DB2-BD59-A6C34878D82A}">
                    <a16:rowId xmlns:a16="http://schemas.microsoft.com/office/drawing/2014/main" val="10007"/>
                  </a:ext>
                </a:extLst>
              </a:tr>
              <a:tr h="190500">
                <a:tc rowSpan="2">
                  <a:txBody>
                    <a:bodyPr/>
                    <a:lstStyle/>
                    <a:p>
                      <a:pPr marL="0" marR="0" lvl="0" indent="0" algn="l" rtl="0">
                        <a:spcBef>
                          <a:spcPts val="0"/>
                        </a:spcBef>
                        <a:spcAft>
                          <a:spcPts val="0"/>
                        </a:spcAft>
                        <a:buNone/>
                      </a:pPr>
                      <a:r>
                        <a:rPr lang="hu-HU" sz="1400" b="0" i="1" u="none" strike="noStrike" cap="none">
                          <a:solidFill>
                            <a:srgbClr val="000000"/>
                          </a:solidFill>
                          <a:latin typeface="Tahoma"/>
                          <a:ea typeface="Tahoma"/>
                          <a:cs typeface="Tahoma"/>
                          <a:sym typeface="Tahoma"/>
                        </a:rPr>
                        <a:t>Cél: Átmenetek és kihívások kezelése összetett fenntarthatósági helyzetekben, valamint a jövővel kapcsolatos döntések meghozatala bizonytalanság, többértelműség és kockázat mellett.</a:t>
                      </a: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C6E7"/>
                    </a:solidFill>
                  </a:tcPr>
                </a:tc>
                <a:tc>
                  <a:txBody>
                    <a:bodyPr/>
                    <a:lstStyle/>
                    <a:p>
                      <a:pPr marL="0" marR="0" lvl="0" indent="0" algn="l" rtl="0">
                        <a:spcBef>
                          <a:spcPts val="0"/>
                        </a:spcBef>
                        <a:spcAft>
                          <a:spcPts val="0"/>
                        </a:spcAft>
                        <a:buNone/>
                      </a:pPr>
                      <a:endParaRPr sz="16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en-US" sz="1600" b="1" i="0" u="none" strike="noStrike" cap="none">
                          <a:solidFill>
                            <a:srgbClr val="000000"/>
                          </a:solidFill>
                          <a:latin typeface="Tahoma"/>
                          <a:ea typeface="Tahoma"/>
                          <a:cs typeface="Tahoma"/>
                          <a:sym typeface="Tahoma"/>
                        </a:rPr>
                        <a:t>2A - Alkalmazkodás az éghajlatváltozáshoz</a:t>
                      </a:r>
                      <a:endParaRPr/>
                    </a:p>
                  </a:txBody>
                  <a:tcPr marL="9525" marR="9525" marT="9525"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C6E7"/>
                    </a:solidFill>
                  </a:tcPr>
                </a:tc>
                <a:extLst>
                  <a:ext uri="{0D108BD9-81ED-4DB2-BD59-A6C34878D82A}">
                    <a16:rowId xmlns:a16="http://schemas.microsoft.com/office/drawing/2014/main" val="10008"/>
                  </a:ext>
                </a:extLst>
              </a:tr>
              <a:tr h="190500">
                <a:tc vMerge="1">
                  <a:txBody>
                    <a:bodyPr/>
                    <a:lstStyle/>
                    <a:p>
                      <a:endParaRPr lang="hu-HU"/>
                    </a:p>
                  </a:txBody>
                  <a:tcPr/>
                </a:tc>
                <a:tc>
                  <a:txBody>
                    <a:bodyPr/>
                    <a:lstStyle/>
                    <a:p>
                      <a:pPr marL="0" marR="0" lvl="0" indent="0" algn="l" rtl="0">
                        <a:spcBef>
                          <a:spcPts val="0"/>
                        </a:spcBef>
                        <a:spcAft>
                          <a:spcPts val="0"/>
                        </a:spcAft>
                        <a:buNone/>
                      </a:pPr>
                      <a:endParaRPr sz="16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en-US" sz="1600" b="1" i="0" u="none" strike="noStrike" cap="none">
                          <a:solidFill>
                            <a:srgbClr val="000000"/>
                          </a:solidFill>
                          <a:latin typeface="Tahoma"/>
                          <a:ea typeface="Tahoma"/>
                          <a:cs typeface="Tahoma"/>
                          <a:sym typeface="Tahoma"/>
                        </a:rPr>
                        <a:t>2B - Az éghajlatváltozás mérséklése</a:t>
                      </a:r>
                      <a:endParaRPr/>
                    </a:p>
                  </a:txBody>
                  <a:tcPr marL="9525" marR="9525" marT="9525"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C6E7"/>
                    </a:solidFill>
                  </a:tcPr>
                </a:tc>
                <a:extLst>
                  <a:ext uri="{0D108BD9-81ED-4DB2-BD59-A6C34878D82A}">
                    <a16:rowId xmlns:a16="http://schemas.microsoft.com/office/drawing/2014/main" val="10009"/>
                  </a:ext>
                </a:extLst>
              </a:tr>
              <a:tr h="190500">
                <a:tc>
                  <a:txBody>
                    <a:bodyPr/>
                    <a:lstStyle/>
                    <a:p>
                      <a:pPr marL="0" marR="0" lvl="0" indent="0" algn="l" rtl="0">
                        <a:spcBef>
                          <a:spcPts val="0"/>
                        </a:spcBef>
                        <a:spcAft>
                          <a:spcPts val="0"/>
                        </a:spcAft>
                        <a:buNone/>
                      </a:pPr>
                      <a:endParaRPr sz="1000" b="0" i="0" u="none" strike="noStrike" cap="none">
                        <a:solidFill>
                          <a:srgbClr val="000000"/>
                        </a:solidFill>
                        <a:latin typeface="Tahoma"/>
                        <a:ea typeface="Tahoma"/>
                        <a:cs typeface="Tahoma"/>
                        <a:sym typeface="Tahoma"/>
                      </a:endParaRP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0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b="1" i="0" u="none" strike="noStrike" cap="none">
                        <a:solidFill>
                          <a:srgbClr val="000000"/>
                        </a:solidFill>
                        <a:latin typeface="Tahoma"/>
                        <a:ea typeface="Tahoma"/>
                        <a:cs typeface="Tahoma"/>
                        <a:sym typeface="Tahoma"/>
                      </a:endParaRPr>
                    </a:p>
                  </a:txBody>
                  <a:tcPr marL="9525" marR="9525" marT="9525" marB="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38125">
                <a:tc>
                  <a:txBody>
                    <a:bodyPr/>
                    <a:lstStyle/>
                    <a:p>
                      <a:pPr marL="0" marR="0" lvl="0" indent="0" algn="l" rtl="0">
                        <a:spcBef>
                          <a:spcPts val="0"/>
                        </a:spcBef>
                        <a:spcAft>
                          <a:spcPts val="0"/>
                        </a:spcAft>
                        <a:buNone/>
                      </a:pPr>
                      <a:r>
                        <a:rPr lang="en-US" sz="1600" b="1" i="0" u="none" strike="noStrike" cap="none">
                          <a:solidFill>
                            <a:srgbClr val="000000"/>
                          </a:solidFill>
                          <a:latin typeface="Tahoma"/>
                          <a:ea typeface="Tahoma"/>
                          <a:cs typeface="Tahoma"/>
                          <a:sym typeface="Tahoma"/>
                        </a:rPr>
                        <a:t>3. Energia: E</a:t>
                      </a:r>
                      <a:r>
                        <a:rPr lang="hu-HU" sz="1600" b="1" i="0" u="none" strike="noStrike" cap="none">
                          <a:solidFill>
                            <a:srgbClr val="000000"/>
                          </a:solidFill>
                          <a:latin typeface="Tahoma"/>
                          <a:ea typeface="Tahoma"/>
                          <a:cs typeface="Tahoma"/>
                          <a:sym typeface="Tahoma"/>
                        </a:rPr>
                        <a:t>nergia</a:t>
                      </a:r>
                      <a:r>
                        <a:rPr lang="en-US" sz="1600" b="1" i="0" u="none" strike="noStrike" cap="none">
                          <a:solidFill>
                            <a:srgbClr val="000000"/>
                          </a:solidFill>
                          <a:latin typeface="Tahoma"/>
                          <a:ea typeface="Tahoma"/>
                          <a:cs typeface="Tahoma"/>
                          <a:sym typeface="Tahoma"/>
                        </a:rPr>
                        <a:t>források, Energiaszegénység és Fenntarthatóság</a:t>
                      </a: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rtl="0">
                        <a:spcBef>
                          <a:spcPts val="0"/>
                        </a:spcBef>
                        <a:spcAft>
                          <a:spcPts val="0"/>
                        </a:spcAft>
                        <a:buNone/>
                      </a:pPr>
                      <a:endParaRPr sz="16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rtl="0">
                        <a:spcBef>
                          <a:spcPts val="0"/>
                        </a:spcBef>
                        <a:spcAft>
                          <a:spcPts val="0"/>
                        </a:spcAft>
                        <a:buNone/>
                      </a:pPr>
                      <a:r>
                        <a:rPr lang="en-US" sz="1600" b="1" i="0" u="none" strike="noStrike" cap="none">
                          <a:solidFill>
                            <a:schemeClr val="tx1"/>
                          </a:solidFill>
                          <a:latin typeface="Tahoma"/>
                          <a:ea typeface="Tahoma"/>
                          <a:cs typeface="Tahoma"/>
                          <a:sym typeface="Tahoma"/>
                        </a:rPr>
                        <a:t>3A - </a:t>
                      </a:r>
                      <a:r>
                        <a:rPr lang="hu-HU" sz="1600" b="1" i="0" u="none" strike="noStrike" cap="none">
                          <a:solidFill>
                            <a:schemeClr val="tx1"/>
                          </a:solidFill>
                          <a:latin typeface="Tahoma"/>
                          <a:ea typeface="Tahoma"/>
                          <a:cs typeface="Tahoma"/>
                          <a:sym typeface="Tahoma"/>
                        </a:rPr>
                        <a:t>Energiaforrások</a:t>
                      </a:r>
                    </a:p>
                    <a:p>
                      <a:pPr marL="0" marR="0" lvl="0" indent="0" algn="l" rtl="0">
                        <a:spcBef>
                          <a:spcPts val="0"/>
                        </a:spcBef>
                        <a:spcAft>
                          <a:spcPts val="0"/>
                        </a:spcAft>
                        <a:buNone/>
                      </a:pPr>
                      <a:r>
                        <a:rPr lang="en-US" sz="1600" b="1" i="0" u="none" strike="noStrike" cap="none">
                          <a:solidFill>
                            <a:schemeClr val="tx1"/>
                          </a:solidFill>
                          <a:latin typeface="Tahoma"/>
                          <a:ea typeface="Tahoma"/>
                          <a:cs typeface="Tahoma"/>
                          <a:sym typeface="Tahoma"/>
                        </a:rPr>
                        <a:t>3B - </a:t>
                      </a:r>
                      <a:r>
                        <a:rPr lang="en-US" sz="1600" b="1" i="0" u="none" strike="noStrike" cap="none">
                          <a:solidFill>
                            <a:srgbClr val="000000"/>
                          </a:solidFill>
                          <a:latin typeface="Tahoma"/>
                          <a:ea typeface="Tahoma"/>
                          <a:cs typeface="Tahoma"/>
                          <a:sym typeface="Tahoma"/>
                        </a:rPr>
                        <a:t>Energiaszegénység</a:t>
                      </a:r>
                    </a:p>
                    <a:p>
                      <a:pPr marL="0" marR="0" lvl="0" indent="0" algn="l" rtl="0">
                        <a:spcBef>
                          <a:spcPts val="0"/>
                        </a:spcBef>
                        <a:spcAft>
                          <a:spcPts val="0"/>
                        </a:spcAft>
                        <a:buNone/>
                      </a:pPr>
                      <a:r>
                        <a:rPr lang="en-US" sz="1600" b="1" i="0" u="none" strike="noStrike" cap="none">
                          <a:solidFill>
                            <a:schemeClr val="tx1"/>
                          </a:solidFill>
                          <a:latin typeface="Tahoma"/>
                          <a:ea typeface="Tahoma"/>
                          <a:cs typeface="Tahoma"/>
                          <a:sym typeface="Tahoma"/>
                        </a:rPr>
                        <a:t>3C - Energetikai fenntarthatóság</a:t>
                      </a:r>
                    </a:p>
                    <a:p>
                      <a:pPr marL="0" marR="0" lvl="0" indent="0" algn="l" rtl="0">
                        <a:spcBef>
                          <a:spcPts val="0"/>
                        </a:spcBef>
                        <a:spcAft>
                          <a:spcPts val="0"/>
                        </a:spcAft>
                        <a:buNone/>
                      </a:pPr>
                      <a:r>
                        <a:rPr lang="en-US" sz="1600" b="1" i="0" u="none" strike="noStrike" cap="none">
                          <a:solidFill>
                            <a:schemeClr val="dk1"/>
                          </a:solidFill>
                          <a:latin typeface="Tahoma"/>
                          <a:ea typeface="Tahoma"/>
                          <a:cs typeface="Tahoma"/>
                          <a:sym typeface="Tahoma"/>
                        </a:rPr>
                        <a:t>3D - Fenntartható közlekedés</a:t>
                      </a:r>
                      <a:endParaRPr/>
                    </a:p>
                  </a:txBody>
                  <a:tcPr marL="9525" marR="9525" marT="9525" marB="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extLst>
                  <a:ext uri="{0D108BD9-81ED-4DB2-BD59-A6C34878D82A}">
                    <a16:rowId xmlns:a16="http://schemas.microsoft.com/office/drawing/2014/main" val="10011"/>
                  </a:ext>
                </a:extLst>
              </a:tr>
              <a:tr h="762000">
                <a:tc>
                  <a:txBody>
                    <a:bodyPr/>
                    <a:lstStyle/>
                    <a:p>
                      <a:pPr marL="0" marR="0" lvl="0" indent="0" algn="l" rtl="0">
                        <a:spcBef>
                          <a:spcPts val="0"/>
                        </a:spcBef>
                        <a:spcAft>
                          <a:spcPts val="0"/>
                        </a:spcAft>
                        <a:buNone/>
                      </a:pPr>
                      <a:r>
                        <a:rPr lang="en-US" sz="1400" b="0" i="1" u="none" strike="noStrike" cap="none">
                          <a:solidFill>
                            <a:srgbClr val="000000"/>
                          </a:solidFill>
                          <a:latin typeface="Tahoma"/>
                          <a:ea typeface="Tahoma"/>
                          <a:cs typeface="Tahoma"/>
                          <a:sym typeface="Tahoma"/>
                        </a:rPr>
                        <a:t>Cél: A saját fenntarthatósági potenciál felismerése és aktívan hozzájárulni a közösség és a bolygó kilátásainak javításához.</a:t>
                      </a: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rtl="0">
                        <a:spcBef>
                          <a:spcPts val="0"/>
                        </a:spcBef>
                        <a:spcAft>
                          <a:spcPts val="0"/>
                        </a:spcAft>
                        <a:buNone/>
                      </a:pPr>
                      <a:endParaRPr sz="1600" b="0" i="0" u="none" strike="noStrike" cap="none">
                        <a:solidFill>
                          <a:schemeClr val="tx1"/>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0012"/>
                  </a:ext>
                </a:extLst>
              </a:tr>
            </a:tbl>
          </a:graphicData>
        </a:graphic>
      </p:graphicFrame>
      <p:cxnSp>
        <p:nvCxnSpPr>
          <p:cNvPr id="188" name="Google Shape;188;p4"/>
          <p:cNvCxnSpPr>
            <a:cxnSpLocks/>
          </p:cNvCxnSpPr>
          <p:nvPr/>
        </p:nvCxnSpPr>
        <p:spPr>
          <a:xfrm>
            <a:off x="4901938" y="1991867"/>
            <a:ext cx="575700" cy="417300"/>
          </a:xfrm>
          <a:prstGeom prst="curvedConnector3">
            <a:avLst>
              <a:gd name="adj1" fmla="val 50000"/>
            </a:avLst>
          </a:prstGeom>
          <a:noFill/>
          <a:ln w="57150" cap="flat" cmpd="sng">
            <a:solidFill>
              <a:schemeClr val="accent1"/>
            </a:solidFill>
            <a:prstDash val="solid"/>
            <a:miter lim="800000"/>
            <a:headEnd type="none" w="sm" len="sm"/>
            <a:tailEnd type="triangle" w="med" len="med"/>
          </a:ln>
        </p:spPr>
      </p:cxnSp>
      <p:cxnSp>
        <p:nvCxnSpPr>
          <p:cNvPr id="189" name="Google Shape;189;p4"/>
          <p:cNvCxnSpPr>
            <a:cxnSpLocks/>
          </p:cNvCxnSpPr>
          <p:nvPr/>
        </p:nvCxnSpPr>
        <p:spPr>
          <a:xfrm>
            <a:off x="4920792" y="3717756"/>
            <a:ext cx="556800" cy="382200"/>
          </a:xfrm>
          <a:prstGeom prst="curvedConnector3">
            <a:avLst>
              <a:gd name="adj1" fmla="val 50000"/>
            </a:avLst>
          </a:prstGeom>
          <a:noFill/>
          <a:ln w="57150" cap="flat" cmpd="sng">
            <a:solidFill>
              <a:schemeClr val="accent1"/>
            </a:solidFill>
            <a:prstDash val="solid"/>
            <a:miter lim="800000"/>
            <a:headEnd type="none" w="sm" len="sm"/>
            <a:tailEnd type="triangle" w="med" len="med"/>
          </a:ln>
        </p:spPr>
      </p:cxnSp>
      <p:cxnSp>
        <p:nvCxnSpPr>
          <p:cNvPr id="190" name="Google Shape;190;p4"/>
          <p:cNvCxnSpPr>
            <a:cxnSpLocks/>
          </p:cNvCxnSpPr>
          <p:nvPr/>
        </p:nvCxnSpPr>
        <p:spPr>
          <a:xfrm>
            <a:off x="4883085" y="4991769"/>
            <a:ext cx="594600" cy="445500"/>
          </a:xfrm>
          <a:prstGeom prst="curvedConnector3">
            <a:avLst>
              <a:gd name="adj1" fmla="val 50000"/>
            </a:avLst>
          </a:prstGeom>
          <a:noFill/>
          <a:ln w="57150" cap="flat" cmpd="sng">
            <a:solidFill>
              <a:schemeClr val="accent1"/>
            </a:solidFill>
            <a:prstDash val="solid"/>
            <a:miter lim="800000"/>
            <a:headEnd type="none" w="sm" len="sm"/>
            <a:tailEnd type="triangle" w="med" len="med"/>
          </a:ln>
        </p:spPr>
      </p:cxnSp>
      <p:graphicFrame>
        <p:nvGraphicFramePr>
          <p:cNvPr id="191" name="Google Shape;191;p4"/>
          <p:cNvGraphicFramePr/>
          <p:nvPr>
            <p:extLst>
              <p:ext uri="{D42A27DB-BD31-4B8C-83A1-F6EECF244321}">
                <p14:modId xmlns:p14="http://schemas.microsoft.com/office/powerpoint/2010/main" val="1436500410"/>
              </p:ext>
            </p:extLst>
          </p:nvPr>
        </p:nvGraphicFramePr>
        <p:xfrm>
          <a:off x="9583615" y="1427020"/>
          <a:ext cx="2141425" cy="4682375"/>
        </p:xfrm>
        <a:graphic>
          <a:graphicData uri="http://schemas.openxmlformats.org/drawingml/2006/table">
            <a:tbl>
              <a:tblPr firstRow="1" bandRow="1">
                <a:noFill/>
                <a:tableStyleId>{21966EB8-502F-45F9-8D48-4AB2E8F9A953}</a:tableStyleId>
              </a:tblPr>
              <a:tblGrid>
                <a:gridCol w="2141425">
                  <a:extLst>
                    <a:ext uri="{9D8B030D-6E8A-4147-A177-3AD203B41FA5}">
                      <a16:colId xmlns:a16="http://schemas.microsoft.com/office/drawing/2014/main" val="20000"/>
                    </a:ext>
                  </a:extLst>
                </a:gridCol>
              </a:tblGrid>
              <a:tr h="549125">
                <a:tc>
                  <a:txBody>
                    <a:bodyPr/>
                    <a:lstStyle/>
                    <a:p>
                      <a:pPr marL="0" marR="0" lvl="0" indent="0" algn="ctr" rtl="0">
                        <a:spcBef>
                          <a:spcPts val="0"/>
                        </a:spcBef>
                        <a:spcAft>
                          <a:spcPts val="0"/>
                        </a:spcAft>
                        <a:buNone/>
                      </a:pPr>
                      <a:r>
                        <a:rPr lang="en-US" sz="1600" u="none" strike="noStrike" cap="none">
                          <a:latin typeface="Tahoma"/>
                          <a:ea typeface="Tahoma"/>
                          <a:cs typeface="Tahoma"/>
                          <a:sym typeface="Tahoma"/>
                        </a:rPr>
                        <a:t>WP4 </a:t>
                      </a:r>
                      <a:r>
                        <a:rPr lang="hu-HU" sz="1600" u="none" strike="noStrike" cap="none">
                          <a:latin typeface="Tahoma"/>
                          <a:ea typeface="Tahoma"/>
                          <a:cs typeface="Tahoma"/>
                          <a:sym typeface="Tahoma"/>
                        </a:rPr>
                        <a:t>képzési modulok</a:t>
                      </a:r>
                      <a:endParaRPr sz="1600">
                        <a:latin typeface="Tahoma"/>
                        <a:ea typeface="Tahoma"/>
                        <a:cs typeface="Tahoma"/>
                        <a:sym typeface="Tahoma"/>
                      </a:endParaRPr>
                    </a:p>
                  </a:txBody>
                  <a:tcPr marL="91450" marR="91450" marT="45725" marB="45725"/>
                </a:tc>
                <a:extLst>
                  <a:ext uri="{0D108BD9-81ED-4DB2-BD59-A6C34878D82A}">
                    <a16:rowId xmlns:a16="http://schemas.microsoft.com/office/drawing/2014/main" val="10000"/>
                  </a:ext>
                </a:extLst>
              </a:tr>
              <a:tr h="180000">
                <a:tc>
                  <a:txBody>
                    <a:bodyPr/>
                    <a:lstStyle/>
                    <a:p>
                      <a:pPr marL="0" marR="0" lvl="0" indent="0" algn="ctr" rtl="0">
                        <a:spcBef>
                          <a:spcPts val="0"/>
                        </a:spcBef>
                        <a:spcAft>
                          <a:spcPts val="0"/>
                        </a:spcAft>
                        <a:buNone/>
                      </a:pPr>
                      <a:endParaRPr sz="1050">
                        <a:latin typeface="Tahoma"/>
                        <a:ea typeface="Tahoma"/>
                        <a:cs typeface="Tahoma"/>
                        <a:sym typeface="Tahoma"/>
                      </a:endParaRPr>
                    </a:p>
                  </a:txBody>
                  <a:tcPr marL="28575" marR="28575" marT="19050" marB="19050" anchor="ctr">
                    <a:solidFill>
                      <a:schemeClr val="lt1"/>
                    </a:solidFill>
                  </a:tcPr>
                </a:tc>
                <a:extLst>
                  <a:ext uri="{0D108BD9-81ED-4DB2-BD59-A6C34878D82A}">
                    <a16:rowId xmlns:a16="http://schemas.microsoft.com/office/drawing/2014/main" val="10001"/>
                  </a:ext>
                </a:extLst>
              </a:tr>
              <a:tr h="498550">
                <a:tc>
                  <a:txBody>
                    <a:bodyPr/>
                    <a:lstStyle/>
                    <a:p>
                      <a:pPr marL="0" marR="0" lvl="0" indent="0" algn="ctr" rtl="0">
                        <a:lnSpc>
                          <a:spcPct val="100000"/>
                        </a:lnSpc>
                        <a:spcBef>
                          <a:spcPts val="0"/>
                        </a:spcBef>
                        <a:spcAft>
                          <a:spcPts val="0"/>
                        </a:spcAft>
                        <a:buClr>
                          <a:schemeClr val="dk1"/>
                        </a:buClr>
                        <a:buSzPts val="1600"/>
                        <a:buFont typeface="Tahoma"/>
                        <a:buNone/>
                      </a:pPr>
                      <a:r>
                        <a:rPr lang="en-US" sz="1600">
                          <a:latin typeface="Tahoma"/>
                          <a:ea typeface="Tahoma"/>
                          <a:cs typeface="Tahoma"/>
                          <a:sym typeface="Tahoma"/>
                        </a:rPr>
                        <a:t>1. </a:t>
                      </a:r>
                      <a:r>
                        <a:rPr lang="hu-HU" sz="1600">
                          <a:latin typeface="Tahoma"/>
                          <a:ea typeface="Tahoma"/>
                          <a:cs typeface="Tahoma"/>
                          <a:sym typeface="Tahoma"/>
                        </a:rPr>
                        <a:t>Bevezetés</a:t>
                      </a:r>
                      <a:endParaRPr/>
                    </a:p>
                  </a:txBody>
                  <a:tcPr marL="28575" marR="28575" marT="19050" marB="19050" anchor="ctr"/>
                </a:tc>
                <a:extLst>
                  <a:ext uri="{0D108BD9-81ED-4DB2-BD59-A6C34878D82A}">
                    <a16:rowId xmlns:a16="http://schemas.microsoft.com/office/drawing/2014/main" val="10002"/>
                  </a:ext>
                </a:extLst>
              </a:tr>
              <a:tr h="599875">
                <a:tc>
                  <a:txBody>
                    <a:bodyPr/>
                    <a:lstStyle/>
                    <a:p>
                      <a:pPr marL="0" marR="0" lvl="0" indent="0" algn="ctr" rtl="0">
                        <a:spcBef>
                          <a:spcPts val="0"/>
                        </a:spcBef>
                        <a:spcAft>
                          <a:spcPts val="0"/>
                        </a:spcAft>
                        <a:buNone/>
                      </a:pPr>
                      <a:r>
                        <a:rPr lang="en-US" sz="1600" b="0">
                          <a:latin typeface="Tahoma"/>
                          <a:ea typeface="Tahoma"/>
                          <a:cs typeface="Tahoma"/>
                          <a:sym typeface="Tahoma"/>
                        </a:rPr>
                        <a:t>2. A ház teljesítménye </a:t>
                      </a:r>
                      <a:endParaRPr/>
                    </a:p>
                  </a:txBody>
                  <a:tcPr marL="28575" marR="28575" marT="19050" marB="19050" anchor="ctr"/>
                </a:tc>
                <a:extLst>
                  <a:ext uri="{0D108BD9-81ED-4DB2-BD59-A6C34878D82A}">
                    <a16:rowId xmlns:a16="http://schemas.microsoft.com/office/drawing/2014/main" val="10003"/>
                  </a:ext>
                </a:extLst>
              </a:tr>
              <a:tr h="516450">
                <a:tc>
                  <a:txBody>
                    <a:bodyPr/>
                    <a:lstStyle/>
                    <a:p>
                      <a:pPr marL="0" marR="0" lvl="0" indent="0" algn="ctr" rtl="0">
                        <a:spcBef>
                          <a:spcPts val="0"/>
                        </a:spcBef>
                        <a:spcAft>
                          <a:spcPts val="0"/>
                        </a:spcAft>
                        <a:buNone/>
                      </a:pPr>
                      <a:r>
                        <a:rPr lang="en-US" sz="1600" b="0">
                          <a:latin typeface="Tahoma"/>
                          <a:ea typeface="Tahoma"/>
                          <a:cs typeface="Tahoma"/>
                          <a:sym typeface="Tahoma"/>
                        </a:rPr>
                        <a:t>3. Házfelújítás</a:t>
                      </a:r>
                      <a:endParaRPr/>
                    </a:p>
                  </a:txBody>
                  <a:tcPr marL="28575" marR="28575" marT="19050" marB="19050" anchor="ctr"/>
                </a:tc>
                <a:extLst>
                  <a:ext uri="{0D108BD9-81ED-4DB2-BD59-A6C34878D82A}">
                    <a16:rowId xmlns:a16="http://schemas.microsoft.com/office/drawing/2014/main" val="10004"/>
                  </a:ext>
                </a:extLst>
              </a:tr>
              <a:tr h="479700">
                <a:tc>
                  <a:txBody>
                    <a:bodyPr/>
                    <a:lstStyle/>
                    <a:p>
                      <a:pPr marL="0" marR="0" lvl="0" indent="0" algn="ctr" rtl="0">
                        <a:spcBef>
                          <a:spcPts val="0"/>
                        </a:spcBef>
                        <a:spcAft>
                          <a:spcPts val="0"/>
                        </a:spcAft>
                        <a:buNone/>
                      </a:pPr>
                      <a:r>
                        <a:rPr lang="en-US" sz="1600">
                          <a:latin typeface="Tahoma"/>
                          <a:ea typeface="Tahoma"/>
                          <a:cs typeface="Tahoma"/>
                          <a:sym typeface="Tahoma"/>
                        </a:rPr>
                        <a:t>4. </a:t>
                      </a:r>
                      <a:r>
                        <a:rPr lang="hu-HU" sz="1600">
                          <a:latin typeface="Tahoma"/>
                          <a:ea typeface="Tahoma"/>
                          <a:cs typeface="Tahoma"/>
                          <a:sym typeface="Tahoma"/>
                        </a:rPr>
                        <a:t>Hulladék</a:t>
                      </a:r>
                      <a:endParaRPr/>
                    </a:p>
                  </a:txBody>
                  <a:tcPr marL="28575" marR="28575" marT="19050" marB="19050" anchor="ctr"/>
                </a:tc>
                <a:extLst>
                  <a:ext uri="{0D108BD9-81ED-4DB2-BD59-A6C34878D82A}">
                    <a16:rowId xmlns:a16="http://schemas.microsoft.com/office/drawing/2014/main" val="10005"/>
                  </a:ext>
                </a:extLst>
              </a:tr>
              <a:tr h="610800">
                <a:tc>
                  <a:txBody>
                    <a:bodyPr/>
                    <a:lstStyle/>
                    <a:p>
                      <a:pPr marL="0" marR="0" lvl="0" indent="0" algn="ctr" rtl="0">
                        <a:spcBef>
                          <a:spcPts val="0"/>
                        </a:spcBef>
                        <a:spcAft>
                          <a:spcPts val="0"/>
                        </a:spcAft>
                        <a:buNone/>
                      </a:pPr>
                      <a:r>
                        <a:rPr lang="en-US" sz="1600">
                          <a:latin typeface="Tahoma"/>
                          <a:ea typeface="Tahoma"/>
                          <a:cs typeface="Tahoma"/>
                          <a:sym typeface="Tahoma"/>
                        </a:rPr>
                        <a:t>5. Fenntartható közlekedés</a:t>
                      </a:r>
                      <a:endParaRPr/>
                    </a:p>
                  </a:txBody>
                  <a:tcPr marL="28575" marR="28575" marT="19050" marB="19050" anchor="ctr"/>
                </a:tc>
                <a:extLst>
                  <a:ext uri="{0D108BD9-81ED-4DB2-BD59-A6C34878D82A}">
                    <a16:rowId xmlns:a16="http://schemas.microsoft.com/office/drawing/2014/main" val="10006"/>
                  </a:ext>
                </a:extLst>
              </a:tr>
              <a:tr h="599875">
                <a:tc>
                  <a:txBody>
                    <a:bodyPr/>
                    <a:lstStyle/>
                    <a:p>
                      <a:pPr marL="0" marR="0" lvl="0" indent="0" algn="ctr" rtl="0">
                        <a:spcBef>
                          <a:spcPts val="0"/>
                        </a:spcBef>
                        <a:spcAft>
                          <a:spcPts val="0"/>
                        </a:spcAft>
                        <a:buNone/>
                      </a:pPr>
                      <a:r>
                        <a:rPr lang="en-US" sz="1600">
                          <a:latin typeface="Tahoma"/>
                          <a:ea typeface="Tahoma"/>
                          <a:cs typeface="Tahoma"/>
                          <a:sym typeface="Tahoma"/>
                        </a:rPr>
                        <a:t>6. Fenntartható élelmiszerek</a:t>
                      </a:r>
                      <a:endParaRPr/>
                    </a:p>
                  </a:txBody>
                  <a:tcPr marL="28575" marR="28575" marT="19050" marB="19050" anchor="ctr"/>
                </a:tc>
                <a:extLst>
                  <a:ext uri="{0D108BD9-81ED-4DB2-BD59-A6C34878D82A}">
                    <a16:rowId xmlns:a16="http://schemas.microsoft.com/office/drawing/2014/main" val="10007"/>
                  </a:ext>
                </a:extLst>
              </a:tr>
              <a:tr h="599875">
                <a:tc>
                  <a:txBody>
                    <a:bodyPr/>
                    <a:lstStyle/>
                    <a:p>
                      <a:pPr marL="0" marR="0" lvl="0" indent="0" algn="ctr" rtl="0">
                        <a:spcBef>
                          <a:spcPts val="0"/>
                        </a:spcBef>
                        <a:spcAft>
                          <a:spcPts val="0"/>
                        </a:spcAft>
                        <a:buNone/>
                      </a:pPr>
                      <a:r>
                        <a:rPr lang="en-US" sz="1600" b="1" dirty="0">
                          <a:solidFill>
                            <a:srgbClr val="C00000"/>
                          </a:solidFill>
                          <a:latin typeface="Tahoma"/>
                          <a:ea typeface="Tahoma"/>
                          <a:cs typeface="Tahoma"/>
                          <a:sym typeface="Tahoma"/>
                        </a:rPr>
                        <a:t>7. </a:t>
                      </a:r>
                      <a:r>
                        <a:rPr lang="en-US" sz="1600" b="1" dirty="0" err="1">
                          <a:solidFill>
                            <a:srgbClr val="C00000"/>
                          </a:solidFill>
                          <a:latin typeface="Tahoma"/>
                          <a:ea typeface="Tahoma"/>
                          <a:cs typeface="Tahoma"/>
                          <a:sym typeface="Tahoma"/>
                        </a:rPr>
                        <a:t>Biodiverzitás</a:t>
                      </a:r>
                      <a:r>
                        <a:rPr lang="en-US" sz="1600" b="1" dirty="0">
                          <a:solidFill>
                            <a:srgbClr val="C00000"/>
                          </a:solidFill>
                          <a:latin typeface="Tahoma"/>
                          <a:ea typeface="Tahoma"/>
                          <a:cs typeface="Tahoma"/>
                          <a:sym typeface="Tahoma"/>
                        </a:rPr>
                        <a:t> </a:t>
                      </a:r>
                      <a:r>
                        <a:rPr lang="hu-HU" sz="1600" b="1" dirty="0">
                          <a:solidFill>
                            <a:srgbClr val="C00000"/>
                          </a:solidFill>
                          <a:latin typeface="Tahoma"/>
                          <a:ea typeface="Tahoma"/>
                          <a:cs typeface="Tahoma"/>
                          <a:sym typeface="Tahoma"/>
                        </a:rPr>
                        <a:t>é</a:t>
                      </a:r>
                      <a:r>
                        <a:rPr lang="en-US" sz="1600" b="1" dirty="0">
                          <a:solidFill>
                            <a:srgbClr val="C00000"/>
                          </a:solidFill>
                          <a:latin typeface="Tahoma"/>
                          <a:ea typeface="Tahoma"/>
                          <a:cs typeface="Tahoma"/>
                          <a:sym typeface="Tahoma"/>
                        </a:rPr>
                        <a:t>s </a:t>
                      </a:r>
                      <a:r>
                        <a:rPr lang="en-US" sz="1600" b="1" dirty="0" err="1">
                          <a:solidFill>
                            <a:srgbClr val="C00000"/>
                          </a:solidFill>
                          <a:latin typeface="Tahoma"/>
                          <a:ea typeface="Tahoma"/>
                          <a:cs typeface="Tahoma"/>
                          <a:sym typeface="Tahoma"/>
                        </a:rPr>
                        <a:t>zéró</a:t>
                      </a:r>
                      <a:r>
                        <a:rPr lang="hu-HU" sz="1600" b="1" dirty="0">
                          <a:solidFill>
                            <a:srgbClr val="C00000"/>
                          </a:solidFill>
                          <a:latin typeface="Tahoma"/>
                          <a:ea typeface="Tahoma"/>
                          <a:cs typeface="Tahoma"/>
                          <a:sym typeface="Tahoma"/>
                        </a:rPr>
                        <a:t> </a:t>
                      </a:r>
                      <a:r>
                        <a:rPr lang="en-US" sz="1600" b="1" dirty="0" err="1">
                          <a:solidFill>
                            <a:srgbClr val="C00000"/>
                          </a:solidFill>
                          <a:latin typeface="Tahoma"/>
                          <a:ea typeface="Tahoma"/>
                          <a:cs typeface="Tahoma"/>
                          <a:sym typeface="Tahoma"/>
                        </a:rPr>
                        <a:t>szennyezés</a:t>
                      </a:r>
                      <a:endParaRPr dirty="0"/>
                    </a:p>
                  </a:txBody>
                  <a:tcPr marL="28575" marR="28575" marT="19050" marB="1905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867B-EFAB-0EFC-913F-47580E6EEBF8}"/>
              </a:ext>
            </a:extLst>
          </p:cNvPr>
          <p:cNvSpPr>
            <a:spLocks noGrp="1"/>
          </p:cNvSpPr>
          <p:nvPr>
            <p:ph type="title"/>
          </p:nvPr>
        </p:nvSpPr>
        <p:spPr>
          <a:xfrm>
            <a:off x="886691" y="403225"/>
            <a:ext cx="10515600" cy="872419"/>
          </a:xfrm>
        </p:spPr>
        <p:txBody>
          <a:bodyPr/>
          <a:lstStyle/>
          <a:p>
            <a:r>
              <a:rPr lang="en-US"/>
              <a:t>Fontos fogalmak, kifejezések tisztázása</a:t>
            </a:r>
            <a:endParaRPr lang="en-MT" dirty="0"/>
          </a:p>
        </p:txBody>
      </p:sp>
      <p:sp>
        <p:nvSpPr>
          <p:cNvPr id="3" name="Content Placeholder 2">
            <a:extLst>
              <a:ext uri="{FF2B5EF4-FFF2-40B4-BE49-F238E27FC236}">
                <a16:creationId xmlns:a16="http://schemas.microsoft.com/office/drawing/2014/main" id="{C2C71F94-158B-F196-9F97-832764583110}"/>
              </a:ext>
            </a:extLst>
          </p:cNvPr>
          <p:cNvSpPr>
            <a:spLocks noGrp="1"/>
          </p:cNvSpPr>
          <p:nvPr>
            <p:ph sz="half" idx="1"/>
          </p:nvPr>
        </p:nvSpPr>
        <p:spPr>
          <a:xfrm>
            <a:off x="886691" y="1271146"/>
            <a:ext cx="10194422" cy="5120323"/>
          </a:xfrm>
        </p:spPr>
        <p:txBody>
          <a:bodyPr>
            <a:noAutofit/>
          </a:bodyPr>
          <a:lstStyle/>
          <a:p>
            <a:pPr algn="just" rtl="0" fontAlgn="base">
              <a:lnSpc>
                <a:spcPct val="120000"/>
              </a:lnSpc>
              <a:spcBef>
                <a:spcPts val="0"/>
              </a:spcBef>
              <a:spcAft>
                <a:spcPts val="600"/>
              </a:spcAft>
              <a:buFont typeface="Wingdings" panose="05000000000000000000" pitchFamily="2" charset="2"/>
              <a:buChar char="§"/>
            </a:pPr>
            <a:r>
              <a:rPr lang="hu-HU" sz="1800" b="1" i="0" u="none" strike="noStrike" dirty="0">
                <a:solidFill>
                  <a:srgbClr val="ED7D31"/>
                </a:solidFill>
                <a:effectLst/>
              </a:rPr>
              <a:t>Energia</a:t>
            </a:r>
            <a:r>
              <a:rPr lang="hu-HU" sz="1800" b="0" i="0" u="none" strike="noStrike" dirty="0">
                <a:solidFill>
                  <a:srgbClr val="000000"/>
                </a:solidFill>
                <a:effectLst/>
              </a:rPr>
              <a:t> – egy absztrakt fizikai mennyiség, amely a cselekvést és/vagy mozgást előidéző ​​képességre vonatkozik, és számos formában kifejezhető: kinetikai, kémiai, potenciális stb.</a:t>
            </a:r>
            <a:endParaRPr lang="hu-HU" sz="1800" b="1" i="0" u="none" strike="noStrike" dirty="0">
              <a:solidFill>
                <a:srgbClr val="354F74"/>
              </a:solidFill>
              <a:effectLst/>
            </a:endParaRPr>
          </a:p>
          <a:p>
            <a:pPr algn="just" fontAlgn="base">
              <a:lnSpc>
                <a:spcPct val="120000"/>
              </a:lnSpc>
              <a:spcBef>
                <a:spcPts val="0"/>
              </a:spcBef>
              <a:spcAft>
                <a:spcPts val="600"/>
              </a:spcAft>
              <a:buFont typeface="Wingdings" panose="05000000000000000000" pitchFamily="2" charset="2"/>
              <a:buChar char="§"/>
            </a:pPr>
            <a:r>
              <a:rPr lang="hu-HU" sz="1800" b="1" dirty="0">
                <a:solidFill>
                  <a:srgbClr val="ED7D31"/>
                </a:solidFill>
              </a:rPr>
              <a:t>Fenntartható fejlődés </a:t>
            </a:r>
            <a:r>
              <a:rPr lang="hu-HU" sz="1800" dirty="0">
                <a:solidFill>
                  <a:srgbClr val="000000"/>
                </a:solidFill>
              </a:rPr>
              <a:t>– „olyan fejlődés, amely biztosítani tudja a jelen szükségleteinek kielégítését anélkül, hogy veszélyeztetné a jövő generációk lehetőségeit saját szükségleteik kielégítésére”. (ENSZ, 1987)</a:t>
            </a:r>
          </a:p>
          <a:p>
            <a:pPr algn="just" fontAlgn="base">
              <a:lnSpc>
                <a:spcPct val="120000"/>
              </a:lnSpc>
              <a:spcBef>
                <a:spcPts val="0"/>
              </a:spcBef>
              <a:spcAft>
                <a:spcPts val="600"/>
              </a:spcAft>
              <a:buFont typeface="Wingdings" panose="05000000000000000000" pitchFamily="2" charset="2"/>
              <a:buChar char="§"/>
            </a:pPr>
            <a:r>
              <a:rPr lang="hu-HU" sz="1800" b="1" dirty="0">
                <a:solidFill>
                  <a:srgbClr val="ED7D31"/>
                </a:solidFill>
              </a:rPr>
              <a:t>Nemzedékek közötti elkötelezettség </a:t>
            </a:r>
            <a:r>
              <a:rPr lang="hu-HU" sz="1800" dirty="0">
                <a:solidFill>
                  <a:srgbClr val="000000"/>
                </a:solidFill>
              </a:rPr>
              <a:t>- a fenntarthatósággal kapcsolatos erkölcsi és etikai kötelezettség, amely magában foglalja az egészséges környezet védelmét, mint a jelenlegi és a jövő generációinak kötelességét és elidegeníthetetlen jogát.</a:t>
            </a:r>
          </a:p>
          <a:p>
            <a:pPr marL="342900" lvl="0" indent="-342900" algn="just" rtl="0">
              <a:lnSpc>
                <a:spcPct val="120000"/>
              </a:lnSpc>
              <a:spcBef>
                <a:spcPts val="0"/>
              </a:spcBef>
              <a:spcAft>
                <a:spcPts val="600"/>
              </a:spcAft>
              <a:buSzPct val="100000"/>
              <a:buFont typeface="Noto Sans Symbols"/>
              <a:buChar char="▪"/>
            </a:pPr>
            <a:r>
              <a:rPr lang="hu-HU" sz="1800" b="1" dirty="0">
                <a:solidFill>
                  <a:schemeClr val="accent2"/>
                </a:solidFill>
              </a:rPr>
              <a:t>Zöld gazdaság </a:t>
            </a:r>
            <a:r>
              <a:rPr lang="hu-HU" sz="1800" dirty="0">
                <a:solidFill>
                  <a:srgbClr val="000000"/>
                </a:solidFill>
              </a:rPr>
              <a:t>–</a:t>
            </a:r>
            <a:r>
              <a:rPr lang="hu-HU" sz="1800" dirty="0"/>
              <a:t> amikor „a foglalkoztatás és a jövedelem növekedését a gazdasági tevékenységekbe, infrastruktúrába és eszközökbe történő állami és magánbefektetések hajtják, amelyek lehetővé teszik a szén-dioxid-kibocsátás és szennyezés csökkentését, az energia- és erőforrás-hatékonyság fokozását, valamint a biológiai sokféleség és az ökoszisztéma-szolgáltatások csökkenésének megelőzését”. (UNEP)</a:t>
            </a:r>
          </a:p>
        </p:txBody>
      </p:sp>
    </p:spTree>
    <p:extLst>
      <p:ext uri="{BB962C8B-B14F-4D97-AF65-F5344CB8AC3E}">
        <p14:creationId xmlns:p14="http://schemas.microsoft.com/office/powerpoint/2010/main" val="62749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867B-EFAB-0EFC-913F-47580E6EEBF8}"/>
              </a:ext>
            </a:extLst>
          </p:cNvPr>
          <p:cNvSpPr>
            <a:spLocks noGrp="1"/>
          </p:cNvSpPr>
          <p:nvPr>
            <p:ph type="title"/>
          </p:nvPr>
        </p:nvSpPr>
        <p:spPr>
          <a:xfrm>
            <a:off x="886691" y="403225"/>
            <a:ext cx="10515600" cy="872419"/>
          </a:xfrm>
        </p:spPr>
        <p:txBody>
          <a:bodyPr/>
          <a:lstStyle/>
          <a:p>
            <a:r>
              <a:rPr lang="en-US"/>
              <a:t>Fontos fogalmak, kifejezések tisztázása</a:t>
            </a:r>
            <a:endParaRPr lang="en-MT" dirty="0"/>
          </a:p>
        </p:txBody>
      </p:sp>
      <p:sp>
        <p:nvSpPr>
          <p:cNvPr id="3" name="Content Placeholder 2">
            <a:extLst>
              <a:ext uri="{FF2B5EF4-FFF2-40B4-BE49-F238E27FC236}">
                <a16:creationId xmlns:a16="http://schemas.microsoft.com/office/drawing/2014/main" id="{C2C71F94-158B-F196-9F97-832764583110}"/>
              </a:ext>
            </a:extLst>
          </p:cNvPr>
          <p:cNvSpPr>
            <a:spLocks noGrp="1"/>
          </p:cNvSpPr>
          <p:nvPr>
            <p:ph sz="half" idx="1"/>
          </p:nvPr>
        </p:nvSpPr>
        <p:spPr>
          <a:xfrm>
            <a:off x="886691" y="1271146"/>
            <a:ext cx="10194422" cy="5120323"/>
          </a:xfrm>
        </p:spPr>
        <p:txBody>
          <a:bodyPr>
            <a:noAutofit/>
          </a:bodyPr>
          <a:lstStyle/>
          <a:p>
            <a:pPr marL="342900" lvl="0" indent="-342900" algn="just" rtl="0">
              <a:lnSpc>
                <a:spcPct val="120000"/>
              </a:lnSpc>
              <a:spcBef>
                <a:spcPts val="0"/>
              </a:spcBef>
              <a:spcAft>
                <a:spcPts val="600"/>
              </a:spcAft>
              <a:buSzPct val="100000"/>
              <a:buFont typeface="Noto Sans Symbols"/>
              <a:buChar char="▪"/>
            </a:pPr>
            <a:r>
              <a:rPr lang="hu-HU" sz="1800" b="1" dirty="0">
                <a:solidFill>
                  <a:schemeClr val="accent2"/>
                </a:solidFill>
              </a:rPr>
              <a:t>Biodiverzitás</a:t>
            </a:r>
            <a:r>
              <a:rPr lang="hu-HU" sz="1800" dirty="0"/>
              <a:t> – </a:t>
            </a:r>
            <a:r>
              <a:rPr lang="hu-HU" sz="1800" dirty="0">
                <a:solidFill>
                  <a:srgbClr val="000000"/>
                </a:solidFill>
              </a:rPr>
              <a:t>„</a:t>
            </a:r>
            <a:r>
              <a:rPr lang="hu-HU" sz="1800" b="0" i="0" u="none" strike="noStrike" dirty="0">
                <a:solidFill>
                  <a:srgbClr val="000000"/>
                </a:solidFill>
                <a:effectLst/>
              </a:rPr>
              <a:t>az egy területen élő különböző élőlények összessége – a különféle állatok, növények, gombák, sőt mikroorganizmusok, mint például baktériumok, amelyek természetes világunkat alkotják.”</a:t>
            </a:r>
            <a:endParaRPr lang="hu-HU" sz="1800" dirty="0"/>
          </a:p>
          <a:p>
            <a:pPr marL="342900" indent="-342900" algn="just">
              <a:lnSpc>
                <a:spcPct val="120000"/>
              </a:lnSpc>
              <a:spcBef>
                <a:spcPts val="0"/>
              </a:spcBef>
              <a:spcAft>
                <a:spcPts val="600"/>
              </a:spcAft>
              <a:buSzPct val="100000"/>
              <a:buFont typeface="Noto Sans Symbols"/>
              <a:buChar char="▪"/>
            </a:pPr>
            <a:r>
              <a:rPr lang="hu-HU" sz="1800" b="1" dirty="0">
                <a:solidFill>
                  <a:schemeClr val="accent2"/>
                </a:solidFill>
                <a:latin typeface="Tahoma" panose="020B0604030504040204" pitchFamily="34" charset="0"/>
                <a:ea typeface="Tahoma" panose="020B0604030504040204" pitchFamily="34" charset="0"/>
                <a:cs typeface="Tahoma" panose="020B0604030504040204" pitchFamily="34" charset="0"/>
              </a:rPr>
              <a:t>Zöld közösség</a:t>
            </a:r>
            <a:r>
              <a:rPr lang="hu-H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1800" dirty="0">
                <a:solidFill>
                  <a:srgbClr val="000000"/>
                </a:solidFill>
              </a:rPr>
              <a:t>– </a:t>
            </a:r>
            <a:r>
              <a:rPr lang="hu-HU" sz="1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hu-HU" sz="1800" b="0" i="0" dirty="0">
                <a:solidFill>
                  <a:schemeClr val="tx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közösség, amely környezetbarát gyakorlatokat valósít meg tagjai igényeinek kielégítésére.” </a:t>
            </a:r>
          </a:p>
          <a:p>
            <a:pPr marL="342900" indent="-342900" algn="just">
              <a:lnSpc>
                <a:spcPct val="120000"/>
              </a:lnSpc>
              <a:spcBef>
                <a:spcPts val="0"/>
              </a:spcBef>
              <a:spcAft>
                <a:spcPts val="600"/>
              </a:spcAft>
              <a:buSzPct val="100000"/>
              <a:buFont typeface="Noto Sans Symbols"/>
              <a:buChar char="▪"/>
            </a:pPr>
            <a:r>
              <a:rPr lang="hu-HU" sz="1800" b="1" i="0" dirty="0">
                <a:solidFill>
                  <a:srgbClr val="ED7D31"/>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Szennyezés</a:t>
            </a:r>
            <a:r>
              <a:rPr lang="hu-HU" sz="18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 „az ember által környezetbe juttatott anyagok vagy energia, amely veszélyt jelenthet az emberi egészségre, károsíthatja az élő erőforrásokat és az ökológiai rendszereket, károsíthatja a rendszereket vagy a rekreációs értéket, vagy megzavarhatja a környezet jogszerű használatát.”</a:t>
            </a:r>
            <a:endParaRPr lang="hu-HU" sz="1800" dirty="0">
              <a:solidFill>
                <a:srgbClr val="000000"/>
              </a:solidFill>
            </a:endParaRPr>
          </a:p>
        </p:txBody>
      </p:sp>
    </p:spTree>
    <p:extLst>
      <p:ext uri="{BB962C8B-B14F-4D97-AF65-F5344CB8AC3E}">
        <p14:creationId xmlns:p14="http://schemas.microsoft.com/office/powerpoint/2010/main" val="400097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6"/>
          <p:cNvSpPr>
            <a:spLocks noGrp="1"/>
          </p:cNvSpPr>
          <p:nvPr>
            <p:ph type="body" idx="1"/>
          </p:nvPr>
        </p:nvSpPr>
        <p:spPr>
          <a:xfrm>
            <a:off x="838200" y="3535724"/>
            <a:ext cx="10515600" cy="2811419"/>
          </a:xfrm>
          <a:prstGeom prst="flowChartPunchedCard">
            <a:avLst/>
          </a:prstGeom>
          <a:solidFill>
            <a:srgbClr val="344F74"/>
          </a:solidFill>
          <a:ln w="28575" cap="flat" cmpd="sng">
            <a:solidFill>
              <a:srgbClr val="344F74"/>
            </a:solidFill>
            <a:prstDash val="solid"/>
            <a:round/>
            <a:headEnd type="none" w="sm" len="sm"/>
            <a:tailEnd type="none" w="sm" len="sm"/>
          </a:ln>
        </p:spPr>
        <p:txBody>
          <a:bodyPr spcFirstLastPara="1" wrap="square" lIns="91425" tIns="45700" rIns="91425" bIns="45700" anchor="ctr" anchorCtr="0">
            <a:normAutofit/>
          </a:bodyPr>
          <a:lstStyle/>
          <a:p>
            <a:pPr marL="114300" lvl="0" indent="0" algn="l" rtl="0">
              <a:lnSpc>
                <a:spcPct val="90000"/>
              </a:lnSpc>
              <a:spcBef>
                <a:spcPts val="1000"/>
              </a:spcBef>
              <a:spcAft>
                <a:spcPts val="0"/>
              </a:spcAft>
              <a:buSzPts val="1800"/>
              <a:buNone/>
            </a:pPr>
            <a:r>
              <a:rPr lang="hu-HU" sz="6000">
                <a:solidFill>
                  <a:schemeClr val="lt1"/>
                </a:solidFill>
              </a:rPr>
              <a:t>Zöld gazdaság</a:t>
            </a:r>
            <a:endParaRPr sz="6000">
              <a:solidFill>
                <a:schemeClr val="lt1"/>
              </a:solidFill>
            </a:endParaRPr>
          </a:p>
        </p:txBody>
      </p:sp>
      <p:sp>
        <p:nvSpPr>
          <p:cNvPr id="204" name="Google Shape;204;p6"/>
          <p:cNvSpPr/>
          <p:nvPr/>
        </p:nvSpPr>
        <p:spPr>
          <a:xfrm rot="5400000">
            <a:off x="-8546" y="9578"/>
            <a:ext cx="1157849" cy="1138711"/>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5" name="Google Shape;205;p6"/>
          <p:cNvSpPr/>
          <p:nvPr/>
        </p:nvSpPr>
        <p:spPr>
          <a:xfrm rot="-5400000" flipH="1">
            <a:off x="-8547" y="1238666"/>
            <a:ext cx="1157849" cy="1138709"/>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6" name="Google Shape;206;p6"/>
          <p:cNvSpPr/>
          <p:nvPr/>
        </p:nvSpPr>
        <p:spPr>
          <a:xfrm rot="-5400000" flipH="1">
            <a:off x="-8545" y="2453908"/>
            <a:ext cx="1157848" cy="113870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7" name="Google Shape;207;p6"/>
          <p:cNvSpPr/>
          <p:nvPr/>
        </p:nvSpPr>
        <p:spPr>
          <a:xfrm rot="10800000">
            <a:off x="1210981" y="2464427"/>
            <a:ext cx="1157845" cy="113870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8" name="Google Shape;208;p6"/>
          <p:cNvSpPr/>
          <p:nvPr/>
        </p:nvSpPr>
        <p:spPr>
          <a:xfrm rot="-5400000">
            <a:off x="632058" y="588971"/>
            <a:ext cx="2315694" cy="1157844"/>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9" name="Google Shape;209;p6"/>
          <p:cNvSpPr/>
          <p:nvPr/>
        </p:nvSpPr>
        <p:spPr>
          <a:xfrm rot="10800000">
            <a:off x="2440074" y="1245374"/>
            <a:ext cx="1157845" cy="113870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10" name="Google Shape;210;p6"/>
          <p:cNvSpPr/>
          <p:nvPr/>
        </p:nvSpPr>
        <p:spPr>
          <a:xfrm rot="-5400000">
            <a:off x="2434793" y="-940"/>
            <a:ext cx="1196120" cy="1157845"/>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7"/>
          <p:cNvSpPr txBox="1">
            <a:spLocks noGrp="1"/>
          </p:cNvSpPr>
          <p:nvPr>
            <p:ph type="title"/>
          </p:nvPr>
        </p:nvSpPr>
        <p:spPr>
          <a:xfrm>
            <a:off x="886691" y="4032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54F74"/>
              </a:buClr>
              <a:buSzPts val="4000"/>
              <a:buFont typeface="Tahoma"/>
              <a:buNone/>
            </a:pPr>
            <a:r>
              <a:rPr lang="hu-HU"/>
              <a:t>Mi az a zöld gazdaság?</a:t>
            </a:r>
            <a:endParaRPr/>
          </a:p>
        </p:txBody>
      </p:sp>
      <p:sp>
        <p:nvSpPr>
          <p:cNvPr id="216" name="Google Shape;216;p7"/>
          <p:cNvSpPr txBox="1">
            <a:spLocks noGrp="1"/>
          </p:cNvSpPr>
          <p:nvPr>
            <p:ph type="body" idx="1"/>
          </p:nvPr>
        </p:nvSpPr>
        <p:spPr>
          <a:xfrm>
            <a:off x="886690" y="1544271"/>
            <a:ext cx="10725761"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2200"/>
              <a:buNone/>
            </a:pPr>
            <a:r>
              <a:rPr lang="en-US" sz="2200"/>
              <a:t>A zöld gazdaság célja a fenntartható fejlődés a természeti környezet romlása nélkül; ami növeli az emberi jólétet és a társadalmi egyenlőséget, miközben jelentősen csökkenti a környezeti kockázatokat és a katasztrófákat.</a:t>
            </a:r>
            <a:endParaRPr sz="2200" dirty="0"/>
          </a:p>
          <a:p>
            <a:pPr marL="0" lvl="0" indent="0" algn="l" rtl="0">
              <a:lnSpc>
                <a:spcPct val="90000"/>
              </a:lnSpc>
              <a:spcBef>
                <a:spcPts val="1000"/>
              </a:spcBef>
              <a:spcAft>
                <a:spcPts val="0"/>
              </a:spcAft>
              <a:buSzPts val="2200"/>
              <a:buNone/>
            </a:pPr>
            <a:endParaRPr lang="hu-HU" sz="2200"/>
          </a:p>
          <a:p>
            <a:pPr marL="0" lvl="0" indent="0" algn="l" rtl="0">
              <a:lnSpc>
                <a:spcPct val="90000"/>
              </a:lnSpc>
              <a:spcBef>
                <a:spcPts val="1000"/>
              </a:spcBef>
              <a:spcAft>
                <a:spcPts val="0"/>
              </a:spcAft>
              <a:buSzPts val="2200"/>
              <a:buNone/>
            </a:pPr>
            <a:r>
              <a:rPr lang="en-US" sz="2200"/>
              <a:t>A zöld gazdaság hat fő </a:t>
            </a:r>
            <a:r>
              <a:rPr lang="hu-HU" sz="2200"/>
              <a:t>területe</a:t>
            </a:r>
            <a:r>
              <a:rPr lang="en-US" sz="2200"/>
              <a:t>:</a:t>
            </a:r>
            <a:endParaRPr dirty="0"/>
          </a:p>
          <a:p>
            <a:pPr marL="285750" lvl="0" indent="-285750" algn="l" rtl="0">
              <a:lnSpc>
                <a:spcPct val="90000"/>
              </a:lnSpc>
              <a:spcBef>
                <a:spcPts val="1000"/>
              </a:spcBef>
              <a:spcAft>
                <a:spcPts val="0"/>
              </a:spcAft>
              <a:buSzPts val="2200"/>
              <a:buFont typeface="Noto Sans Symbols"/>
              <a:buChar char="▪"/>
            </a:pPr>
            <a:r>
              <a:rPr lang="en-US" sz="2200"/>
              <a:t>Megújuló energia</a:t>
            </a:r>
          </a:p>
          <a:p>
            <a:pPr marL="285750" lvl="0" indent="-285750" algn="l" rtl="0">
              <a:lnSpc>
                <a:spcPct val="90000"/>
              </a:lnSpc>
              <a:spcBef>
                <a:spcPts val="1000"/>
              </a:spcBef>
              <a:spcAft>
                <a:spcPts val="0"/>
              </a:spcAft>
              <a:buSzPts val="2200"/>
              <a:buFont typeface="Noto Sans Symbols"/>
              <a:buChar char="▪"/>
            </a:pPr>
            <a:r>
              <a:rPr lang="en-US" sz="2200"/>
              <a:t>Zöld épületek</a:t>
            </a:r>
          </a:p>
          <a:p>
            <a:pPr marL="285750" lvl="0" indent="-285750" algn="l" rtl="0">
              <a:lnSpc>
                <a:spcPct val="90000"/>
              </a:lnSpc>
              <a:spcBef>
                <a:spcPts val="1000"/>
              </a:spcBef>
              <a:spcAft>
                <a:spcPts val="0"/>
              </a:spcAft>
              <a:buSzPts val="2200"/>
              <a:buFont typeface="Noto Sans Symbols"/>
              <a:buChar char="▪"/>
            </a:pPr>
            <a:r>
              <a:rPr lang="en-US" sz="2200"/>
              <a:t>Fenntartható közlekedés</a:t>
            </a:r>
          </a:p>
          <a:p>
            <a:pPr marL="285750" lvl="0" indent="-285750" algn="l" rtl="0">
              <a:lnSpc>
                <a:spcPct val="90000"/>
              </a:lnSpc>
              <a:spcBef>
                <a:spcPts val="1000"/>
              </a:spcBef>
              <a:spcAft>
                <a:spcPts val="0"/>
              </a:spcAft>
              <a:buSzPts val="2200"/>
              <a:buFont typeface="Noto Sans Symbols"/>
              <a:buChar char="▪"/>
            </a:pPr>
            <a:r>
              <a:rPr lang="en-US" sz="2200"/>
              <a:t>Vízgazdálkodás</a:t>
            </a:r>
          </a:p>
          <a:p>
            <a:pPr marL="285750" lvl="0" indent="-285750" algn="l" rtl="0">
              <a:lnSpc>
                <a:spcPct val="90000"/>
              </a:lnSpc>
              <a:spcBef>
                <a:spcPts val="1000"/>
              </a:spcBef>
              <a:spcAft>
                <a:spcPts val="0"/>
              </a:spcAft>
              <a:buSzPts val="2200"/>
              <a:buFont typeface="Noto Sans Symbols"/>
              <a:buChar char="▪"/>
            </a:pPr>
            <a:r>
              <a:rPr lang="en-US" sz="2200"/>
              <a:t>Hulladékgazdálkodás</a:t>
            </a:r>
          </a:p>
          <a:p>
            <a:pPr marL="285750" lvl="0" indent="-285750" algn="l" rtl="0">
              <a:lnSpc>
                <a:spcPct val="90000"/>
              </a:lnSpc>
              <a:spcBef>
                <a:spcPts val="1000"/>
              </a:spcBef>
              <a:spcAft>
                <a:spcPts val="0"/>
              </a:spcAft>
              <a:buSzPts val="2200"/>
              <a:buFont typeface="Noto Sans Symbols"/>
              <a:buChar char="▪"/>
            </a:pPr>
            <a:r>
              <a:rPr lang="en-US" sz="2200"/>
              <a:t>Föld</a:t>
            </a:r>
            <a:r>
              <a:rPr lang="hu-HU" sz="2200"/>
              <a:t>használat</a:t>
            </a:r>
            <a:endParaRPr sz="2200" dirty="0"/>
          </a:p>
        </p:txBody>
      </p:sp>
      <p:sp>
        <p:nvSpPr>
          <p:cNvPr id="217" name="Google Shape;217;p7"/>
          <p:cNvSpPr txBox="1"/>
          <p:nvPr/>
        </p:nvSpPr>
        <p:spPr>
          <a:xfrm>
            <a:off x="6961472" y="38877"/>
            <a:ext cx="610722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https://www.sciencedirect.com/science/article/abs/pii/S0301420723008929</a:t>
            </a:r>
            <a:r>
              <a:rPr lang="en-US" sz="900">
                <a:solidFill>
                  <a:schemeClr val="dk1"/>
                </a:solidFill>
                <a:latin typeface="Calibri"/>
                <a:ea typeface="Calibri"/>
                <a:cs typeface="Calibri"/>
                <a:sym typeface="Calibri"/>
              </a:rPr>
              <a:t> </a:t>
            </a:r>
            <a:endParaRPr sz="900">
              <a:solidFill>
                <a:schemeClr val="dk1"/>
              </a:solidFill>
              <a:latin typeface="Calibri"/>
              <a:ea typeface="Calibri"/>
              <a:cs typeface="Calibri"/>
              <a:sym typeface="Calibri"/>
            </a:endParaRPr>
          </a:p>
        </p:txBody>
      </p:sp>
      <p:grpSp>
        <p:nvGrpSpPr>
          <p:cNvPr id="218" name="Google Shape;218;p7"/>
          <p:cNvGrpSpPr/>
          <p:nvPr/>
        </p:nvGrpSpPr>
        <p:grpSpPr>
          <a:xfrm>
            <a:off x="6392166" y="2239079"/>
            <a:ext cx="5690437" cy="4618941"/>
            <a:chOff x="2935481" y="830792"/>
            <a:chExt cx="5230881" cy="4829998"/>
          </a:xfrm>
        </p:grpSpPr>
        <p:grpSp>
          <p:nvGrpSpPr>
            <p:cNvPr id="219" name="Google Shape;219;p7"/>
            <p:cNvGrpSpPr/>
            <p:nvPr/>
          </p:nvGrpSpPr>
          <p:grpSpPr>
            <a:xfrm>
              <a:off x="2935481" y="830792"/>
              <a:ext cx="5230881" cy="4829998"/>
              <a:chOff x="3188682" y="235510"/>
              <a:chExt cx="5230881" cy="4829998"/>
            </a:xfrm>
          </p:grpSpPr>
          <p:grpSp>
            <p:nvGrpSpPr>
              <p:cNvPr id="220" name="Google Shape;220;p7"/>
              <p:cNvGrpSpPr/>
              <p:nvPr/>
            </p:nvGrpSpPr>
            <p:grpSpPr>
              <a:xfrm>
                <a:off x="3188682" y="235510"/>
                <a:ext cx="5149438" cy="4800047"/>
                <a:chOff x="3179308" y="206919"/>
                <a:chExt cx="4350786" cy="4055583"/>
              </a:xfrm>
            </p:grpSpPr>
            <p:grpSp>
              <p:nvGrpSpPr>
                <p:cNvPr id="221" name="Google Shape;221;p7"/>
                <p:cNvGrpSpPr/>
                <p:nvPr/>
              </p:nvGrpSpPr>
              <p:grpSpPr>
                <a:xfrm>
                  <a:off x="3179308" y="206919"/>
                  <a:ext cx="4350786" cy="4055583"/>
                  <a:chOff x="2692692" y="1758580"/>
                  <a:chExt cx="3661100" cy="3412693"/>
                </a:xfrm>
              </p:grpSpPr>
              <p:sp>
                <p:nvSpPr>
                  <p:cNvPr id="222" name="Google Shape;222;p7"/>
                  <p:cNvSpPr/>
                  <p:nvPr/>
                </p:nvSpPr>
                <p:spPr>
                  <a:xfrm rot="-235593">
                    <a:off x="3867450" y="1758580"/>
                    <a:ext cx="1147295" cy="1471143"/>
                  </a:xfrm>
                  <a:custGeom>
                    <a:avLst/>
                    <a:gdLst/>
                    <a:ahLst/>
                    <a:cxnLst/>
                    <a:rect l="l" t="t" r="r" b="b"/>
                    <a:pathLst>
                      <a:path w="21592" h="21405" extrusionOk="0">
                        <a:moveTo>
                          <a:pt x="11270" y="7"/>
                        </a:moveTo>
                        <a:cubicBezTo>
                          <a:pt x="5112" y="-195"/>
                          <a:pt x="0" y="3681"/>
                          <a:pt x="0" y="8449"/>
                        </a:cubicBezTo>
                        <a:lnTo>
                          <a:pt x="0" y="21405"/>
                        </a:lnTo>
                        <a:cubicBezTo>
                          <a:pt x="2887" y="16694"/>
                          <a:pt x="10796" y="16694"/>
                          <a:pt x="10796" y="16694"/>
                        </a:cubicBezTo>
                        <a:cubicBezTo>
                          <a:pt x="16758" y="16694"/>
                          <a:pt x="21592" y="12957"/>
                          <a:pt x="21592" y="8348"/>
                        </a:cubicBezTo>
                        <a:cubicBezTo>
                          <a:pt x="21600" y="3864"/>
                          <a:pt x="17020" y="203"/>
                          <a:pt x="11270" y="7"/>
                        </a:cubicBezTo>
                        <a:close/>
                      </a:path>
                    </a:pathLst>
                  </a:custGeom>
                  <a:solidFill>
                    <a:srgbClr val="F16077"/>
                  </a:solidFill>
                  <a:ln>
                    <a:noFill/>
                  </a:ln>
                </p:spPr>
                <p:txBody>
                  <a:bodyPr spcFirstLastPara="1" wrap="square" lIns="28575" tIns="28575" rIns="28575" bIns="28575" anchor="ctr" anchorCtr="0">
                    <a:noAutofit/>
                  </a:bodyPr>
                  <a:lstStyle/>
                  <a:p>
                    <a:pPr marL="0" marR="0" lvl="0" indent="0" algn="ctr" rtl="0">
                      <a:spcBef>
                        <a:spcPts val="0"/>
                      </a:spcBef>
                      <a:spcAft>
                        <a:spcPts val="0"/>
                      </a:spcAft>
                      <a:buNone/>
                    </a:pPr>
                    <a:endParaRPr sz="900">
                      <a:solidFill>
                        <a:schemeClr val="dk1"/>
                      </a:solidFill>
                      <a:latin typeface="Tahoma"/>
                      <a:ea typeface="Tahoma"/>
                      <a:cs typeface="Tahoma"/>
                      <a:sym typeface="Tahoma"/>
                    </a:endParaRPr>
                  </a:p>
                </p:txBody>
              </p:sp>
              <p:sp>
                <p:nvSpPr>
                  <p:cNvPr id="223" name="Google Shape;223;p7"/>
                  <p:cNvSpPr/>
                  <p:nvPr/>
                </p:nvSpPr>
                <p:spPr>
                  <a:xfrm rot="20642199">
                    <a:off x="4882650" y="2708267"/>
                    <a:ext cx="1471142" cy="1147295"/>
                  </a:xfrm>
                  <a:custGeom>
                    <a:avLst/>
                    <a:gdLst/>
                    <a:ahLst/>
                    <a:cxnLst/>
                    <a:rect l="l" t="t" r="r" b="b"/>
                    <a:pathLst>
                      <a:path w="21405" h="21592" extrusionOk="0">
                        <a:moveTo>
                          <a:pt x="21398" y="11270"/>
                        </a:moveTo>
                        <a:cubicBezTo>
                          <a:pt x="21600" y="5112"/>
                          <a:pt x="17724" y="0"/>
                          <a:pt x="12956" y="0"/>
                        </a:cubicBezTo>
                        <a:lnTo>
                          <a:pt x="0" y="0"/>
                        </a:lnTo>
                        <a:cubicBezTo>
                          <a:pt x="4711" y="2887"/>
                          <a:pt x="4711" y="10796"/>
                          <a:pt x="4711" y="10796"/>
                        </a:cubicBezTo>
                        <a:cubicBezTo>
                          <a:pt x="4711" y="16758"/>
                          <a:pt x="8448" y="21592"/>
                          <a:pt x="13057" y="21592"/>
                        </a:cubicBezTo>
                        <a:cubicBezTo>
                          <a:pt x="17547" y="21600"/>
                          <a:pt x="21208" y="17020"/>
                          <a:pt x="21398" y="11270"/>
                        </a:cubicBezTo>
                        <a:close/>
                      </a:path>
                    </a:pathLst>
                  </a:custGeom>
                  <a:solidFill>
                    <a:schemeClr val="accent2"/>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1000">
                      <a:solidFill>
                        <a:schemeClr val="dk1"/>
                      </a:solidFill>
                      <a:latin typeface="Tahoma"/>
                      <a:ea typeface="Tahoma"/>
                      <a:cs typeface="Tahoma"/>
                      <a:sym typeface="Tahoma"/>
                    </a:endParaRPr>
                  </a:p>
                </p:txBody>
              </p:sp>
              <p:sp>
                <p:nvSpPr>
                  <p:cNvPr id="224" name="Google Shape;224;p7"/>
                  <p:cNvSpPr/>
                  <p:nvPr/>
                </p:nvSpPr>
                <p:spPr>
                  <a:xfrm rot="-2336228">
                    <a:off x="4588292" y="3700130"/>
                    <a:ext cx="1147294" cy="1471143"/>
                  </a:xfrm>
                  <a:custGeom>
                    <a:avLst/>
                    <a:gdLst/>
                    <a:ahLst/>
                    <a:cxnLst/>
                    <a:rect l="l" t="t" r="r" b="b"/>
                    <a:pathLst>
                      <a:path w="21600" h="21405" extrusionOk="0">
                        <a:moveTo>
                          <a:pt x="10325" y="21398"/>
                        </a:moveTo>
                        <a:cubicBezTo>
                          <a:pt x="16486" y="21600"/>
                          <a:pt x="21600" y="17724"/>
                          <a:pt x="21600" y="12956"/>
                        </a:cubicBezTo>
                        <a:lnTo>
                          <a:pt x="21600" y="0"/>
                        </a:lnTo>
                        <a:cubicBezTo>
                          <a:pt x="18712" y="4711"/>
                          <a:pt x="10800" y="4711"/>
                          <a:pt x="10800" y="4711"/>
                        </a:cubicBezTo>
                        <a:cubicBezTo>
                          <a:pt x="4835" y="4711"/>
                          <a:pt x="0" y="8448"/>
                          <a:pt x="0" y="13057"/>
                        </a:cubicBezTo>
                        <a:cubicBezTo>
                          <a:pt x="0" y="17547"/>
                          <a:pt x="4582" y="21208"/>
                          <a:pt x="10325" y="21398"/>
                        </a:cubicBezTo>
                        <a:close/>
                      </a:path>
                    </a:pathLst>
                  </a:custGeom>
                  <a:solidFill>
                    <a:schemeClr val="accent4"/>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250">
                      <a:solidFill>
                        <a:schemeClr val="dk1"/>
                      </a:solidFill>
                      <a:latin typeface="Calibri"/>
                      <a:ea typeface="Calibri"/>
                      <a:cs typeface="Calibri"/>
                      <a:sym typeface="Calibri"/>
                    </a:endParaRPr>
                  </a:p>
                </p:txBody>
              </p:sp>
              <p:sp>
                <p:nvSpPr>
                  <p:cNvPr id="225" name="Google Shape;225;p7"/>
                  <p:cNvSpPr/>
                  <p:nvPr/>
                </p:nvSpPr>
                <p:spPr>
                  <a:xfrm rot="795183">
                    <a:off x="2692692" y="2668924"/>
                    <a:ext cx="1471143" cy="1147294"/>
                  </a:xfrm>
                  <a:custGeom>
                    <a:avLst/>
                    <a:gdLst/>
                    <a:ahLst/>
                    <a:cxnLst/>
                    <a:rect l="l" t="t" r="r" b="b"/>
                    <a:pathLst>
                      <a:path w="21405" h="21600" extrusionOk="0">
                        <a:moveTo>
                          <a:pt x="7" y="10325"/>
                        </a:moveTo>
                        <a:cubicBezTo>
                          <a:pt x="-195" y="16486"/>
                          <a:pt x="3681" y="21600"/>
                          <a:pt x="8449" y="21600"/>
                        </a:cubicBezTo>
                        <a:lnTo>
                          <a:pt x="21405" y="21600"/>
                        </a:lnTo>
                        <a:cubicBezTo>
                          <a:pt x="16694" y="18712"/>
                          <a:pt x="16694" y="10800"/>
                          <a:pt x="16694" y="10800"/>
                        </a:cubicBezTo>
                        <a:cubicBezTo>
                          <a:pt x="16694" y="4835"/>
                          <a:pt x="12957" y="0"/>
                          <a:pt x="8348" y="0"/>
                        </a:cubicBezTo>
                        <a:cubicBezTo>
                          <a:pt x="3858" y="0"/>
                          <a:pt x="197" y="4582"/>
                          <a:pt x="7" y="10325"/>
                        </a:cubicBezTo>
                        <a:close/>
                      </a:path>
                    </a:pathLst>
                  </a:custGeom>
                  <a:solidFill>
                    <a:schemeClr val="accent6"/>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250">
                      <a:solidFill>
                        <a:schemeClr val="dk1"/>
                      </a:solidFill>
                      <a:latin typeface="Calibri"/>
                      <a:ea typeface="Calibri"/>
                      <a:cs typeface="Calibri"/>
                      <a:sym typeface="Calibri"/>
                    </a:endParaRPr>
                  </a:p>
                </p:txBody>
              </p:sp>
            </p:grpSp>
            <p:sp>
              <p:nvSpPr>
                <p:cNvPr id="226" name="Google Shape;226;p7"/>
                <p:cNvSpPr/>
                <p:nvPr/>
              </p:nvSpPr>
              <p:spPr>
                <a:xfrm>
                  <a:off x="4719106" y="1645653"/>
                  <a:ext cx="1276540" cy="1147294"/>
                </a:xfrm>
                <a:prstGeom prst="ellipse">
                  <a:avLst/>
                </a:prstGeom>
                <a:solidFill>
                  <a:schemeClr val="lt1"/>
                </a:solidFill>
                <a:ln w="12700" cap="flat" cmpd="sng">
                  <a:solidFill>
                    <a:schemeClr val="lt2"/>
                  </a:solidFill>
                  <a:prstDash val="solid"/>
                  <a:miter lim="400000"/>
                  <a:headEnd type="none" w="sm" len="sm"/>
                  <a:tailEnd type="none" w="sm" len="sm"/>
                </a:ln>
              </p:spPr>
              <p:txBody>
                <a:bodyPr spcFirstLastPara="1" wrap="square" lIns="28575" tIns="28575" rIns="28575" bIns="28575" anchor="ctr" anchorCtr="0">
                  <a:noAutofit/>
                </a:bodyPr>
                <a:lstStyle/>
                <a:p>
                  <a:pPr marL="0" marR="0" lvl="0" indent="0" algn="ctr" rtl="0">
                    <a:spcBef>
                      <a:spcPts val="0"/>
                    </a:spcBef>
                    <a:spcAft>
                      <a:spcPts val="0"/>
                    </a:spcAft>
                    <a:buNone/>
                  </a:pPr>
                  <a:r>
                    <a:rPr lang="hu-HU" sz="1600" b="1">
                      <a:solidFill>
                        <a:schemeClr val="dk1"/>
                      </a:solidFill>
                      <a:latin typeface="Tahoma"/>
                      <a:ea typeface="Tahoma"/>
                      <a:cs typeface="Tahoma"/>
                      <a:sym typeface="Tahoma"/>
                    </a:rPr>
                    <a:t>Zöld növekedés</a:t>
                  </a:r>
                  <a:endParaRPr sz="1600" b="1">
                    <a:solidFill>
                      <a:schemeClr val="dk1"/>
                    </a:solidFill>
                    <a:latin typeface="Tahoma"/>
                    <a:ea typeface="Tahoma"/>
                    <a:cs typeface="Tahoma"/>
                    <a:sym typeface="Tahoma"/>
                  </a:endParaRPr>
                </a:p>
              </p:txBody>
            </p:sp>
          </p:grpSp>
          <p:grpSp>
            <p:nvGrpSpPr>
              <p:cNvPr id="227" name="Google Shape;227;p7"/>
              <p:cNvGrpSpPr/>
              <p:nvPr/>
            </p:nvGrpSpPr>
            <p:grpSpPr>
              <a:xfrm>
                <a:off x="4131237" y="405458"/>
                <a:ext cx="4288326" cy="4660050"/>
                <a:chOff x="4113266" y="390459"/>
                <a:chExt cx="4288326" cy="4660050"/>
              </a:xfrm>
            </p:grpSpPr>
            <p:sp>
              <p:nvSpPr>
                <p:cNvPr id="228" name="Google Shape;228;p7"/>
                <p:cNvSpPr/>
                <p:nvPr/>
              </p:nvSpPr>
              <p:spPr>
                <a:xfrm rot="1785256">
                  <a:off x="4113266" y="2981306"/>
                  <a:ext cx="1613701" cy="2069203"/>
                </a:xfrm>
                <a:custGeom>
                  <a:avLst/>
                  <a:gdLst/>
                  <a:ahLst/>
                  <a:cxnLst/>
                  <a:rect l="l" t="t" r="r" b="b"/>
                  <a:pathLst>
                    <a:path w="21600" h="21405" extrusionOk="0">
                      <a:moveTo>
                        <a:pt x="10325" y="21398"/>
                      </a:moveTo>
                      <a:cubicBezTo>
                        <a:pt x="16486" y="21600"/>
                        <a:pt x="21600" y="17724"/>
                        <a:pt x="21600" y="12956"/>
                      </a:cubicBezTo>
                      <a:lnTo>
                        <a:pt x="21600" y="0"/>
                      </a:lnTo>
                      <a:cubicBezTo>
                        <a:pt x="18712" y="4711"/>
                        <a:pt x="10800" y="4711"/>
                        <a:pt x="10800" y="4711"/>
                      </a:cubicBezTo>
                      <a:cubicBezTo>
                        <a:pt x="4835" y="4711"/>
                        <a:pt x="0" y="8448"/>
                        <a:pt x="0" y="13057"/>
                      </a:cubicBezTo>
                      <a:cubicBezTo>
                        <a:pt x="0" y="17547"/>
                        <a:pt x="4582" y="21208"/>
                        <a:pt x="10325" y="21398"/>
                      </a:cubicBezTo>
                      <a:close/>
                    </a:path>
                  </a:pathLst>
                </a:custGeom>
                <a:solidFill>
                  <a:srgbClr val="9CC2E5"/>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250">
                    <a:solidFill>
                      <a:schemeClr val="dk1"/>
                    </a:solidFill>
                    <a:latin typeface="Calibri"/>
                    <a:ea typeface="Calibri"/>
                    <a:cs typeface="Calibri"/>
                    <a:sym typeface="Calibri"/>
                  </a:endParaRPr>
                </a:p>
              </p:txBody>
            </p:sp>
            <p:sp>
              <p:nvSpPr>
                <p:cNvPr id="229" name="Google Shape;229;p7"/>
                <p:cNvSpPr txBox="1"/>
                <p:nvPr/>
              </p:nvSpPr>
              <p:spPr>
                <a:xfrm rot="2125318">
                  <a:off x="7190700" y="1769038"/>
                  <a:ext cx="1210892" cy="8689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Biodiverzitás</a:t>
                  </a:r>
                  <a:r>
                    <a:rPr lang="en-US" sz="12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r>
                    <a:rPr lang="en-US" sz="1200" b="1"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és</a:t>
                  </a:r>
                  <a:r>
                    <a:rPr lang="en-US" sz="12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r>
                    <a:rPr lang="en-US" sz="1200" b="1"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ökoszisztéma</a:t>
                  </a:r>
                  <a:r>
                    <a:rPr lang="hu-HU" sz="12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a:t>
                  </a:r>
                  <a:r>
                    <a:rPr lang="en-US" sz="12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r>
                    <a:rPr lang="en-US" sz="1200" b="1"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szolgáltatás</a:t>
                  </a:r>
                  <a:endParaRPr sz="1200"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30" name="Google Shape;230;p7"/>
                <p:cNvSpPr txBox="1"/>
                <p:nvPr/>
              </p:nvSpPr>
              <p:spPr>
                <a:xfrm rot="2598697">
                  <a:off x="6328107" y="1952722"/>
                  <a:ext cx="1034677" cy="4827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Tahoma"/>
                      <a:ea typeface="Tahoma"/>
                      <a:cs typeface="Tahoma"/>
                      <a:sym typeface="Tahoma"/>
                    </a:rPr>
                    <a:t>Méltányos növekedés</a:t>
                  </a:r>
                  <a:endParaRPr sz="1200" b="1">
                    <a:solidFill>
                      <a:schemeClr val="dk1"/>
                    </a:solidFill>
                    <a:latin typeface="Calibri"/>
                    <a:ea typeface="Calibri"/>
                    <a:cs typeface="Calibri"/>
                    <a:sym typeface="Calibri"/>
                  </a:endParaRPr>
                </a:p>
              </p:txBody>
            </p:sp>
            <p:sp>
              <p:nvSpPr>
                <p:cNvPr id="231" name="Google Shape;231;p7"/>
                <p:cNvSpPr/>
                <p:nvPr/>
              </p:nvSpPr>
              <p:spPr>
                <a:xfrm>
                  <a:off x="4135153" y="1111136"/>
                  <a:ext cx="3172656" cy="3172656"/>
                </a:xfrm>
                <a:prstGeom prst="ellipse">
                  <a:avLst/>
                </a:prstGeom>
                <a:noFill/>
                <a:ln w="762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7"/>
                <p:cNvSpPr txBox="1"/>
                <p:nvPr/>
              </p:nvSpPr>
              <p:spPr>
                <a:xfrm>
                  <a:off x="4920116" y="1166666"/>
                  <a:ext cx="1125678" cy="6758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Tahoma"/>
                      <a:ea typeface="Tahoma"/>
                      <a:cs typeface="Tahoma"/>
                      <a:sym typeface="Tahoma"/>
                    </a:rPr>
                    <a:t>Erős közösségek és élőhelyek</a:t>
                  </a:r>
                  <a:endParaRPr sz="1200" b="1">
                    <a:solidFill>
                      <a:schemeClr val="dk1"/>
                    </a:solidFill>
                    <a:latin typeface="Calibri"/>
                    <a:ea typeface="Calibri"/>
                    <a:cs typeface="Calibri"/>
                    <a:sym typeface="Calibri"/>
                  </a:endParaRPr>
                </a:p>
              </p:txBody>
            </p:sp>
            <p:sp>
              <p:nvSpPr>
                <p:cNvPr id="233" name="Google Shape;233;p7"/>
                <p:cNvSpPr txBox="1"/>
                <p:nvPr/>
              </p:nvSpPr>
              <p:spPr>
                <a:xfrm>
                  <a:off x="4808069" y="390459"/>
                  <a:ext cx="1714463" cy="6758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Tahoma"/>
                      <a:ea typeface="Tahoma"/>
                      <a:cs typeface="Tahoma"/>
                      <a:sym typeface="Tahoma"/>
                    </a:rPr>
                    <a:t>Társadalmi fejlődés és </a:t>
                  </a:r>
                  <a:r>
                    <a:rPr lang="hu-HU" sz="1200" b="1">
                      <a:solidFill>
                        <a:schemeClr val="dk1"/>
                      </a:solidFill>
                      <a:latin typeface="Tahoma"/>
                      <a:ea typeface="Tahoma"/>
                      <a:cs typeface="Tahoma"/>
                      <a:sym typeface="Tahoma"/>
                    </a:rPr>
                    <a:t>a </a:t>
                  </a:r>
                  <a:r>
                    <a:rPr lang="en-US" sz="1200" b="1">
                      <a:solidFill>
                        <a:schemeClr val="dk1"/>
                      </a:solidFill>
                      <a:latin typeface="Tahoma"/>
                      <a:ea typeface="Tahoma"/>
                      <a:cs typeface="Tahoma"/>
                      <a:sym typeface="Tahoma"/>
                    </a:rPr>
                    <a:t>szegénység enyhítése</a:t>
                  </a:r>
                  <a:endParaRPr sz="1200" b="1">
                    <a:solidFill>
                      <a:schemeClr val="dk1"/>
                    </a:solidFill>
                    <a:latin typeface="Calibri"/>
                    <a:ea typeface="Calibri"/>
                    <a:cs typeface="Calibri"/>
                    <a:sym typeface="Calibri"/>
                  </a:endParaRPr>
                </a:p>
              </p:txBody>
            </p:sp>
            <p:sp>
              <p:nvSpPr>
                <p:cNvPr id="234" name="Google Shape;234;p7"/>
                <p:cNvSpPr txBox="1"/>
                <p:nvPr/>
              </p:nvSpPr>
              <p:spPr>
                <a:xfrm rot="20943052">
                  <a:off x="6360642" y="4179380"/>
                  <a:ext cx="915905" cy="4827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200" b="1" dirty="0">
                      <a:solidFill>
                        <a:schemeClr val="dk1"/>
                      </a:solidFill>
                      <a:latin typeface="Tahoma"/>
                      <a:ea typeface="Tahoma"/>
                      <a:cs typeface="Tahoma"/>
                      <a:sym typeface="Tahoma"/>
                    </a:rPr>
                    <a:t>Ü</a:t>
                  </a:r>
                  <a:r>
                    <a:rPr lang="en-US" sz="1200" b="1" dirty="0">
                      <a:solidFill>
                        <a:schemeClr val="dk1"/>
                      </a:solidFill>
                      <a:latin typeface="Tahoma"/>
                      <a:ea typeface="Tahoma"/>
                      <a:cs typeface="Tahoma"/>
                      <a:sym typeface="Tahoma"/>
                    </a:rPr>
                    <a:t>HG</a:t>
                  </a:r>
                  <a:r>
                    <a:rPr lang="hu-HU" sz="1200" b="1" dirty="0">
                      <a:solidFill>
                        <a:schemeClr val="dk1"/>
                      </a:solidFill>
                      <a:latin typeface="Tahoma"/>
                      <a:ea typeface="Tahoma"/>
                      <a:cs typeface="Tahoma"/>
                      <a:sym typeface="Tahoma"/>
                    </a:rPr>
                    <a:t>-</a:t>
                  </a:r>
                  <a:r>
                    <a:rPr lang="en-US" sz="1200" b="1" dirty="0">
                      <a:solidFill>
                        <a:schemeClr val="dk1"/>
                      </a:solidFill>
                      <a:latin typeface="Tahoma"/>
                      <a:ea typeface="Tahoma"/>
                      <a:cs typeface="Tahoma"/>
                      <a:sym typeface="Tahoma"/>
                    </a:rPr>
                    <a:t> </a:t>
                  </a:r>
                  <a:r>
                    <a:rPr lang="hu-HU" sz="1200" b="1" dirty="0">
                      <a:solidFill>
                        <a:schemeClr val="dk1"/>
                      </a:solidFill>
                      <a:latin typeface="Tahoma"/>
                      <a:ea typeface="Tahoma"/>
                      <a:cs typeface="Tahoma"/>
                      <a:sym typeface="Tahoma"/>
                    </a:rPr>
                    <a:t>kibocsátás</a:t>
                  </a:r>
                  <a:endParaRPr sz="1200" b="1" dirty="0">
                    <a:solidFill>
                      <a:schemeClr val="dk1"/>
                    </a:solidFill>
                    <a:latin typeface="Calibri"/>
                    <a:ea typeface="Calibri"/>
                    <a:cs typeface="Calibri"/>
                    <a:sym typeface="Calibri"/>
                  </a:endParaRPr>
                </a:p>
              </p:txBody>
            </p:sp>
            <p:sp>
              <p:nvSpPr>
                <p:cNvPr id="235" name="Google Shape;235;p7"/>
                <p:cNvSpPr txBox="1"/>
                <p:nvPr/>
              </p:nvSpPr>
              <p:spPr>
                <a:xfrm rot="19892084">
                  <a:off x="6026502" y="3251221"/>
                  <a:ext cx="1308544" cy="6758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Tahoma"/>
                      <a:ea typeface="Tahoma"/>
                      <a:cs typeface="Tahoma"/>
                      <a:sym typeface="Tahoma"/>
                    </a:rPr>
                    <a:t>Alacsony </a:t>
                  </a:r>
                  <a:r>
                    <a:rPr lang="hu-HU" sz="1200" b="1">
                      <a:solidFill>
                        <a:schemeClr val="dk1"/>
                      </a:solidFill>
                      <a:latin typeface="Tahoma"/>
                      <a:ea typeface="Tahoma"/>
                      <a:cs typeface="Tahoma"/>
                      <a:sym typeface="Tahoma"/>
                    </a:rPr>
                    <a:t>CO</a:t>
                  </a:r>
                  <a:r>
                    <a:rPr lang="hu-HU" sz="1200" b="1" baseline="-25000">
                      <a:solidFill>
                        <a:schemeClr val="dk1"/>
                      </a:solidFill>
                      <a:latin typeface="Tahoma"/>
                      <a:ea typeface="Tahoma"/>
                      <a:cs typeface="Tahoma"/>
                      <a:sym typeface="Tahoma"/>
                    </a:rPr>
                    <a:t>2</a:t>
                  </a:r>
                  <a:r>
                    <a:rPr lang="en-US" sz="1200" b="1">
                      <a:solidFill>
                        <a:schemeClr val="dk1"/>
                      </a:solidFill>
                      <a:latin typeface="Tahoma"/>
                      <a:ea typeface="Tahoma"/>
                      <a:cs typeface="Tahoma"/>
                      <a:sym typeface="Tahoma"/>
                    </a:rPr>
                    <a:t>-kibocsátású növekedés</a:t>
                  </a:r>
                  <a:endParaRPr sz="1200" b="1">
                    <a:solidFill>
                      <a:schemeClr val="dk1"/>
                    </a:solidFill>
                    <a:latin typeface="Calibri"/>
                    <a:ea typeface="Calibri"/>
                    <a:cs typeface="Calibri"/>
                    <a:sym typeface="Calibri"/>
                  </a:endParaRPr>
                </a:p>
              </p:txBody>
            </p:sp>
          </p:grpSp>
        </p:grpSp>
        <p:sp>
          <p:nvSpPr>
            <p:cNvPr id="236" name="Google Shape;236;p7"/>
            <p:cNvSpPr txBox="1"/>
            <p:nvPr/>
          </p:nvSpPr>
          <p:spPr>
            <a:xfrm>
              <a:off x="3845831" y="2785206"/>
              <a:ext cx="828989" cy="8689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200" b="1">
                  <a:solidFill>
                    <a:schemeClr val="dk1"/>
                  </a:solidFill>
                  <a:latin typeface="Tahoma"/>
                  <a:ea typeface="Tahoma"/>
                  <a:cs typeface="Tahoma"/>
                  <a:sym typeface="Tahoma"/>
                </a:rPr>
                <a:t>Értékelt termé-szeti tőke</a:t>
              </a:r>
              <a:endParaRPr sz="1200" b="1">
                <a:solidFill>
                  <a:schemeClr val="dk1"/>
                </a:solidFill>
                <a:latin typeface="Calibri"/>
                <a:ea typeface="Calibri"/>
                <a:cs typeface="Calibri"/>
                <a:sym typeface="Calibri"/>
              </a:endParaRPr>
            </a:p>
          </p:txBody>
        </p:sp>
        <p:sp>
          <p:nvSpPr>
            <p:cNvPr id="237" name="Google Shape;237;p7"/>
            <p:cNvSpPr txBox="1"/>
            <p:nvPr/>
          </p:nvSpPr>
          <p:spPr>
            <a:xfrm>
              <a:off x="2979671" y="2257759"/>
              <a:ext cx="987690" cy="10620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Tahoma"/>
                  <a:ea typeface="Tahoma"/>
                  <a:cs typeface="Tahoma"/>
                  <a:sym typeface="Tahoma"/>
                </a:rPr>
                <a:t>A </a:t>
              </a:r>
              <a:r>
                <a:rPr lang="hu-HU" sz="1200" b="1">
                  <a:solidFill>
                    <a:schemeClr val="dk1"/>
                  </a:solidFill>
                  <a:latin typeface="Tahoma"/>
                  <a:ea typeface="Tahoma"/>
                  <a:cs typeface="Tahoma"/>
                  <a:sym typeface="Tahoma"/>
                </a:rPr>
                <a:t>klíma-v</a:t>
              </a:r>
              <a:r>
                <a:rPr lang="en-US" sz="1200" b="1">
                  <a:solidFill>
                    <a:schemeClr val="dk1"/>
                  </a:solidFill>
                  <a:latin typeface="Tahoma"/>
                  <a:ea typeface="Tahoma"/>
                  <a:cs typeface="Tahoma"/>
                  <a:sym typeface="Tahoma"/>
                </a:rPr>
                <a:t>áltozással szembeni ellenálló</a:t>
              </a:r>
              <a:r>
                <a:rPr lang="hu-HU" sz="1200" b="1">
                  <a:solidFill>
                    <a:schemeClr val="dk1"/>
                  </a:solidFill>
                  <a:latin typeface="Tahoma"/>
                  <a:ea typeface="Tahoma"/>
                  <a:cs typeface="Tahoma"/>
                  <a:sym typeface="Tahoma"/>
                </a:rPr>
                <a:t>-</a:t>
              </a:r>
              <a:r>
                <a:rPr lang="en-US" sz="1200" b="1">
                  <a:solidFill>
                    <a:schemeClr val="dk1"/>
                  </a:solidFill>
                  <a:latin typeface="Tahoma"/>
                  <a:ea typeface="Tahoma"/>
                  <a:cs typeface="Tahoma"/>
                  <a:sym typeface="Tahoma"/>
                </a:rPr>
                <a:t> képesség</a:t>
              </a:r>
              <a:endParaRPr sz="1200" b="1">
                <a:solidFill>
                  <a:schemeClr val="dk1"/>
                </a:solidFill>
                <a:latin typeface="Calibri"/>
                <a:ea typeface="Calibri"/>
                <a:cs typeface="Calibri"/>
                <a:sym typeface="Calibri"/>
              </a:endParaRPr>
            </a:p>
          </p:txBody>
        </p:sp>
        <p:sp>
          <p:nvSpPr>
            <p:cNvPr id="238" name="Google Shape;238;p7"/>
            <p:cNvSpPr txBox="1"/>
            <p:nvPr/>
          </p:nvSpPr>
          <p:spPr>
            <a:xfrm rot="1065338">
              <a:off x="4230091" y="4054218"/>
              <a:ext cx="1580473" cy="6758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Tahoma"/>
                  <a:ea typeface="Tahoma"/>
                  <a:cs typeface="Tahoma"/>
                  <a:sym typeface="Tahoma"/>
                </a:rPr>
                <a:t>A </a:t>
              </a:r>
              <a:r>
                <a:rPr lang="hu-HU" sz="1200" b="1">
                  <a:solidFill>
                    <a:schemeClr val="dk1"/>
                  </a:solidFill>
                  <a:latin typeface="Tahoma"/>
                  <a:ea typeface="Tahoma"/>
                  <a:cs typeface="Tahoma"/>
                  <a:sym typeface="Tahoma"/>
                </a:rPr>
                <a:t>klíma</a:t>
              </a:r>
              <a:r>
                <a:rPr lang="en-US" sz="1200" b="1">
                  <a:solidFill>
                    <a:schemeClr val="dk1"/>
                  </a:solidFill>
                  <a:latin typeface="Tahoma"/>
                  <a:ea typeface="Tahoma"/>
                  <a:cs typeface="Tahoma"/>
                  <a:sym typeface="Tahoma"/>
                </a:rPr>
                <a:t>változáshoz való alkalmazkodás és migráció</a:t>
              </a:r>
              <a:endParaRPr sz="1200" b="1">
                <a:solidFill>
                  <a:schemeClr val="dk1"/>
                </a:solidFill>
                <a:latin typeface="Calibri"/>
                <a:ea typeface="Calibri"/>
                <a:cs typeface="Calibri"/>
                <a:sym typeface="Calibri"/>
              </a:endParaRPr>
            </a:p>
          </p:txBody>
        </p:sp>
        <p:sp>
          <p:nvSpPr>
            <p:cNvPr id="239" name="Google Shape;239;p7"/>
            <p:cNvSpPr txBox="1"/>
            <p:nvPr/>
          </p:nvSpPr>
          <p:spPr>
            <a:xfrm rot="1432602">
              <a:off x="3967361" y="4835366"/>
              <a:ext cx="1037130" cy="4827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200" b="1">
                  <a:solidFill>
                    <a:schemeClr val="dk1"/>
                  </a:solidFill>
                  <a:latin typeface="Tahoma"/>
                  <a:ea typeface="Tahoma"/>
                  <a:cs typeface="Tahoma"/>
                  <a:sym typeface="Tahoma"/>
                </a:rPr>
                <a:t>Gazdasági növekedés</a:t>
              </a:r>
              <a:endParaRPr sz="1200" b="1">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Light (Headings)"/>
        <a:ea typeface=""/>
        <a:cs typeface=""/>
      </a:majorFont>
      <a:minorFont>
        <a:latin typeface="Calibri Light (Heading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3271</TotalTime>
  <Words>4637</Words>
  <Application>Microsoft Office PowerPoint</Application>
  <PresentationFormat>Szélesvásznú</PresentationFormat>
  <Paragraphs>341</Paragraphs>
  <Slides>27</Slides>
  <Notes>19</Notes>
  <HiddenSlides>0</HiddenSlides>
  <MMClips>0</MMClips>
  <ScaleCrop>false</ScaleCrop>
  <HeadingPairs>
    <vt:vector size="6" baseType="variant">
      <vt:variant>
        <vt:lpstr>Használt betűtípusok</vt:lpstr>
      </vt:variant>
      <vt:variant>
        <vt:i4>7</vt:i4>
      </vt:variant>
      <vt:variant>
        <vt:lpstr>Téma</vt:lpstr>
      </vt:variant>
      <vt:variant>
        <vt:i4>3</vt:i4>
      </vt:variant>
      <vt:variant>
        <vt:lpstr>Diacímek</vt:lpstr>
      </vt:variant>
      <vt:variant>
        <vt:i4>27</vt:i4>
      </vt:variant>
    </vt:vector>
  </HeadingPairs>
  <TitlesOfParts>
    <vt:vector size="37" baseType="lpstr">
      <vt:lpstr>Noto Sans Symbols</vt:lpstr>
      <vt:lpstr>Calibri Light</vt:lpstr>
      <vt:lpstr>Arial</vt:lpstr>
      <vt:lpstr>Calibri</vt:lpstr>
      <vt:lpstr>Calibri Light (Headings)</vt:lpstr>
      <vt:lpstr>Tahoma</vt:lpstr>
      <vt:lpstr>Wingdings</vt:lpstr>
      <vt:lpstr>Office-téma</vt:lpstr>
      <vt:lpstr>Office-téma</vt:lpstr>
      <vt:lpstr>1_Office-téma</vt:lpstr>
      <vt:lpstr>Biodiverzitás és zéró szennyezés  Zöld gazdaság, zöld közösségek és  környezettudatos magatartás  </vt:lpstr>
      <vt:lpstr>PowerPoint-bemutató</vt:lpstr>
      <vt:lpstr>PowerPoint-bemutató</vt:lpstr>
      <vt:lpstr>PowerPoint-bemutató</vt:lpstr>
      <vt:lpstr>Képzési modulok és témák</vt:lpstr>
      <vt:lpstr>Fontos fogalmak, kifejezések tisztázása</vt:lpstr>
      <vt:lpstr>Fontos fogalmak, kifejezések tisztázása</vt:lpstr>
      <vt:lpstr>PowerPoint-bemutató</vt:lpstr>
      <vt:lpstr>Mi az a zöld gazdaság?</vt:lpstr>
      <vt:lpstr>A zöld gazdaság 9 alapelve</vt:lpstr>
      <vt:lpstr>1. feladat – Zöld gazdaság</vt:lpstr>
      <vt:lpstr>PowerPoint-bemutató</vt:lpstr>
      <vt:lpstr>Mi a zöld közösség?</vt:lpstr>
      <vt:lpstr>Érdekeltek bevonása</vt:lpstr>
      <vt:lpstr>Különbség a stakeholder-menedzsment és az érdekeltek bevonása között</vt:lpstr>
      <vt:lpstr>1. feladat – Zöld közösségek</vt:lpstr>
      <vt:lpstr>2. feladat – Zöld közösségek</vt:lpstr>
      <vt:lpstr>PowerPoint-bemutató</vt:lpstr>
      <vt:lpstr>Biodiverzitás és szennyezés</vt:lpstr>
      <vt:lpstr>Az egyéni fogyasztási szokások megváltoztatása</vt:lpstr>
      <vt:lpstr>Mennyi hulladékot termelünk?</vt:lpstr>
      <vt:lpstr>Az idősek és a felelős fogyasztás</vt:lpstr>
      <vt:lpstr>1. feladat - Környezetbarát magatartás</vt:lpstr>
      <vt:lpstr>2. feladat – Környezetbarát magatartás</vt:lpstr>
      <vt:lpstr>A MODUL VÉGE     Köszönjük a figyelmét! Kérjük, töltse ki a kérdőívünket!</vt:lpstr>
      <vt:lpstr>Referenciák</vt:lpstr>
      <vt:lpstr>További képzési segédanyagokért látogassa meg weboldalunkat:   https://changers2.eu/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Seniors in Rural Areas on Green and Sustainable Topics  Module 7:  Biodiversity and zero pollution  Green Economy, Green Communities, and Environmentally Responsible Behaviour</dc:title>
  <dc:creator>Anett</dc:creator>
  <cp:lastModifiedBy>Béla Német</cp:lastModifiedBy>
  <cp:revision>27</cp:revision>
  <dcterms:created xsi:type="dcterms:W3CDTF">2023-10-31T07:37:15Z</dcterms:created>
  <dcterms:modified xsi:type="dcterms:W3CDTF">2024-07-18T20:20:29Z</dcterms:modified>
</cp:coreProperties>
</file>