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5" r:id="rId3"/>
    <p:sldId id="608" r:id="rId4"/>
    <p:sldId id="611" r:id="rId5"/>
    <p:sldId id="609" r:id="rId6"/>
    <p:sldId id="281" r:id="rId7"/>
    <p:sldId id="282" r:id="rId8"/>
    <p:sldId id="529" r:id="rId9"/>
    <p:sldId id="260" r:id="rId10"/>
    <p:sldId id="277" r:id="rId11"/>
    <p:sldId id="262" r:id="rId12"/>
    <p:sldId id="263" r:id="rId13"/>
    <p:sldId id="265" r:id="rId14"/>
    <p:sldId id="267" r:id="rId15"/>
    <p:sldId id="564" r:id="rId16"/>
    <p:sldId id="552" r:id="rId17"/>
    <p:sldId id="572" r:id="rId18"/>
    <p:sldId id="607" r:id="rId19"/>
    <p:sldId id="576" r:id="rId20"/>
    <p:sldId id="580" r:id="rId21"/>
    <p:sldId id="581" r:id="rId22"/>
    <p:sldId id="582" r:id="rId23"/>
    <p:sldId id="604" r:id="rId24"/>
    <p:sldId id="553" r:id="rId25"/>
    <p:sldId id="583" r:id="rId26"/>
    <p:sldId id="584" r:id="rId27"/>
    <p:sldId id="588" r:id="rId28"/>
    <p:sldId id="589" r:id="rId29"/>
    <p:sldId id="591" r:id="rId30"/>
    <p:sldId id="567" r:id="rId31"/>
    <p:sldId id="554" r:id="rId32"/>
    <p:sldId id="257" r:id="rId33"/>
    <p:sldId id="261" r:id="rId34"/>
    <p:sldId id="599" r:id="rId35"/>
    <p:sldId id="600" r:id="rId36"/>
    <p:sldId id="601" r:id="rId37"/>
    <p:sldId id="602" r:id="rId38"/>
    <p:sldId id="570" r:id="rId39"/>
    <p:sldId id="279" r:id="rId40"/>
    <p:sldId id="610" r:id="rId41"/>
    <p:sldId id="266" r:id="rId4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1E9937-71A6-AEAE-8743-42AD13B2DF92}" name="Martina Manfredda" initials="MM" userId="93857b8f6661393e" providerId="Windows Live"/>
  <p188:author id="{D279A371-EA9F-65F3-ACD5-FBC9A33DCA68}" name="viviana mazzaggio" initials="vm" userId="2212f0c37d48bb62" providerId="Windows Live"/>
  <p188:author id="{2F1AE17C-7B26-C4A1-298A-D86F14C8D4D6}" name="A Cristina Guerrero" initials="AG" userId="7ed1686ef934d193" providerId="Windows Live"/>
  <p188:author id="{E8281BCE-10EF-0DA0-C0D6-7325F555D8F1}" name="Timea Baranyi" initials="TB" userId="S::timea.baranyi@camconsulting.eu::020db860-323e-4a86-8575-49017a69fc07" providerId="AD"/>
  <p188:author id="{215514DA-D1A0-BEC1-BA22-2388C48BA463}" name="Anett" initials="A" userId="Anet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F74"/>
    <a:srgbClr val="E89F56"/>
    <a:srgbClr val="F1A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97" autoAdjust="0"/>
  </p:normalViewPr>
  <p:slideViewPr>
    <p:cSldViewPr snapToGrid="0">
      <p:cViewPr varScale="1">
        <p:scale>
          <a:sx n="105" d="100"/>
          <a:sy n="105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0CCB-4750-4CFA-AB63-7EB5AC9269B7}" type="datetimeFigureOut">
              <a:rPr lang="it-IT" smtClean="0"/>
              <a:t>18/07/2024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FCF9C-CC7A-472E-A935-363F9562BE0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650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2FD64-C26E-46DC-990A-DD163A4EE3FC}" type="slidenum">
              <a:rPr lang="en-MT" smtClean="0"/>
              <a:t>3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48024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2FD64-C26E-46DC-990A-DD163A4EE3FC}" type="slidenum">
              <a:rPr lang="en-MT" smtClean="0"/>
              <a:t>4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08846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2FD64-C26E-46DC-990A-DD163A4EE3FC}" type="slidenum">
              <a:rPr lang="en-MT" smtClean="0"/>
              <a:t>15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62361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it-IT" dirty="0"/>
              <a:t>FOKOZOTT TALAJTERMÉKENYSÉG ÉS BIODIVERZITÁS:</a:t>
            </a:r>
          </a:p>
          <a:p>
            <a:pPr algn="just"/>
            <a:r>
              <a:rPr lang="en-US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- </a:t>
            </a:r>
            <a:r>
              <a:rPr lang="hu-HU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Az olyan talajépítő gyakorlatok, mint a vetésforgó, a köztes termesztés, a szimbiotikus társulások, a takarónövények, a szerves trágyák és a minimális talajművelés központi szerepet játszanak a biogazdálkodásban</a:t>
            </a:r>
            <a:r>
              <a:rPr lang="en-US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- </a:t>
            </a:r>
            <a:r>
              <a:rPr lang="hu-HU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Ezek serkentik a talajfaunát és -flórát, javítják a talajképződést, a talaj szerkezetét, és stabilabb rendszereket hoznak létre. Ezáltal fokozódik a tápanyag- és energiakörforgás, és a talaj tápanyag- és vízmegtartó képessége is javul, ami kompenzálja az ásványi műtrágyák használatának mellőzését</a:t>
            </a:r>
            <a:r>
              <a:rPr lang="en-US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ea typeface="Inter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/>
              <a:t>2) </a:t>
            </a:r>
            <a:r>
              <a:rPr lang="hu-HU" dirty="0"/>
              <a:t>SZINTETIKUS NÖVÉNYVÉDŐSZEREK ÉS MŰTRÁGYÁK HASZNÁLATÁNAK CSÖKKENTÉSE</a:t>
            </a:r>
            <a:r>
              <a:rPr lang="it-IT" dirty="0"/>
              <a:t>:</a:t>
            </a:r>
          </a:p>
          <a:p>
            <a:pPr marL="171450" indent="-171450" algn="just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biogazdálkodás javíthatja a talaj szerkezetét, ömlesztett sűrűségét, víztartó képességét, szervesanyag-tartalmát és porozitását. </a:t>
            </a:r>
          </a:p>
          <a:p>
            <a:pPr marL="171450" indent="-171450" algn="just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vetésforgó fontos eleme a biogazdálkodásnak, amely közvetlenül és közvetve is befolyásolja a talaj fizikai szerkezetét. A talajfelszín szerves anyagokkal történő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mulcsozása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puhává, porózussá és nedvessé teszi a talajt, ami végső soron kedvező környezetet teremt a hasznos mikrobák számára a talaj térfogatsűrűségének és porozitásának fenntartásához.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/>
              <a:t>3) EGÉSZSÉGESEBB ÉLELMISZEREK </a:t>
            </a:r>
            <a:r>
              <a:rPr lang="it-IT"/>
              <a:t>MAGASABB TÁPANYAGTARTALOMMAL</a:t>
            </a:r>
            <a:r>
              <a:rPr lang="it-IT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biogazdálkodás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olyan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élelmiszerek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előállításához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vezet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amelyek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táplálóbbak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magasabb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tápanyagtartalommal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rendelkeznek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mint a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hagyományos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gazdálkodási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módszerekkel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előállított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termékek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olyan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termékek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mint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biogazdálkodással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termelt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zöldségek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gyümölcsök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nagyon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frissek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4) </a:t>
            </a:r>
            <a:r>
              <a:rPr lang="hu-HU" dirty="0"/>
              <a:t>HELYI GAZDASÁGOK TÁMOGATÁSA</a:t>
            </a:r>
            <a:r>
              <a:rPr lang="it-IT" dirty="0"/>
              <a:t>:</a:t>
            </a:r>
          </a:p>
          <a:p>
            <a:pPr marL="171450" indent="-171450" algn="just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biogazdálkodás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mérgező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munkakörnyezetet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teremt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gazdaság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körül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dolgozó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emberek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számára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Ennek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biogazdálkodás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célja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vegyszerek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használatának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megszüntetése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vegyszermentes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gazdálkodási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környezet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megelőzni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körülötte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dolgozó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gazdák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egészségügyi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problémáit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mint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például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megváltozott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mentális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állapot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fejfájás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egyéb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légzőszervi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megbetegedések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FCF9C-CC7A-472E-A935-363F9562BE0F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662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Ennek a generációk közötti feladatnak az a célja, hogy elősegítse a környezetvédelmi kérdésekről folytatott értelmes párbeszédet és együttműködést, miközben tiszteletben tartja az eltérő generációjú résztvevők különböző tapasztalatait és nézőpontjait.</a:t>
            </a:r>
          </a:p>
          <a:p>
            <a:endParaRPr lang="en-M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Cím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Természet az idő tükrében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Akkor és most</a:t>
            </a:r>
            <a:endParaRPr lang="en-M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Áttekintés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„Természet az idő tükrében: Akkor és most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egy olyan gyakorlat, amelynek célja, hogy a különböző generációk résztvevőit bevonja a természet időbeli változásainak elmélkedő felfedezésébe. A történetmesélés, a csoportos beszélgetések és a gyakorlati tevékenységek kombinációján keresztül a résztvevők betekintést nyerhetnek a környezeti történelembe és annak a jelenre és a jövőre gyakorolt hatásaiba.</a:t>
            </a:r>
            <a:endParaRPr lang="en-M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Szükséges felszerelés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- Papír és toll/ceruza.</a:t>
            </a:r>
            <a:endParaRPr lang="en-M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- Képek vagy illusztrációk, amelyek különböző természeti környezeteket ábrázolnak a múltból és a jelenből.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- Opcionális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Természetes dolgok, például levelek, kövek vagy kagylók a </a:t>
            </a:r>
            <a:r>
              <a:rPr lang="hu-H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tapintásos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 felfedezéshez.</a:t>
            </a:r>
            <a:endParaRPr lang="en-M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A feladat lépései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Bevezetés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 (10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perc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Üdvözöljük a résztvevőket és vezessük fel a feladat témáját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a természet múltjának felfedezése a </a:t>
            </a:r>
            <a:r>
              <a:rPr lang="hu-H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mával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 szemben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 Magyarázzuk el a feladat céljait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a természeti világ időbeli változásairól való elmélkedés és azok környezeti felelősségvállalásra gyakorolt hatásainak megvitatása. Ösztönözzük a résztvevőket, hogy osszák meg személyes tapasztalataikat és meglátásaikat a természettel kapcsolatban!</a:t>
            </a:r>
            <a:endParaRPr lang="en-M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Történetmesélés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 (20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perc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Kérjük fel az idős résztvevőket, hogy osszák meg ifjúkori emlékeiket és történeteiket a természetről! Bátorítsuk őket, hogy írjanak le konkrét természeti környezeteket, vadon élő állatokkal való találkozásokat és változásokat, amelyeket az idők során megfigyeltek! Engedjük meg a fiatalabb résztvevőknek, hogy kérdéseket tegyenek fel és párbeszédet folytassanak a mesélőkkel! Ösztönözzük őket, hogy hasonlítsák össze és állítsák szembe saját tapasztalataikat az előző generációk tapasztalataival!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Kép összehasonlítás 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(15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perc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Mutassunk olyan képeket vagy illusztrációkat, amelyek különböző korszakokból származó természeti környezeteket ábrázolnak, például erdőket, folyókat, városi tájakat! Segítsük a múltbeli és a jelenlegi állapotok közötti különbségek és hasonlóságok megvitatását! Bátorítsuk a résztvevőket, hogy azonosítsák a biológiai sokféleségben, a táj jellegzetességeiben bekövetkezett változásokat és az ember természetre gyakorolt hatását!</a:t>
            </a:r>
          </a:p>
          <a:p>
            <a:r>
              <a:rPr lang="hu-H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Tapintásos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 felfedezés 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(15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perc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Adjunk a résztvevőknek természetes dolgokat, például leveleket, köveket vagy kagylókat, amelyeket megvizsgálhatnak és megvitathatnak! Segítsük a résztvevőket e tárgyak jellemzőinek összehasonlításában azokkal, amelyek ma a helyi környezetükben találhatók! Bátorítsuk őket arra, hogy elgondolkodjanak, a környezeti változások hogyan befolyásolhatták a természetes anyagok sokféleségét és bőségét!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Csoportos gondolkodás 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(20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perc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Kezdeményezzünk csoportos beszélgetést a feladat során szerzett felismerések átgondolása érdekében! Kérjük meg a résztvevőket, hogy gondolják át az alábbi kérdéseket: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Mit tudtunk meg a természet időbeli változásairól?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Hogyan hatott az emberi tevékenység a természetre?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Mit tehetünk a természet jövő generáció számára történő védelméért és megőrzéséért?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Bátorítsuk a résztvevőket, hogy osszák meg gondolataikat és ötleteiket a környezetvédelemmel kapcsolatban!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Cselekvési terv kidolgozása 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(10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perc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Kezdeményezzünk ötletbörzét, hogy a résztvevők konkrét lépéseket fogalmazzanak meg, amelyekkel hozzájárulhatnak a környezetvédelmi erőfeszítésekhez.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Bátorítsuk a generációk közötti együttműködést, és hangsúlyozzuk a közös cselekvés fontosságát a környezeti kihívások kezelésében.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Zárás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 (5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perc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Köszönjük meg a résztvevők hozzájárulását és a feladatban való részvételüket! Ösztönözzük a folyamatos párbeszédet és együttműködést a környezeti kérdésekről az osztályteremben és azon kívül is!</a:t>
            </a:r>
            <a:endParaRPr lang="en-M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Oktatási célkitűzések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Ösztönözni a generációk közötti párbeszédet és tudáscserét a természetről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u-H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környezeti változásokról való elmélkedés elősegítése az idők folyamán, valamint azok jelenre és jövőre gyakorolt hatásairól.</a:t>
            </a:r>
          </a:p>
          <a:p>
            <a:r>
              <a:rPr lang="hu-H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Ösztönözni a cselekvést és a kollektív felelősségvállalást a környezetvédelemért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Konklúzió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A „Természet az idő tükrében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Akkor és most</a:t>
            </a:r>
            <a:r>
              <a:rPr lang="en-MT" sz="1200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gyakorlat strukturált és izgalmas alkalmat biztosít a különböző generációkhoz tartozó résztvevők számára, hogy felfedezzék és elgondolkodjanak az ember és a természet közötti változó kapcsolatról. A történetek megosztásával, a képek vizsgálatával és a </a:t>
            </a:r>
            <a:r>
              <a:rPr lang="hu-H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tapintásos</a:t>
            </a: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 felfedezéssel a résztvevők jobban megértik a környezetvédelem történetét és a természet jövő generációi számára történő megőrzésének fontosságát.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2FD64-C26E-46DC-990A-DD163A4EE3FC}" type="slidenum">
              <a:rPr lang="en-MT" smtClean="0"/>
              <a:t>23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107331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FCF9C-CC7A-472E-A935-363F9562BE0F}" type="slidenum">
              <a:rPr lang="it-IT" smtClean="0"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1296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ÉLELMISZER-PAZARLÁS</a:t>
            </a:r>
            <a:r>
              <a:rPr lang="it-IT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1)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Környezeti hatás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elfogyasztásra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kerülő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előállítása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jelentős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hatással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van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környezetre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hulladéklerakókban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tárolt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fogyasztott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élelmiszerdarabok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hozzájárulnak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globális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felmelegedéshez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élelmiszerhulladék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lebomlik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káros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metánt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légkörbe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kerül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egyik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mérgező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üvegházhatású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gáz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21-szer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erősebb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mint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szén-dioxid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Világviszonylatban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élelmiszer-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lerakókból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származó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gáz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összes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üvegházhatású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gázkibocsátás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7%-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teszi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ki.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Társadalmi hatás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Bár a világon elegendő élelmiszert termelnek, világszerte közel egymilliárd ember szenved éhezéstől és alultápláltságtól. Sok fejlett ország több tonna élelmiszert dob ki, amelyet a fejlődő országokban el lehetne fogyasztani. Ezeket az élelmiszereket akkor is kidobják, ha még jó minőségűek és biztonságosak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Európai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Mezőgazdasági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Bizottsága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szerint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európai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otthonokban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szupermarketekben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éttermekben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élelmiszerláncban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évente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ehető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biztonságos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akár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50%-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feleslegesen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leértékelik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kidobják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miközben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millió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polgár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szegénységi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küszöb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millióan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függnek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jótékonysági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szervezetek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által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nyújtott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élelmiszersegélyektől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Gazdasági hatás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fogyasztói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preferenciák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egyik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olyan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tényező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befolyásolja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élelmiszertermelők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magatartását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hulladék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keletkezését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Alapvetően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mennyire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használjuk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erőforrásokat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termelési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technológián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ellátási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láncon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múlik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hanem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hányan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vásárolják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terméket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nagyobb mértékű pazarlás a kereslet növekedésével jár, ami az élelmiszerkészletek árszínvonalának emelkedéséhez vezet.</a:t>
            </a:r>
            <a:endParaRPr lang="it-IT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IPARI MEZŐGAZDASÁG</a:t>
            </a:r>
            <a:r>
              <a:rPr lang="it-IT" dirty="0"/>
              <a:t>: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Defin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íció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mezőgazdaság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állatok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növények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intenzív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tenyésztése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termesztése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élelmiszeripari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melléktermékek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tömeges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előállítása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céljából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emberiség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történelmének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részében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mezőgazdaság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számtalan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gazdaságra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támaszkodott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széles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választékának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előállítása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érdekében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azonban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független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családi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gazdaságok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összes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mezőgazdasági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terület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8%-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használják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csupán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” (forrás: https://thehumaneleague.org/article/industrial-agriculture)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FCF9C-CC7A-472E-A935-363F9562BE0F}" type="slidenum">
              <a:rPr lang="it-IT" smtClean="0"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157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2FD64-C26E-46DC-990A-DD163A4EE3FC}" type="slidenum">
              <a:rPr lang="en-MT" smtClean="0"/>
              <a:t>38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01137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hangers2.eu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rgbClr val="344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02EBBAD9-C116-735E-805E-CBF8BE37A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8235" y="3606254"/>
            <a:ext cx="8141835" cy="1655762"/>
          </a:xfrm>
        </p:spPr>
        <p:txBody>
          <a:bodyPr/>
          <a:lstStyle>
            <a:lvl1pPr marL="0" indent="0" algn="l">
              <a:buNone/>
              <a:defRPr lang="hu-HU" sz="18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516A14-F86F-D6BA-F1EB-F804D5E5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DD8-649D-448C-BF46-3338A8850BBA}" type="slidenum">
              <a:rPr lang="hu-HU" smtClean="0"/>
              <a:t>‹#›</a:t>
            </a:fld>
            <a:endParaRPr lang="hu-HU"/>
          </a:p>
        </p:txBody>
      </p:sp>
      <p:sp>
        <p:nvSpPr>
          <p:cNvPr id="7" name="Google Shape;22;p8">
            <a:extLst>
              <a:ext uri="{FF2B5EF4-FFF2-40B4-BE49-F238E27FC236}">
                <a16:creationId xmlns:a16="http://schemas.microsoft.com/office/drawing/2014/main" id="{68501E47-BE66-B4F0-425A-29A5794BBDE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hu-HU"/>
            </a:defPPr>
            <a:lvl1pPr marL="0" lvl="0" indent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lvl="1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Google Shape;16;p7">
            <a:extLst>
              <a:ext uri="{FF2B5EF4-FFF2-40B4-BE49-F238E27FC236}">
                <a16:creationId xmlns:a16="http://schemas.microsoft.com/office/drawing/2014/main" id="{E8658A83-2BD5-5AED-9C62-AAA868DB555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Google Shape;84;p1">
            <a:extLst>
              <a:ext uri="{FF2B5EF4-FFF2-40B4-BE49-F238E27FC236}">
                <a16:creationId xmlns:a16="http://schemas.microsoft.com/office/drawing/2014/main" id="{6562CB0F-9095-C31F-1E57-561D77F6C2E8}"/>
              </a:ext>
            </a:extLst>
          </p:cNvPr>
          <p:cNvSpPr/>
          <p:nvPr userDrawn="1"/>
        </p:nvSpPr>
        <p:spPr>
          <a:xfrm rot="-5400000">
            <a:off x="4689767" y="-644239"/>
            <a:ext cx="6857998" cy="8146475"/>
          </a:xfrm>
          <a:prstGeom prst="triangle">
            <a:avLst>
              <a:gd name="adj" fmla="val 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6;p1">
            <a:extLst>
              <a:ext uri="{FF2B5EF4-FFF2-40B4-BE49-F238E27FC236}">
                <a16:creationId xmlns:a16="http://schemas.microsoft.com/office/drawing/2014/main" id="{03F13D6A-76D7-43C4-42EB-DBA463695999}"/>
              </a:ext>
            </a:extLst>
          </p:cNvPr>
          <p:cNvSpPr/>
          <p:nvPr userDrawn="1"/>
        </p:nvSpPr>
        <p:spPr>
          <a:xfrm rot="5400000">
            <a:off x="-110837" y="2854034"/>
            <a:ext cx="4114800" cy="3893127"/>
          </a:xfrm>
          <a:prstGeom prst="triangle">
            <a:avLst>
              <a:gd name="adj" fmla="val 99832"/>
            </a:avLst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7;p1">
            <a:extLst>
              <a:ext uri="{FF2B5EF4-FFF2-40B4-BE49-F238E27FC236}">
                <a16:creationId xmlns:a16="http://schemas.microsoft.com/office/drawing/2014/main" id="{5D60B5DC-8EF4-C2D4-A0FA-0EAB3CA3BE5D}"/>
              </a:ext>
            </a:extLst>
          </p:cNvPr>
          <p:cNvSpPr txBox="1"/>
          <p:nvPr userDrawn="1"/>
        </p:nvSpPr>
        <p:spPr>
          <a:xfrm>
            <a:off x="155581" y="5650046"/>
            <a:ext cx="240074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https://changers2.eu/</a:t>
            </a:r>
            <a:r>
              <a:rPr lang="hu-HU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endParaRPr sz="11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Kép 12" descr="A képen Betűtípus, embléma, Grafika, képernyőkép látható&#10;&#10;Automatikusan generált leírás">
            <a:extLst>
              <a:ext uri="{FF2B5EF4-FFF2-40B4-BE49-F238E27FC236}">
                <a16:creationId xmlns:a16="http://schemas.microsoft.com/office/drawing/2014/main" id="{459F83E9-153F-5E50-F171-13691D5F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39" t="25705" r="4830" b="25329"/>
          <a:stretch/>
        </p:blipFill>
        <p:spPr>
          <a:xfrm>
            <a:off x="476093" y="436847"/>
            <a:ext cx="6192578" cy="164465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278967D-0681-9C38-1459-70F69E782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3594" y="1733276"/>
            <a:ext cx="8146476" cy="1795463"/>
          </a:xfr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1678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119D5E-E087-8BB5-3229-46F570210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80" y="365125"/>
            <a:ext cx="8053762" cy="1325563"/>
          </a:xfrm>
        </p:spPr>
        <p:txBody>
          <a:bodyPr>
            <a:normAutofit/>
          </a:bodyPr>
          <a:lstStyle>
            <a:lvl1pPr>
              <a:defRPr lang="hu-HU" sz="4000" b="0" i="0" u="none" strike="noStrike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CCB084-AEE6-2A9B-4281-0B8B2CB3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480" y="1825625"/>
            <a:ext cx="8053761" cy="4351338"/>
          </a:xfr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buClr>
                <a:srgbClr val="E89F56"/>
              </a:buClr>
              <a:buFont typeface="Arial" panose="020B0604020202020204" pitchFamily="34" charset="0"/>
              <a:buChar char="•"/>
              <a:defRPr lang="hu-HU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E89F56"/>
              </a:buCl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9FA6E84-8A12-EEB6-140C-E28B177F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DD8-649D-448C-BF46-3338A8850BBA}" type="slidenum">
              <a:rPr lang="hu-HU" smtClean="0"/>
              <a:t>‹#›</a:t>
            </a:fld>
            <a:endParaRPr lang="hu-HU"/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D6D65938-2E64-452E-993F-266E781D5904}"/>
              </a:ext>
            </a:extLst>
          </p:cNvPr>
          <p:cNvSpPr txBox="1">
            <a:spLocks/>
          </p:cNvSpPr>
          <p:nvPr userDrawn="1"/>
        </p:nvSpPr>
        <p:spPr>
          <a:xfrm>
            <a:off x="838200" y="636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  <p:sp>
        <p:nvSpPr>
          <p:cNvPr id="5" name="Google Shape;93;p2">
            <a:extLst>
              <a:ext uri="{FF2B5EF4-FFF2-40B4-BE49-F238E27FC236}">
                <a16:creationId xmlns:a16="http://schemas.microsoft.com/office/drawing/2014/main" id="{742D79B1-FD6A-195F-DB9C-E4C74C4DE9C3}"/>
              </a:ext>
            </a:extLst>
          </p:cNvPr>
          <p:cNvSpPr/>
          <p:nvPr userDrawn="1"/>
        </p:nvSpPr>
        <p:spPr>
          <a:xfrm rot="5400000">
            <a:off x="-1184563" y="3537087"/>
            <a:ext cx="4391888" cy="2022763"/>
          </a:xfrm>
          <a:prstGeom prst="triangle">
            <a:avLst>
              <a:gd name="adj" fmla="val 52872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4;p2">
            <a:extLst>
              <a:ext uri="{FF2B5EF4-FFF2-40B4-BE49-F238E27FC236}">
                <a16:creationId xmlns:a16="http://schemas.microsoft.com/office/drawing/2014/main" id="{20C1CF89-21C0-E5DE-56CD-8FCAC3A12624}"/>
              </a:ext>
            </a:extLst>
          </p:cNvPr>
          <p:cNvSpPr/>
          <p:nvPr userDrawn="1"/>
        </p:nvSpPr>
        <p:spPr>
          <a:xfrm rot="-5400000">
            <a:off x="309679" y="2361620"/>
            <a:ext cx="2463665" cy="1303067"/>
          </a:xfrm>
          <a:prstGeom prst="triangle">
            <a:avLst>
              <a:gd name="adj" fmla="val 60139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5;p2">
            <a:extLst>
              <a:ext uri="{FF2B5EF4-FFF2-40B4-BE49-F238E27FC236}">
                <a16:creationId xmlns:a16="http://schemas.microsoft.com/office/drawing/2014/main" id="{6B42D66F-520F-78EF-8300-F64265EC9EFE}"/>
              </a:ext>
            </a:extLst>
          </p:cNvPr>
          <p:cNvSpPr/>
          <p:nvPr userDrawn="1"/>
        </p:nvSpPr>
        <p:spPr>
          <a:xfrm rot="-5400000">
            <a:off x="509498" y="5174451"/>
            <a:ext cx="1655379" cy="1711717"/>
          </a:xfrm>
          <a:prstGeom prst="triangle">
            <a:avLst>
              <a:gd name="adj" fmla="val 936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6;p2">
            <a:extLst>
              <a:ext uri="{FF2B5EF4-FFF2-40B4-BE49-F238E27FC236}">
                <a16:creationId xmlns:a16="http://schemas.microsoft.com/office/drawing/2014/main" id="{1CE6676A-D67A-A3FB-C496-D5203EA5804A}"/>
              </a:ext>
            </a:extLst>
          </p:cNvPr>
          <p:cNvSpPr/>
          <p:nvPr userDrawn="1"/>
        </p:nvSpPr>
        <p:spPr>
          <a:xfrm rot="5400000">
            <a:off x="-164251" y="1262108"/>
            <a:ext cx="1040276" cy="711774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7;p2">
            <a:extLst>
              <a:ext uri="{FF2B5EF4-FFF2-40B4-BE49-F238E27FC236}">
                <a16:creationId xmlns:a16="http://schemas.microsoft.com/office/drawing/2014/main" id="{C98D0A7D-50E6-2EA0-3FAF-7EF2E3C59690}"/>
              </a:ext>
            </a:extLst>
          </p:cNvPr>
          <p:cNvSpPr/>
          <p:nvPr userDrawn="1"/>
        </p:nvSpPr>
        <p:spPr>
          <a:xfrm rot="10800000">
            <a:off x="52554" y="4291"/>
            <a:ext cx="2022764" cy="2241038"/>
          </a:xfrm>
          <a:prstGeom prst="triangle">
            <a:avLst>
              <a:gd name="adj" fmla="val 50388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89F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0;p2">
            <a:extLst>
              <a:ext uri="{FF2B5EF4-FFF2-40B4-BE49-F238E27FC236}">
                <a16:creationId xmlns:a16="http://schemas.microsoft.com/office/drawing/2014/main" id="{B9EE00B2-0CC2-C3B7-5542-AABD1C23A7BD}"/>
              </a:ext>
            </a:extLst>
          </p:cNvPr>
          <p:cNvSpPr/>
          <p:nvPr userDrawn="1"/>
        </p:nvSpPr>
        <p:spPr>
          <a:xfrm rot="10800000">
            <a:off x="9628907" y="0"/>
            <a:ext cx="2563093" cy="1066800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1;p2">
            <a:extLst>
              <a:ext uri="{FF2B5EF4-FFF2-40B4-BE49-F238E27FC236}">
                <a16:creationId xmlns:a16="http://schemas.microsoft.com/office/drawing/2014/main" id="{72D73E4D-6725-160B-FCAD-85479F51D4BD}"/>
              </a:ext>
            </a:extLst>
          </p:cNvPr>
          <p:cNvSpPr/>
          <p:nvPr userDrawn="1"/>
        </p:nvSpPr>
        <p:spPr>
          <a:xfrm rot="-5400000">
            <a:off x="10868739" y="723362"/>
            <a:ext cx="1605759" cy="1040763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2;p2">
            <a:extLst>
              <a:ext uri="{FF2B5EF4-FFF2-40B4-BE49-F238E27FC236}">
                <a16:creationId xmlns:a16="http://schemas.microsoft.com/office/drawing/2014/main" id="{52A60E63-D915-7BBC-225C-CFC0EE962763}"/>
              </a:ext>
            </a:extLst>
          </p:cNvPr>
          <p:cNvSpPr/>
          <p:nvPr userDrawn="1"/>
        </p:nvSpPr>
        <p:spPr>
          <a:xfrm rot="-5400000">
            <a:off x="10227911" y="4893911"/>
            <a:ext cx="2561419" cy="1366756"/>
          </a:xfrm>
          <a:prstGeom prst="triangle">
            <a:avLst>
              <a:gd name="adj" fmla="val 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03;p2">
            <a:extLst>
              <a:ext uri="{FF2B5EF4-FFF2-40B4-BE49-F238E27FC236}">
                <a16:creationId xmlns:a16="http://schemas.microsoft.com/office/drawing/2014/main" id="{EE0924E6-A09A-5D12-4E39-68354885E48E}"/>
              </a:ext>
            </a:extLst>
          </p:cNvPr>
          <p:cNvSpPr/>
          <p:nvPr userDrawn="1"/>
        </p:nvSpPr>
        <p:spPr>
          <a:xfrm rot="-5400000">
            <a:off x="1595566" y="916991"/>
            <a:ext cx="789709" cy="415636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Kép 19" descr="A képen Grafika látható&#10;&#10;Automatikusan generált leírás">
            <a:extLst>
              <a:ext uri="{FF2B5EF4-FFF2-40B4-BE49-F238E27FC236}">
                <a16:creationId xmlns:a16="http://schemas.microsoft.com/office/drawing/2014/main" id="{1E150804-01DB-F092-BE2F-E882DBA86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4966405" y="6246000"/>
            <a:ext cx="2259190" cy="612000"/>
          </a:xfrm>
          <a:prstGeom prst="rect">
            <a:avLst/>
          </a:prstGeom>
        </p:spPr>
      </p:pic>
      <p:sp>
        <p:nvSpPr>
          <p:cNvPr id="21" name="Dátum helye 3">
            <a:extLst>
              <a:ext uri="{FF2B5EF4-FFF2-40B4-BE49-F238E27FC236}">
                <a16:creationId xmlns:a16="http://schemas.microsoft.com/office/drawing/2014/main" id="{CF8FE16A-E046-FFA2-5C39-8B04A600027C}"/>
              </a:ext>
            </a:extLst>
          </p:cNvPr>
          <p:cNvSpPr txBox="1">
            <a:spLocks/>
          </p:cNvSpPr>
          <p:nvPr userDrawn="1"/>
        </p:nvSpPr>
        <p:spPr>
          <a:xfrm>
            <a:off x="35588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8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D8CE2F-84EE-9A37-9CE5-C4DAEE2D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73" y="2598677"/>
            <a:ext cx="7242054" cy="2309974"/>
          </a:xfrm>
        </p:spPr>
        <p:txBody>
          <a:bodyPr>
            <a:normAutofit/>
          </a:bodyPr>
          <a:lstStyle>
            <a:lvl1pPr algn="ctr">
              <a:defRPr lang="hu-HU" sz="3200" b="0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6" name="Google Shape;146;p5">
            <a:extLst>
              <a:ext uri="{FF2B5EF4-FFF2-40B4-BE49-F238E27FC236}">
                <a16:creationId xmlns:a16="http://schemas.microsoft.com/office/drawing/2014/main" id="{EC90E1F7-0D94-1068-E4A4-D9BB6E016B1C}"/>
              </a:ext>
            </a:extLst>
          </p:cNvPr>
          <p:cNvSpPr/>
          <p:nvPr userDrawn="1"/>
        </p:nvSpPr>
        <p:spPr>
          <a:xfrm rot="10800000">
            <a:off x="9717027" y="0"/>
            <a:ext cx="2474973" cy="1565563"/>
          </a:xfrm>
          <a:prstGeom prst="triangle">
            <a:avLst>
              <a:gd name="adj" fmla="val 70712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>
            <a:extLst>
              <a:ext uri="{FF2B5EF4-FFF2-40B4-BE49-F238E27FC236}">
                <a16:creationId xmlns:a16="http://schemas.microsoft.com/office/drawing/2014/main" id="{06116253-8D5F-BFC6-1CB4-B7CFC1F17314}"/>
              </a:ext>
            </a:extLst>
          </p:cNvPr>
          <p:cNvSpPr/>
          <p:nvPr userDrawn="1"/>
        </p:nvSpPr>
        <p:spPr>
          <a:xfrm rot="-5400000">
            <a:off x="10171732" y="1104033"/>
            <a:ext cx="2474973" cy="1565563"/>
          </a:xfrm>
          <a:prstGeom prst="triangle">
            <a:avLst>
              <a:gd name="adj" fmla="val 4944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48;p5">
            <a:extLst>
              <a:ext uri="{FF2B5EF4-FFF2-40B4-BE49-F238E27FC236}">
                <a16:creationId xmlns:a16="http://schemas.microsoft.com/office/drawing/2014/main" id="{6A3E2A41-2A0F-74CD-A839-2472EE6AD42C}"/>
              </a:ext>
            </a:extLst>
          </p:cNvPr>
          <p:cNvSpPr/>
          <p:nvPr userDrawn="1"/>
        </p:nvSpPr>
        <p:spPr>
          <a:xfrm rot="5400000">
            <a:off x="-454705" y="4250817"/>
            <a:ext cx="2474973" cy="1565563"/>
          </a:xfrm>
          <a:prstGeom prst="triangle">
            <a:avLst>
              <a:gd name="adj" fmla="val 4944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9;p5">
            <a:extLst>
              <a:ext uri="{FF2B5EF4-FFF2-40B4-BE49-F238E27FC236}">
                <a16:creationId xmlns:a16="http://schemas.microsoft.com/office/drawing/2014/main" id="{7D5F6D63-C4D2-1B8E-A1AA-5431E45D0855}"/>
              </a:ext>
            </a:extLst>
          </p:cNvPr>
          <p:cNvSpPr/>
          <p:nvPr userDrawn="1"/>
        </p:nvSpPr>
        <p:spPr>
          <a:xfrm>
            <a:off x="0" y="5292437"/>
            <a:ext cx="2474973" cy="1565563"/>
          </a:xfrm>
          <a:prstGeom prst="triangle">
            <a:avLst>
              <a:gd name="adj" fmla="val 73511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Kép 11" descr="A képen Grafika látható&#10;&#10;Automatikusan generált leírás">
            <a:extLst>
              <a:ext uri="{FF2B5EF4-FFF2-40B4-BE49-F238E27FC236}">
                <a16:creationId xmlns:a16="http://schemas.microsoft.com/office/drawing/2014/main" id="{1CA08E0A-D99D-6777-23F5-83DCB2968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25960" r="5006" b="21856"/>
          <a:stretch/>
        </p:blipFill>
        <p:spPr>
          <a:xfrm>
            <a:off x="2209800" y="233691"/>
            <a:ext cx="6943726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D394B0F6-781B-744D-F759-035FB1FD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919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hu-HU"/>
              <a:t>2021-1-HU01-KA220-ADU-000033719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2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ím és tartalom">
  <p:cSld name="3_Cím és tartalom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4F74"/>
              </a:buClr>
              <a:buSzPts val="4400"/>
              <a:buFont typeface="Arial"/>
              <a:buNone/>
              <a:defRPr sz="4400">
                <a:solidFill>
                  <a:srgbClr val="354F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9970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  <p:pic>
        <p:nvPicPr>
          <p:cNvPr id="28" name="Google Shape;28;p20" descr="A képen szöveg látható&#10;&#10;Automatikusan generált leírá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90374" y="52698"/>
            <a:ext cx="1952791" cy="57527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0"/>
          <p:cNvSpPr>
            <a:spLocks noGrp="1"/>
          </p:cNvSpPr>
          <p:nvPr>
            <p:ph type="body" idx="1"/>
          </p:nvPr>
        </p:nvSpPr>
        <p:spPr>
          <a:xfrm>
            <a:off x="838200" y="2681145"/>
            <a:ext cx="10515600" cy="2811419"/>
          </a:xfrm>
          <a:prstGeom prst="flowChartPunchedCard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087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119D5E-E087-8BB5-3229-46F570210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325" cy="1325563"/>
          </a:xfrm>
        </p:spPr>
        <p:txBody>
          <a:bodyPr>
            <a:norm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lang="hu-HU" sz="4000" b="0" i="0" u="none" strike="noStrike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CCB084-AEE6-2A9B-4281-0B8B2CB3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43875" cy="4351338"/>
          </a:xfrm>
        </p:spPr>
        <p:txBody>
          <a:bodyPr/>
          <a:lstStyle>
            <a:lvl1pPr marL="50800" marR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lang="hu-HU" sz="2800" b="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  <a:lvl2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Google Shape;137;p4">
            <a:extLst>
              <a:ext uri="{FF2B5EF4-FFF2-40B4-BE49-F238E27FC236}">
                <a16:creationId xmlns:a16="http://schemas.microsoft.com/office/drawing/2014/main" id="{39A7ABB6-A100-C773-DD01-C4466FB0C95E}"/>
              </a:ext>
            </a:extLst>
          </p:cNvPr>
          <p:cNvSpPr/>
          <p:nvPr userDrawn="1"/>
        </p:nvSpPr>
        <p:spPr>
          <a:xfrm>
            <a:off x="8208809" y="4123752"/>
            <a:ext cx="3664529" cy="2732864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6;p4">
            <a:extLst>
              <a:ext uri="{FF2B5EF4-FFF2-40B4-BE49-F238E27FC236}">
                <a16:creationId xmlns:a16="http://schemas.microsoft.com/office/drawing/2014/main" id="{C444B709-33BE-8F0C-0A28-3072B2AAAB1F}"/>
              </a:ext>
            </a:extLst>
          </p:cNvPr>
          <p:cNvSpPr/>
          <p:nvPr userDrawn="1"/>
        </p:nvSpPr>
        <p:spPr>
          <a:xfrm rot="-5400000">
            <a:off x="8042564" y="2362199"/>
            <a:ext cx="6165273" cy="2133600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8;p4">
            <a:extLst>
              <a:ext uri="{FF2B5EF4-FFF2-40B4-BE49-F238E27FC236}">
                <a16:creationId xmlns:a16="http://schemas.microsoft.com/office/drawing/2014/main" id="{05BD467E-8521-2912-1AE8-465DD6CA1D9A}"/>
              </a:ext>
            </a:extLst>
          </p:cNvPr>
          <p:cNvSpPr/>
          <p:nvPr userDrawn="1"/>
        </p:nvSpPr>
        <p:spPr>
          <a:xfrm rot="10800000">
            <a:off x="8271158" y="1382"/>
            <a:ext cx="3539833" cy="2732864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C4FE91E3-7ABF-ED26-94B7-DF285A29547B}"/>
              </a:ext>
            </a:extLst>
          </p:cNvPr>
          <p:cNvSpPr txBox="1">
            <a:spLocks/>
          </p:cNvSpPr>
          <p:nvPr userDrawn="1"/>
        </p:nvSpPr>
        <p:spPr>
          <a:xfrm>
            <a:off x="838200" y="636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  <p:pic>
        <p:nvPicPr>
          <p:cNvPr id="6" name="Kép 5" descr="A képen Grafika látható&#10;&#10;Automatikusan generált leírás">
            <a:extLst>
              <a:ext uri="{FF2B5EF4-FFF2-40B4-BE49-F238E27FC236}">
                <a16:creationId xmlns:a16="http://schemas.microsoft.com/office/drawing/2014/main" id="{A18A83A0-2096-BE06-D45D-42A8BBE54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3581400" y="6176963"/>
            <a:ext cx="22591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7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119D5E-E087-8BB5-3229-46F570210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86675" cy="1325563"/>
          </a:xfrm>
        </p:spPr>
        <p:txBody>
          <a:bodyPr>
            <a:norm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lang="hu-HU" sz="4000" b="0" i="0" u="none" strike="noStrike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CCB084-AEE6-2A9B-4281-0B8B2CB3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29650" cy="4351338"/>
          </a:xfrm>
        </p:spPr>
        <p:txBody>
          <a:bodyPr/>
          <a:lstStyle>
            <a:lvl1pPr marL="508000" marR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9F56"/>
              </a:buClr>
              <a:buSzPts val="2800"/>
              <a:buFont typeface="Arial" panose="020B0604020202020204" pitchFamily="34" charset="0"/>
              <a:buChar char="•"/>
              <a:defRPr lang="hu-HU" sz="2800" b="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  <a:lvl2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Google Shape;137;p4">
            <a:extLst>
              <a:ext uri="{FF2B5EF4-FFF2-40B4-BE49-F238E27FC236}">
                <a16:creationId xmlns:a16="http://schemas.microsoft.com/office/drawing/2014/main" id="{39A7ABB6-A100-C773-DD01-C4466FB0C95E}"/>
              </a:ext>
            </a:extLst>
          </p:cNvPr>
          <p:cNvSpPr/>
          <p:nvPr userDrawn="1"/>
        </p:nvSpPr>
        <p:spPr>
          <a:xfrm>
            <a:off x="8208809" y="4123752"/>
            <a:ext cx="3664529" cy="2732864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6;p4">
            <a:extLst>
              <a:ext uri="{FF2B5EF4-FFF2-40B4-BE49-F238E27FC236}">
                <a16:creationId xmlns:a16="http://schemas.microsoft.com/office/drawing/2014/main" id="{C444B709-33BE-8F0C-0A28-3072B2AAAB1F}"/>
              </a:ext>
            </a:extLst>
          </p:cNvPr>
          <p:cNvSpPr/>
          <p:nvPr userDrawn="1"/>
        </p:nvSpPr>
        <p:spPr>
          <a:xfrm rot="-5400000">
            <a:off x="8042564" y="2362199"/>
            <a:ext cx="6165273" cy="2133600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8;p4">
            <a:extLst>
              <a:ext uri="{FF2B5EF4-FFF2-40B4-BE49-F238E27FC236}">
                <a16:creationId xmlns:a16="http://schemas.microsoft.com/office/drawing/2014/main" id="{05BD467E-8521-2912-1AE8-465DD6CA1D9A}"/>
              </a:ext>
            </a:extLst>
          </p:cNvPr>
          <p:cNvSpPr/>
          <p:nvPr userDrawn="1"/>
        </p:nvSpPr>
        <p:spPr>
          <a:xfrm rot="10800000">
            <a:off x="8271158" y="1382"/>
            <a:ext cx="3539833" cy="2732864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8D79CF1A-07F0-4106-BD38-CF422F83CBCE}"/>
              </a:ext>
            </a:extLst>
          </p:cNvPr>
          <p:cNvSpPr txBox="1">
            <a:spLocks/>
          </p:cNvSpPr>
          <p:nvPr userDrawn="1"/>
        </p:nvSpPr>
        <p:spPr>
          <a:xfrm>
            <a:off x="838200" y="636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  <p:pic>
        <p:nvPicPr>
          <p:cNvPr id="6" name="Kép 5" descr="A képen Grafika látható&#10;&#10;Automatikusan generált leírás">
            <a:extLst>
              <a:ext uri="{FF2B5EF4-FFF2-40B4-BE49-F238E27FC236}">
                <a16:creationId xmlns:a16="http://schemas.microsoft.com/office/drawing/2014/main" id="{1DCE888B-E061-2670-A8B5-2A44750CD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3581400" y="6176963"/>
            <a:ext cx="22591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4DCB88-B9FC-B587-5BC7-F44537F9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49" y="1432347"/>
            <a:ext cx="7944047" cy="2468248"/>
          </a:xfrm>
        </p:spPr>
        <p:txBody>
          <a:bodyPr anchor="t"/>
          <a:lstStyle>
            <a:lvl1pPr algn="l">
              <a:defRPr lang="hu-HU" sz="4800" kern="1200" dirty="0">
                <a:solidFill>
                  <a:srgbClr val="354F74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FFF5ED87-706E-398B-287A-3603C05EDD0F}"/>
              </a:ext>
            </a:extLst>
          </p:cNvPr>
          <p:cNvSpPr/>
          <p:nvPr userDrawn="1"/>
        </p:nvSpPr>
        <p:spPr>
          <a:xfrm rot="5400000">
            <a:off x="-8546" y="9578"/>
            <a:ext cx="1157849" cy="1138711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9;p3">
            <a:extLst>
              <a:ext uri="{FF2B5EF4-FFF2-40B4-BE49-F238E27FC236}">
                <a16:creationId xmlns:a16="http://schemas.microsoft.com/office/drawing/2014/main" id="{EC6B149D-21F4-8D0C-5931-B610039D266E}"/>
              </a:ext>
            </a:extLst>
          </p:cNvPr>
          <p:cNvSpPr/>
          <p:nvPr userDrawn="1"/>
        </p:nvSpPr>
        <p:spPr>
          <a:xfrm rot="-5400000" flipH="1">
            <a:off x="-8547" y="1238666"/>
            <a:ext cx="1157849" cy="1138709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F84DA840-18E4-BECB-9B74-15BBFB22664F}"/>
              </a:ext>
            </a:extLst>
          </p:cNvPr>
          <p:cNvSpPr/>
          <p:nvPr userDrawn="1"/>
        </p:nvSpPr>
        <p:spPr>
          <a:xfrm rot="-5400000" flipH="1">
            <a:off x="-8545" y="2453908"/>
            <a:ext cx="1157848" cy="113870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1;p3">
            <a:extLst>
              <a:ext uri="{FF2B5EF4-FFF2-40B4-BE49-F238E27FC236}">
                <a16:creationId xmlns:a16="http://schemas.microsoft.com/office/drawing/2014/main" id="{CC35374C-37D9-3F35-234B-F0BC9FAC4165}"/>
              </a:ext>
            </a:extLst>
          </p:cNvPr>
          <p:cNvSpPr/>
          <p:nvPr userDrawn="1"/>
        </p:nvSpPr>
        <p:spPr>
          <a:xfrm rot="10800000">
            <a:off x="1210981" y="2464427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2;p3">
            <a:extLst>
              <a:ext uri="{FF2B5EF4-FFF2-40B4-BE49-F238E27FC236}">
                <a16:creationId xmlns:a16="http://schemas.microsoft.com/office/drawing/2014/main" id="{A6AD7AA3-E806-5808-9FAA-F002CD55B194}"/>
              </a:ext>
            </a:extLst>
          </p:cNvPr>
          <p:cNvSpPr/>
          <p:nvPr userDrawn="1"/>
        </p:nvSpPr>
        <p:spPr>
          <a:xfrm rot="-5400000">
            <a:off x="632058" y="588971"/>
            <a:ext cx="2315694" cy="1157844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3;p3">
            <a:extLst>
              <a:ext uri="{FF2B5EF4-FFF2-40B4-BE49-F238E27FC236}">
                <a16:creationId xmlns:a16="http://schemas.microsoft.com/office/drawing/2014/main" id="{A7FF7B78-4748-F291-625B-E99F1CEAAE1E}"/>
              </a:ext>
            </a:extLst>
          </p:cNvPr>
          <p:cNvSpPr/>
          <p:nvPr userDrawn="1"/>
        </p:nvSpPr>
        <p:spPr>
          <a:xfrm rot="10800000">
            <a:off x="2440074" y="1245374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4;p3">
            <a:extLst>
              <a:ext uri="{FF2B5EF4-FFF2-40B4-BE49-F238E27FC236}">
                <a16:creationId xmlns:a16="http://schemas.microsoft.com/office/drawing/2014/main" id="{B72593A1-BE55-F274-1D68-AC5FD54067A0}"/>
              </a:ext>
            </a:extLst>
          </p:cNvPr>
          <p:cNvSpPr/>
          <p:nvPr userDrawn="1"/>
        </p:nvSpPr>
        <p:spPr>
          <a:xfrm rot="-5400000">
            <a:off x="2434793" y="-940"/>
            <a:ext cx="1196120" cy="1157845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5;p3">
            <a:extLst>
              <a:ext uri="{FF2B5EF4-FFF2-40B4-BE49-F238E27FC236}">
                <a16:creationId xmlns:a16="http://schemas.microsoft.com/office/drawing/2014/main" id="{D7BAFFA5-4375-42B2-B2E3-862D84B6236B}"/>
              </a:ext>
            </a:extLst>
          </p:cNvPr>
          <p:cNvSpPr/>
          <p:nvPr userDrawn="1"/>
        </p:nvSpPr>
        <p:spPr>
          <a:xfrm rot="10800000">
            <a:off x="11137835" y="5719289"/>
            <a:ext cx="1054164" cy="1036740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6;p3">
            <a:extLst>
              <a:ext uri="{FF2B5EF4-FFF2-40B4-BE49-F238E27FC236}">
                <a16:creationId xmlns:a16="http://schemas.microsoft.com/office/drawing/2014/main" id="{21A7C31B-09C5-5ADB-CDDD-CFB92AAF3B7A}"/>
              </a:ext>
            </a:extLst>
          </p:cNvPr>
          <p:cNvSpPr/>
          <p:nvPr userDrawn="1"/>
        </p:nvSpPr>
        <p:spPr>
          <a:xfrm rot="-5400000" flipH="1">
            <a:off x="10044120" y="4598191"/>
            <a:ext cx="1054164" cy="1036738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7;p3">
            <a:extLst>
              <a:ext uri="{FF2B5EF4-FFF2-40B4-BE49-F238E27FC236}">
                <a16:creationId xmlns:a16="http://schemas.microsoft.com/office/drawing/2014/main" id="{33905CA0-DC2B-3785-AD42-84AF898486E1}"/>
              </a:ext>
            </a:extLst>
          </p:cNvPr>
          <p:cNvSpPr/>
          <p:nvPr userDrawn="1"/>
        </p:nvSpPr>
        <p:spPr>
          <a:xfrm rot="5400000">
            <a:off x="9462475" y="3956083"/>
            <a:ext cx="2108325" cy="1054160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8;p3">
            <a:extLst>
              <a:ext uri="{FF2B5EF4-FFF2-40B4-BE49-F238E27FC236}">
                <a16:creationId xmlns:a16="http://schemas.microsoft.com/office/drawing/2014/main" id="{5E7F1FCA-6F72-F393-E7E2-AB7B96199370}"/>
              </a:ext>
            </a:extLst>
          </p:cNvPr>
          <p:cNvSpPr/>
          <p:nvPr userDrawn="1"/>
        </p:nvSpPr>
        <p:spPr>
          <a:xfrm rot="-5400000">
            <a:off x="11141765" y="4584334"/>
            <a:ext cx="1054161" cy="103673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9;p3">
            <a:extLst>
              <a:ext uri="{FF2B5EF4-FFF2-40B4-BE49-F238E27FC236}">
                <a16:creationId xmlns:a16="http://schemas.microsoft.com/office/drawing/2014/main" id="{56D213FC-3FAB-6B79-BD76-3B2854A639EB}"/>
              </a:ext>
            </a:extLst>
          </p:cNvPr>
          <p:cNvSpPr/>
          <p:nvPr userDrawn="1"/>
        </p:nvSpPr>
        <p:spPr>
          <a:xfrm rot="5400000">
            <a:off x="8819067" y="4565999"/>
            <a:ext cx="1089010" cy="1054162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20;p3">
            <a:extLst>
              <a:ext uri="{FF2B5EF4-FFF2-40B4-BE49-F238E27FC236}">
                <a16:creationId xmlns:a16="http://schemas.microsoft.com/office/drawing/2014/main" id="{55C76288-5C12-C0CE-8429-805C6CCCB223}"/>
              </a:ext>
            </a:extLst>
          </p:cNvPr>
          <p:cNvSpPr/>
          <p:nvPr userDrawn="1"/>
        </p:nvSpPr>
        <p:spPr>
          <a:xfrm>
            <a:off x="8939748" y="5733470"/>
            <a:ext cx="2103970" cy="1031928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21;p3">
            <a:extLst>
              <a:ext uri="{FF2B5EF4-FFF2-40B4-BE49-F238E27FC236}">
                <a16:creationId xmlns:a16="http://schemas.microsoft.com/office/drawing/2014/main" id="{61914E2C-990C-ED99-6FA4-70787B0916B3}"/>
              </a:ext>
            </a:extLst>
          </p:cNvPr>
          <p:cNvSpPr/>
          <p:nvPr userDrawn="1"/>
        </p:nvSpPr>
        <p:spPr>
          <a:xfrm rot="-5400000">
            <a:off x="6998479" y="5012344"/>
            <a:ext cx="2143171" cy="1354180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2;p3">
            <a:extLst>
              <a:ext uri="{FF2B5EF4-FFF2-40B4-BE49-F238E27FC236}">
                <a16:creationId xmlns:a16="http://schemas.microsoft.com/office/drawing/2014/main" id="{9EC555DB-CF68-9919-FF84-3424CEC2F5F7}"/>
              </a:ext>
            </a:extLst>
          </p:cNvPr>
          <p:cNvSpPr/>
          <p:nvPr userDrawn="1"/>
        </p:nvSpPr>
        <p:spPr>
          <a:xfrm rot="-8025446">
            <a:off x="9040527" y="4173305"/>
            <a:ext cx="773025" cy="731360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3;p3">
            <a:extLst>
              <a:ext uri="{FF2B5EF4-FFF2-40B4-BE49-F238E27FC236}">
                <a16:creationId xmlns:a16="http://schemas.microsoft.com/office/drawing/2014/main" id="{267A8221-03C7-FFC9-1A18-414C4CB7EFC6}"/>
              </a:ext>
            </a:extLst>
          </p:cNvPr>
          <p:cNvSpPr/>
          <p:nvPr userDrawn="1"/>
        </p:nvSpPr>
        <p:spPr>
          <a:xfrm>
            <a:off x="11402291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24;p3">
            <a:extLst>
              <a:ext uri="{FF2B5EF4-FFF2-40B4-BE49-F238E27FC236}">
                <a16:creationId xmlns:a16="http://schemas.microsoft.com/office/drawing/2014/main" id="{6C3DF5F3-C370-C022-911E-4CE90E1359BF}"/>
              </a:ext>
            </a:extLst>
          </p:cNvPr>
          <p:cNvSpPr/>
          <p:nvPr userDrawn="1"/>
        </p:nvSpPr>
        <p:spPr>
          <a:xfrm rot="10800000">
            <a:off x="10981018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25;p3">
            <a:extLst>
              <a:ext uri="{FF2B5EF4-FFF2-40B4-BE49-F238E27FC236}">
                <a16:creationId xmlns:a16="http://schemas.microsoft.com/office/drawing/2014/main" id="{1A8C0854-AF10-CE1B-60F7-DDA062AF6311}"/>
              </a:ext>
            </a:extLst>
          </p:cNvPr>
          <p:cNvSpPr/>
          <p:nvPr userDrawn="1"/>
        </p:nvSpPr>
        <p:spPr>
          <a:xfrm>
            <a:off x="557843" y="6236571"/>
            <a:ext cx="637309" cy="519458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6;p3">
            <a:extLst>
              <a:ext uri="{FF2B5EF4-FFF2-40B4-BE49-F238E27FC236}">
                <a16:creationId xmlns:a16="http://schemas.microsoft.com/office/drawing/2014/main" id="{CF0B7A8E-2B7F-9840-9340-84DD37427A49}"/>
              </a:ext>
            </a:extLst>
          </p:cNvPr>
          <p:cNvSpPr/>
          <p:nvPr userDrawn="1"/>
        </p:nvSpPr>
        <p:spPr>
          <a:xfrm rot="10800000">
            <a:off x="136570" y="6236571"/>
            <a:ext cx="637309" cy="519458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Kép 3" descr="A képen Grafika látható&#10;&#10;Automatikusan generált leírás">
            <a:extLst>
              <a:ext uri="{FF2B5EF4-FFF2-40B4-BE49-F238E27FC236}">
                <a16:creationId xmlns:a16="http://schemas.microsoft.com/office/drawing/2014/main" id="{165C3732-3830-27A8-9CFA-D540361F5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3252253" y="6249434"/>
            <a:ext cx="2259190" cy="612000"/>
          </a:xfrm>
          <a:prstGeom prst="rect">
            <a:avLst/>
          </a:prstGeom>
        </p:spPr>
      </p:pic>
      <p:sp>
        <p:nvSpPr>
          <p:cNvPr id="5" name="Dátum helye 3">
            <a:extLst>
              <a:ext uri="{FF2B5EF4-FFF2-40B4-BE49-F238E27FC236}">
                <a16:creationId xmlns:a16="http://schemas.microsoft.com/office/drawing/2014/main" id="{79B35C13-478F-9C97-1B18-4256411074D1}"/>
              </a:ext>
            </a:extLst>
          </p:cNvPr>
          <p:cNvSpPr txBox="1">
            <a:spLocks/>
          </p:cNvSpPr>
          <p:nvPr userDrawn="1"/>
        </p:nvSpPr>
        <p:spPr>
          <a:xfrm>
            <a:off x="1139864" y="636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2A55F1-356E-29DC-AB2F-67320EF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1" y="403225"/>
            <a:ext cx="10515600" cy="1325563"/>
          </a:xfrm>
        </p:spPr>
        <p:txBody>
          <a:bodyPr>
            <a:normAutofit/>
          </a:bodyPr>
          <a:lstStyle>
            <a:lvl1pPr>
              <a:defRPr lang="hu-HU" sz="4000" b="0" i="0" u="none" strike="noStrike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523D7F-C0BA-3310-CE87-B638F2A1D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67500" cy="4351338"/>
          </a:xfrm>
        </p:spPr>
        <p:txBody>
          <a:bodyPr/>
          <a:lstStyle>
            <a:lvl1pPr marL="342900" indent="-342900">
              <a:buClr>
                <a:srgbClr val="E89F5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A336C0F-89E2-9C9B-EFA2-B916FBB7E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0500" y="1825625"/>
            <a:ext cx="3543299" cy="4203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Dátum helye 3">
            <a:extLst>
              <a:ext uri="{FF2B5EF4-FFF2-40B4-BE49-F238E27FC236}">
                <a16:creationId xmlns:a16="http://schemas.microsoft.com/office/drawing/2014/main" id="{4D2C54AF-0004-8389-C80A-BE029A4E50C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07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  <p:sp>
        <p:nvSpPr>
          <p:cNvPr id="14" name="Google Shape;123;p3">
            <a:extLst>
              <a:ext uri="{FF2B5EF4-FFF2-40B4-BE49-F238E27FC236}">
                <a16:creationId xmlns:a16="http://schemas.microsoft.com/office/drawing/2014/main" id="{20F546A4-8FCE-AB45-5D1A-76C632CF9D4D}"/>
              </a:ext>
            </a:extLst>
          </p:cNvPr>
          <p:cNvSpPr/>
          <p:nvPr userDrawn="1"/>
        </p:nvSpPr>
        <p:spPr>
          <a:xfrm>
            <a:off x="11402291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5;p3">
            <a:extLst>
              <a:ext uri="{FF2B5EF4-FFF2-40B4-BE49-F238E27FC236}">
                <a16:creationId xmlns:a16="http://schemas.microsoft.com/office/drawing/2014/main" id="{BEEAED80-88E8-DC03-1F1A-A59EE6D27B78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1598054" y="6241285"/>
            <a:ext cx="593946" cy="58412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8;p3">
            <a:extLst>
              <a:ext uri="{FF2B5EF4-FFF2-40B4-BE49-F238E27FC236}">
                <a16:creationId xmlns:a16="http://schemas.microsoft.com/office/drawing/2014/main" id="{BBA6F319-A34A-92F9-9DFF-E013B2875C31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11559565" y="5606501"/>
            <a:ext cx="593945" cy="58412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24;p3">
            <a:extLst>
              <a:ext uri="{FF2B5EF4-FFF2-40B4-BE49-F238E27FC236}">
                <a16:creationId xmlns:a16="http://schemas.microsoft.com/office/drawing/2014/main" id="{51FC7125-51E5-173A-1154-DDD6767263C5}"/>
              </a:ext>
            </a:extLst>
          </p:cNvPr>
          <p:cNvSpPr/>
          <p:nvPr userDrawn="1"/>
        </p:nvSpPr>
        <p:spPr>
          <a:xfrm rot="10800000">
            <a:off x="10981018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Kép 4" descr="A képen Grafika látható&#10;&#10;Automatikusan generált leírás">
            <a:extLst>
              <a:ext uri="{FF2B5EF4-FFF2-40B4-BE49-F238E27FC236}">
                <a16:creationId xmlns:a16="http://schemas.microsoft.com/office/drawing/2014/main" id="{325C4440-AFEF-ECCD-1C39-FE9AD5BBE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4966405" y="6246000"/>
            <a:ext cx="22591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8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D343C2-9B62-BB13-182D-67DA20B7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lang="hu-HU" sz="4000" b="0" i="0" u="none" strike="noStrike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5E24F1-7100-F32C-32FE-93AA2787E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u-HU" sz="2400" b="0" i="0" u="none" strike="noStrike" cap="none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9F56"/>
              </a:buClr>
              <a:buFont typeface="Arial"/>
            </a:pPr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2A18FB8-B2F9-BE2A-8F2B-842AED49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buClr>
                <a:srgbClr val="E89F56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CD92FF2-13B5-18AD-B454-49205F42C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4"/>
            <a:endParaRPr lang="hu-HU" dirty="0"/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B968A4D0-ACC4-BA47-E14F-D35418B31BE7}"/>
              </a:ext>
            </a:extLst>
          </p:cNvPr>
          <p:cNvSpPr txBox="1">
            <a:spLocks/>
          </p:cNvSpPr>
          <p:nvPr userDrawn="1"/>
        </p:nvSpPr>
        <p:spPr>
          <a:xfrm>
            <a:off x="838200" y="636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  <p:pic>
        <p:nvPicPr>
          <p:cNvPr id="11" name="Kép 10" descr="A képen Grafika látható&#10;&#10;Automatikusan generált leírás">
            <a:extLst>
              <a:ext uri="{FF2B5EF4-FFF2-40B4-BE49-F238E27FC236}">
                <a16:creationId xmlns:a16="http://schemas.microsoft.com/office/drawing/2014/main" id="{7043E92E-E7C2-34F0-C848-802874445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4966405" y="6246000"/>
            <a:ext cx="2259190" cy="612000"/>
          </a:xfrm>
          <a:prstGeom prst="rect">
            <a:avLst/>
          </a:prstGeom>
        </p:spPr>
      </p:pic>
      <p:sp>
        <p:nvSpPr>
          <p:cNvPr id="12" name="Google Shape;123;p3">
            <a:extLst>
              <a:ext uri="{FF2B5EF4-FFF2-40B4-BE49-F238E27FC236}">
                <a16:creationId xmlns:a16="http://schemas.microsoft.com/office/drawing/2014/main" id="{F5C09DC1-5711-A23A-E901-E8C5B4C7FE18}"/>
              </a:ext>
            </a:extLst>
          </p:cNvPr>
          <p:cNvSpPr/>
          <p:nvPr userDrawn="1"/>
        </p:nvSpPr>
        <p:spPr>
          <a:xfrm>
            <a:off x="11402291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5;p3">
            <a:extLst>
              <a:ext uri="{FF2B5EF4-FFF2-40B4-BE49-F238E27FC236}">
                <a16:creationId xmlns:a16="http://schemas.microsoft.com/office/drawing/2014/main" id="{9F674B9A-9C6E-F9C8-E50E-444DA6C9FAB3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1598054" y="6241285"/>
            <a:ext cx="593946" cy="58412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8;p3">
            <a:extLst>
              <a:ext uri="{FF2B5EF4-FFF2-40B4-BE49-F238E27FC236}">
                <a16:creationId xmlns:a16="http://schemas.microsoft.com/office/drawing/2014/main" id="{6A3F32A4-E786-27BE-0C0D-CF464A3AB185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11559565" y="5606501"/>
            <a:ext cx="593945" cy="58412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4;p3">
            <a:extLst>
              <a:ext uri="{FF2B5EF4-FFF2-40B4-BE49-F238E27FC236}">
                <a16:creationId xmlns:a16="http://schemas.microsoft.com/office/drawing/2014/main" id="{1C2C3481-1254-7C7C-C3B5-517A892C79A6}"/>
              </a:ext>
            </a:extLst>
          </p:cNvPr>
          <p:cNvSpPr/>
          <p:nvPr userDrawn="1"/>
        </p:nvSpPr>
        <p:spPr>
          <a:xfrm rot="10800000">
            <a:off x="10981018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60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1F266A-F4EE-3D2D-6FB0-CA7AE052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091" y="457200"/>
            <a:ext cx="8323868" cy="1112838"/>
          </a:xfrm>
        </p:spPr>
        <p:txBody>
          <a:bodyPr anchor="ctr">
            <a:normAutofit/>
          </a:bodyPr>
          <a:lstStyle>
            <a:lvl1pPr algn="l">
              <a:defRPr lang="hu-HU" sz="4800" kern="1200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75ECB49-41BF-FA52-5FF1-811125B5D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4091" y="2057400"/>
            <a:ext cx="8323868" cy="3811588"/>
          </a:xfrm>
        </p:spPr>
        <p:txBody>
          <a:bodyPr>
            <a:normAutofit/>
          </a:bodyPr>
          <a:lstStyle>
            <a:lvl1pPr marL="514350" indent="-514350">
              <a:buClr>
                <a:srgbClr val="E89F56"/>
              </a:buClr>
              <a:buFont typeface="+mj-lt"/>
              <a:buAutoNum type="arabicParenR"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8" name="Dia számának helye 5">
            <a:extLst>
              <a:ext uri="{FF2B5EF4-FFF2-40B4-BE49-F238E27FC236}">
                <a16:creationId xmlns:a16="http://schemas.microsoft.com/office/drawing/2014/main" id="{05F66512-B4B7-4ED8-54B1-C4497E86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7400DD8-649D-448C-BF46-3338A8850BB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Google Shape;93;p2">
            <a:extLst>
              <a:ext uri="{FF2B5EF4-FFF2-40B4-BE49-F238E27FC236}">
                <a16:creationId xmlns:a16="http://schemas.microsoft.com/office/drawing/2014/main" id="{C77DE306-EB3C-ED61-4310-9BA2D396E6DC}"/>
              </a:ext>
            </a:extLst>
          </p:cNvPr>
          <p:cNvSpPr/>
          <p:nvPr userDrawn="1"/>
        </p:nvSpPr>
        <p:spPr>
          <a:xfrm rot="5400000">
            <a:off x="-1184563" y="3537087"/>
            <a:ext cx="4391888" cy="2022763"/>
          </a:xfrm>
          <a:prstGeom prst="triangle">
            <a:avLst>
              <a:gd name="adj" fmla="val 52872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;p2">
            <a:extLst>
              <a:ext uri="{FF2B5EF4-FFF2-40B4-BE49-F238E27FC236}">
                <a16:creationId xmlns:a16="http://schemas.microsoft.com/office/drawing/2014/main" id="{073972E4-05EB-A0F2-1619-E02BC17FED3C}"/>
              </a:ext>
            </a:extLst>
          </p:cNvPr>
          <p:cNvSpPr/>
          <p:nvPr userDrawn="1"/>
        </p:nvSpPr>
        <p:spPr>
          <a:xfrm rot="-5400000">
            <a:off x="309679" y="2361620"/>
            <a:ext cx="2463665" cy="1303067"/>
          </a:xfrm>
          <a:prstGeom prst="triangle">
            <a:avLst>
              <a:gd name="adj" fmla="val 60139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5;p2">
            <a:extLst>
              <a:ext uri="{FF2B5EF4-FFF2-40B4-BE49-F238E27FC236}">
                <a16:creationId xmlns:a16="http://schemas.microsoft.com/office/drawing/2014/main" id="{24BB2CC4-3504-7145-D56D-8D47F2592A71}"/>
              </a:ext>
            </a:extLst>
          </p:cNvPr>
          <p:cNvSpPr/>
          <p:nvPr userDrawn="1"/>
        </p:nvSpPr>
        <p:spPr>
          <a:xfrm rot="-5400000">
            <a:off x="509498" y="5174451"/>
            <a:ext cx="1655379" cy="1711717"/>
          </a:xfrm>
          <a:prstGeom prst="triangle">
            <a:avLst>
              <a:gd name="adj" fmla="val 936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6;p2">
            <a:extLst>
              <a:ext uri="{FF2B5EF4-FFF2-40B4-BE49-F238E27FC236}">
                <a16:creationId xmlns:a16="http://schemas.microsoft.com/office/drawing/2014/main" id="{04665093-97B4-8A57-DCC4-E73EBA773040}"/>
              </a:ext>
            </a:extLst>
          </p:cNvPr>
          <p:cNvSpPr/>
          <p:nvPr userDrawn="1"/>
        </p:nvSpPr>
        <p:spPr>
          <a:xfrm rot="5400000">
            <a:off x="-164251" y="1262108"/>
            <a:ext cx="1040276" cy="711774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7;p2">
            <a:extLst>
              <a:ext uri="{FF2B5EF4-FFF2-40B4-BE49-F238E27FC236}">
                <a16:creationId xmlns:a16="http://schemas.microsoft.com/office/drawing/2014/main" id="{FB5AABB0-3A21-978D-8D6D-51D9BC0765F2}"/>
              </a:ext>
            </a:extLst>
          </p:cNvPr>
          <p:cNvSpPr/>
          <p:nvPr userDrawn="1"/>
        </p:nvSpPr>
        <p:spPr>
          <a:xfrm rot="10800000">
            <a:off x="52554" y="4291"/>
            <a:ext cx="2022764" cy="2241038"/>
          </a:xfrm>
          <a:prstGeom prst="triangle">
            <a:avLst>
              <a:gd name="adj" fmla="val 50388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89F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1DE939A1-69DA-7932-EA48-2BB8BDB5C05A}"/>
              </a:ext>
            </a:extLst>
          </p:cNvPr>
          <p:cNvSpPr/>
          <p:nvPr userDrawn="1"/>
        </p:nvSpPr>
        <p:spPr>
          <a:xfrm rot="10800000">
            <a:off x="9628907" y="0"/>
            <a:ext cx="2563093" cy="1066800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1;p2">
            <a:extLst>
              <a:ext uri="{FF2B5EF4-FFF2-40B4-BE49-F238E27FC236}">
                <a16:creationId xmlns:a16="http://schemas.microsoft.com/office/drawing/2014/main" id="{CA969171-CD69-896E-24A4-C408F67FB198}"/>
              </a:ext>
            </a:extLst>
          </p:cNvPr>
          <p:cNvSpPr/>
          <p:nvPr userDrawn="1"/>
        </p:nvSpPr>
        <p:spPr>
          <a:xfrm rot="-5400000">
            <a:off x="10868739" y="723362"/>
            <a:ext cx="1605759" cy="1040763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2;p2">
            <a:extLst>
              <a:ext uri="{FF2B5EF4-FFF2-40B4-BE49-F238E27FC236}">
                <a16:creationId xmlns:a16="http://schemas.microsoft.com/office/drawing/2014/main" id="{249F864B-B331-12CF-2D06-C1479D0725B6}"/>
              </a:ext>
            </a:extLst>
          </p:cNvPr>
          <p:cNvSpPr/>
          <p:nvPr userDrawn="1"/>
        </p:nvSpPr>
        <p:spPr>
          <a:xfrm rot="-5400000">
            <a:off x="10227911" y="4893911"/>
            <a:ext cx="2561419" cy="1366756"/>
          </a:xfrm>
          <a:prstGeom prst="triangle">
            <a:avLst>
              <a:gd name="adj" fmla="val 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3;p2">
            <a:extLst>
              <a:ext uri="{FF2B5EF4-FFF2-40B4-BE49-F238E27FC236}">
                <a16:creationId xmlns:a16="http://schemas.microsoft.com/office/drawing/2014/main" id="{3E61FAF9-3483-7353-A0D8-E208E29B4A7E}"/>
              </a:ext>
            </a:extLst>
          </p:cNvPr>
          <p:cNvSpPr/>
          <p:nvPr userDrawn="1"/>
        </p:nvSpPr>
        <p:spPr>
          <a:xfrm rot="-5400000">
            <a:off x="1595566" y="916991"/>
            <a:ext cx="789709" cy="415636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;p6">
            <a:extLst>
              <a:ext uri="{FF2B5EF4-FFF2-40B4-BE49-F238E27FC236}">
                <a16:creationId xmlns:a16="http://schemas.microsoft.com/office/drawing/2014/main" id="{25B64A92-9062-B54F-B696-9E2691469800}"/>
              </a:ext>
            </a:extLst>
          </p:cNvPr>
          <p:cNvSpPr txBox="1">
            <a:spLocks/>
          </p:cNvSpPr>
          <p:nvPr userDrawn="1"/>
        </p:nvSpPr>
        <p:spPr>
          <a:xfrm>
            <a:off x="141405" y="64928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hu-HU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fld id="{00000000-1234-1234-1234-123412341234}" type="slidenum">
              <a:rPr lang="es-ES" sz="1400" smtClean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/>
              <a:t>‹#›</a:t>
            </a:fld>
            <a:endParaRPr lang="es-ES" sz="1400" dirty="0">
              <a:solidFill>
                <a:srgbClr val="35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Kép 18" descr="A képen Grafika látható&#10;&#10;Automatikusan generált leírás">
            <a:extLst>
              <a:ext uri="{FF2B5EF4-FFF2-40B4-BE49-F238E27FC236}">
                <a16:creationId xmlns:a16="http://schemas.microsoft.com/office/drawing/2014/main" id="{A75992DC-2ED5-9E24-B795-85CC31544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4966405" y="6246000"/>
            <a:ext cx="22591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268BAB1-E61A-CF10-CD17-BB1D5E8A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 descr="A képen Grafika látható&#10;&#10;Automatikusan generált leírás">
            <a:extLst>
              <a:ext uri="{FF2B5EF4-FFF2-40B4-BE49-F238E27FC236}">
                <a16:creationId xmlns:a16="http://schemas.microsoft.com/office/drawing/2014/main" id="{21B32D75-42DF-E545-E347-FCC20BF2B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4966405" y="6246000"/>
            <a:ext cx="2259190" cy="612000"/>
          </a:xfrm>
          <a:prstGeom prst="rect">
            <a:avLst/>
          </a:prstGeom>
        </p:spPr>
      </p:pic>
      <p:sp>
        <p:nvSpPr>
          <p:cNvPr id="6" name="Google Shape;146;p5">
            <a:extLst>
              <a:ext uri="{FF2B5EF4-FFF2-40B4-BE49-F238E27FC236}">
                <a16:creationId xmlns:a16="http://schemas.microsoft.com/office/drawing/2014/main" id="{A5D310E9-60C6-4BFE-D4FB-7E7E7374A56B}"/>
              </a:ext>
            </a:extLst>
          </p:cNvPr>
          <p:cNvSpPr/>
          <p:nvPr userDrawn="1"/>
        </p:nvSpPr>
        <p:spPr>
          <a:xfrm rot="10800000">
            <a:off x="9717027" y="0"/>
            <a:ext cx="2474973" cy="1565563"/>
          </a:xfrm>
          <a:prstGeom prst="triangle">
            <a:avLst>
              <a:gd name="adj" fmla="val 70712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>
            <a:extLst>
              <a:ext uri="{FF2B5EF4-FFF2-40B4-BE49-F238E27FC236}">
                <a16:creationId xmlns:a16="http://schemas.microsoft.com/office/drawing/2014/main" id="{57EC0D77-F607-1E8F-3453-55DA8DC79C3C}"/>
              </a:ext>
            </a:extLst>
          </p:cNvPr>
          <p:cNvSpPr/>
          <p:nvPr userDrawn="1"/>
        </p:nvSpPr>
        <p:spPr>
          <a:xfrm rot="-5400000">
            <a:off x="10171732" y="1104033"/>
            <a:ext cx="2474973" cy="1565563"/>
          </a:xfrm>
          <a:prstGeom prst="triangle">
            <a:avLst>
              <a:gd name="adj" fmla="val 4944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48;p5">
            <a:extLst>
              <a:ext uri="{FF2B5EF4-FFF2-40B4-BE49-F238E27FC236}">
                <a16:creationId xmlns:a16="http://schemas.microsoft.com/office/drawing/2014/main" id="{58C0FCD2-9CDC-05C9-EC34-82767C1A217A}"/>
              </a:ext>
            </a:extLst>
          </p:cNvPr>
          <p:cNvSpPr/>
          <p:nvPr userDrawn="1"/>
        </p:nvSpPr>
        <p:spPr>
          <a:xfrm rot="5400000">
            <a:off x="-454705" y="4250817"/>
            <a:ext cx="2474973" cy="1565563"/>
          </a:xfrm>
          <a:prstGeom prst="triangle">
            <a:avLst>
              <a:gd name="adj" fmla="val 4944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9;p5">
            <a:extLst>
              <a:ext uri="{FF2B5EF4-FFF2-40B4-BE49-F238E27FC236}">
                <a16:creationId xmlns:a16="http://schemas.microsoft.com/office/drawing/2014/main" id="{778A36BE-85CA-D126-E3DA-CAB5B58831C3}"/>
              </a:ext>
            </a:extLst>
          </p:cNvPr>
          <p:cNvSpPr/>
          <p:nvPr userDrawn="1"/>
        </p:nvSpPr>
        <p:spPr>
          <a:xfrm>
            <a:off x="0" y="5292437"/>
            <a:ext cx="2474973" cy="1565563"/>
          </a:xfrm>
          <a:prstGeom prst="triangle">
            <a:avLst>
              <a:gd name="adj" fmla="val 73511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BECF6396-5A83-CAF5-C50C-5D6E76717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lang="hu-HU" sz="4000" b="0" i="0" u="none" strike="noStrike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0197C6D7-7A1B-84FB-F426-989534DE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50800" marR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lang="hu-HU" sz="2800" b="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" name="Dátum helye 3">
            <a:extLst>
              <a:ext uri="{FF2B5EF4-FFF2-40B4-BE49-F238E27FC236}">
                <a16:creationId xmlns:a16="http://schemas.microsoft.com/office/drawing/2014/main" id="{71663AA4-BC3F-BC28-AAFC-799E791BA88B}"/>
              </a:ext>
            </a:extLst>
          </p:cNvPr>
          <p:cNvSpPr txBox="1">
            <a:spLocks/>
          </p:cNvSpPr>
          <p:nvPr userDrawn="1"/>
        </p:nvSpPr>
        <p:spPr>
          <a:xfrm>
            <a:off x="853047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rgbClr val="354F74"/>
                </a:solidFill>
              </a:rPr>
              <a:pPr algn="r"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5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CD727D-06D7-5F3A-258C-A669FD11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41230" cy="962025"/>
          </a:xfrm>
        </p:spPr>
        <p:txBody>
          <a:bodyPr anchor="b"/>
          <a:lstStyle>
            <a:lvl1pPr>
              <a:defRPr lang="hu-HU" sz="4000" b="0" i="0" u="none" strike="noStrike" cap="none" smtClean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EC61B8-E550-251A-B77A-94422828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863" y="4151700"/>
            <a:ext cx="6772274" cy="1870075"/>
          </a:xfrm>
        </p:spPr>
        <p:txBody>
          <a:bodyPr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7853A52-08CB-F7AC-894E-D2D67B8E7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76136"/>
            <a:ext cx="10141230" cy="21513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8F43F82B-1D53-E897-2AFF-F6F9A73ABCFD}"/>
              </a:ext>
            </a:extLst>
          </p:cNvPr>
          <p:cNvSpPr txBox="1">
            <a:spLocks/>
          </p:cNvSpPr>
          <p:nvPr userDrawn="1"/>
        </p:nvSpPr>
        <p:spPr>
          <a:xfrm>
            <a:off x="838200" y="636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  <p:pic>
        <p:nvPicPr>
          <p:cNvPr id="9" name="Kép 8" descr="A képen Grafika látható&#10;&#10;Automatikusan generált leírás">
            <a:extLst>
              <a:ext uri="{FF2B5EF4-FFF2-40B4-BE49-F238E27FC236}">
                <a16:creationId xmlns:a16="http://schemas.microsoft.com/office/drawing/2014/main" id="{034BE2F1-7609-2723-61C1-0AC878270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4966405" y="6246000"/>
            <a:ext cx="2259190" cy="612000"/>
          </a:xfrm>
          <a:prstGeom prst="rect">
            <a:avLst/>
          </a:prstGeom>
        </p:spPr>
      </p:pic>
      <p:sp>
        <p:nvSpPr>
          <p:cNvPr id="10" name="Google Shape;123;p3">
            <a:extLst>
              <a:ext uri="{FF2B5EF4-FFF2-40B4-BE49-F238E27FC236}">
                <a16:creationId xmlns:a16="http://schemas.microsoft.com/office/drawing/2014/main" id="{D471FBF0-B845-5B9C-B4E9-49D037A0D05A}"/>
              </a:ext>
            </a:extLst>
          </p:cNvPr>
          <p:cNvSpPr/>
          <p:nvPr userDrawn="1"/>
        </p:nvSpPr>
        <p:spPr>
          <a:xfrm>
            <a:off x="11402291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5;p3">
            <a:extLst>
              <a:ext uri="{FF2B5EF4-FFF2-40B4-BE49-F238E27FC236}">
                <a16:creationId xmlns:a16="http://schemas.microsoft.com/office/drawing/2014/main" id="{F5E9E726-78B5-4DFE-DF66-21DACE2FE86C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1598054" y="6241285"/>
            <a:ext cx="593946" cy="58412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8;p3">
            <a:extLst>
              <a:ext uri="{FF2B5EF4-FFF2-40B4-BE49-F238E27FC236}">
                <a16:creationId xmlns:a16="http://schemas.microsoft.com/office/drawing/2014/main" id="{5E74EB85-014B-7AD5-EBA1-DA7C2A041860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11559565" y="5606501"/>
            <a:ext cx="593945" cy="58412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579A16A1-2D58-A6CA-C965-0294D645702D}"/>
              </a:ext>
            </a:extLst>
          </p:cNvPr>
          <p:cNvSpPr/>
          <p:nvPr userDrawn="1"/>
        </p:nvSpPr>
        <p:spPr>
          <a:xfrm rot="10800000">
            <a:off x="10981018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83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4724F3A-0865-F842-A0BA-D60F31AD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86575B2-91B5-6366-EEBF-0B3C403F0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82656D4-727D-2731-333E-E126B5986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0456-E324-4957-BD3B-6506B443F434}" type="datetimeFigureOut">
              <a:rPr lang="hu-HU" smtClean="0"/>
              <a:t>2024. 07. 18.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E208CF-6503-EBF5-86E3-428FDC329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6D638A-ADF7-A30E-778C-D008F41ED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0DD8-649D-448C-BF46-3338A8850B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11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7" r:id="rId7"/>
    <p:sldLayoutId id="2147483655" r:id="rId8"/>
    <p:sldLayoutId id="2147483656" r:id="rId9"/>
    <p:sldLayoutId id="2147483660" r:id="rId10"/>
    <p:sldLayoutId id="2147483654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ivecommons.org/licenses/by-nc-sa/4.0/deed.hu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iencelife.lifetime.life/article/the-ethics-of-eating/" TargetMode="External"/><Relationship Id="rId7" Type="http://schemas.openxmlformats.org/officeDocument/2006/relationships/hyperlink" Target="http://www.pixabay.com/" TargetMode="External"/><Relationship Id="rId2" Type="http://schemas.openxmlformats.org/officeDocument/2006/relationships/hyperlink" Target="https://www.shs-conferences.org/articles/shsconf/pdf/2020/02/shsconf_glob2020_03010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ncoa.org/article/6-healthy-eating-habits-for-older-adults" TargetMode="External"/><Relationship Id="rId5" Type="http://schemas.openxmlformats.org/officeDocument/2006/relationships/hyperlink" Target="https://content.ces.ncsu.edu/minimizing-risks-of-soil-contaminants-in-urban-gardens" TargetMode="External"/><Relationship Id="rId4" Type="http://schemas.openxmlformats.org/officeDocument/2006/relationships/hyperlink" Target="https://www.theguardian.com/commentisfree/2013/jan/16/vegans-stomach-unpalatable-truth-quino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hangers2.eu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9451887-9BCD-7D80-EDF8-40B024F38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976" y="5746795"/>
            <a:ext cx="2348404" cy="1219950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CE9E5713-10B4-1E97-3C84-154C6CAD944D}"/>
              </a:ext>
            </a:extLst>
          </p:cNvPr>
          <p:cNvSpPr txBox="1">
            <a:spLocks/>
          </p:cNvSpPr>
          <p:nvPr/>
        </p:nvSpPr>
        <p:spPr>
          <a:xfrm>
            <a:off x="2038534" y="1708791"/>
            <a:ext cx="6067241" cy="239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hu-HU" sz="4000" dirty="0"/>
              <a:t>Fenntartható élelmiszerek</a:t>
            </a:r>
            <a:br>
              <a:rPr lang="en-US" sz="2800" b="1" dirty="0"/>
            </a:br>
            <a:endParaRPr lang="en-US" sz="2000" dirty="0">
              <a:highlight>
                <a:srgbClr val="00FF00"/>
              </a:highligh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hu-HU" sz="1900" dirty="0"/>
              <a:t>Etikus táplálkozás</a:t>
            </a:r>
            <a:endParaRPr lang="en-US" sz="1900" dirty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hu-HU" sz="1900" dirty="0"/>
              <a:t>Biogazdálkodás</a:t>
            </a:r>
            <a:endParaRPr lang="en-US" sz="1900" dirty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hu-HU" sz="1900" dirty="0"/>
              <a:t>Körkörös gazdaság az élelmiszerláncban</a:t>
            </a:r>
            <a:endParaRPr lang="en-US" sz="1900" dirty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hu-HU" sz="1900" dirty="0"/>
              <a:t>Fenntartható élelmiszer-fogyasztás </a:t>
            </a:r>
            <a:r>
              <a:rPr lang="en-US" sz="1900" dirty="0"/>
              <a:t>(</a:t>
            </a:r>
            <a:r>
              <a:rPr lang="hu-HU" sz="1900" dirty="0"/>
              <a:t>élelmiszer-pazarlás</a:t>
            </a:r>
            <a:r>
              <a:rPr lang="en-US" sz="1900" dirty="0"/>
              <a:t>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42D6DB3-5359-3B63-D63B-2A49DCE84B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0825" y="6121822"/>
            <a:ext cx="2348403" cy="5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5EE0-6B0E-194E-76BD-A8DEED71C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DABAB1B-C242-9549-9B29-02DCDB081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78731"/>
              </p:ext>
            </p:extLst>
          </p:nvPr>
        </p:nvGraphicFramePr>
        <p:xfrm>
          <a:off x="323850" y="2183519"/>
          <a:ext cx="11563351" cy="441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535">
                  <a:extLst>
                    <a:ext uri="{9D8B030D-6E8A-4147-A177-3AD203B41FA5}">
                      <a16:colId xmlns:a16="http://schemas.microsoft.com/office/drawing/2014/main" val="4188012418"/>
                    </a:ext>
                  </a:extLst>
                </a:gridCol>
                <a:gridCol w="2976827">
                  <a:extLst>
                    <a:ext uri="{9D8B030D-6E8A-4147-A177-3AD203B41FA5}">
                      <a16:colId xmlns:a16="http://schemas.microsoft.com/office/drawing/2014/main" val="2568239967"/>
                    </a:ext>
                  </a:extLst>
                </a:gridCol>
                <a:gridCol w="2905089">
                  <a:extLst>
                    <a:ext uri="{9D8B030D-6E8A-4147-A177-3AD203B41FA5}">
                      <a16:colId xmlns:a16="http://schemas.microsoft.com/office/drawing/2014/main" val="3531497599"/>
                    </a:ext>
                  </a:extLst>
                </a:gridCol>
                <a:gridCol w="2614900">
                  <a:extLst>
                    <a:ext uri="{9D8B030D-6E8A-4147-A177-3AD203B41FA5}">
                      <a16:colId xmlns:a16="http://schemas.microsoft.com/office/drawing/2014/main" val="3356478500"/>
                    </a:ext>
                  </a:extLst>
                </a:gridCol>
              </a:tblGrid>
              <a:tr h="969256">
                <a:tc>
                  <a:txBody>
                    <a:bodyPr/>
                    <a:lstStyle/>
                    <a:p>
                      <a:pPr algn="ctr"/>
                      <a:r>
                        <a:rPr lang="hu-HU" sz="2600" b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Egészség</a:t>
                      </a:r>
                      <a:endParaRPr lang="es-ES" sz="2600" b="1" dirty="0">
                        <a:solidFill>
                          <a:srgbClr val="344F7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Környezeti fenntarthatóság</a:t>
                      </a:r>
                      <a:endParaRPr lang="en-GB" sz="2600" b="1" noProof="0" dirty="0">
                        <a:solidFill>
                          <a:srgbClr val="344F7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Állatjólét</a:t>
                      </a:r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Társadalmi igazságosság</a:t>
                      </a:r>
                      <a:endParaRPr lang="es-ES" sz="2800" b="1" dirty="0">
                        <a:solidFill>
                          <a:srgbClr val="344F7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949522"/>
                  </a:ext>
                </a:extLst>
              </a:tr>
              <a:tr h="1405764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etikus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táplálkozás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javíthatja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közérzetet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erősítheti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immunrendszert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és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csökkentheti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krónikus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betegségek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kockázatát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fenntartható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mezőgazdasági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gyakorlatok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választásával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és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élelmiszer-pazarlás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csökkentésével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megvédhetjük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bolygónkat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jövő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generációi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számára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sz="2200" b="0" dirty="0">
                        <a:solidFill>
                          <a:schemeClr val="tx1"/>
                        </a:solidFill>
                        <a:highlight>
                          <a:srgbClr val="E89F56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etikus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gazdál</a:t>
                      </a:r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kodási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gyakorlatok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támogatása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hozzájárul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ahhoz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hogy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állatokkal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együttérz</a:t>
                      </a:r>
                      <a:r>
                        <a:rPr lang="hu-HU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ően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és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tisztelettel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bánjanak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sz="2200" b="0" dirty="0">
                        <a:solidFill>
                          <a:schemeClr val="tx1"/>
                        </a:solidFill>
                        <a:highlight>
                          <a:srgbClr val="E89F56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 olyan kérdések, mint az </a:t>
                      </a:r>
                      <a:r>
                        <a:rPr lang="hu-HU" sz="2200" b="0" dirty="0">
                          <a:solidFill>
                            <a:schemeClr val="tx1"/>
                          </a:solidFill>
                          <a:highlight>
                            <a:srgbClr val="E89F56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egyenlő bérezés, a nemek közötti egyenlőség, a sokszínűség és a befogadás, a kényszermunka, a gyermekmunka </a:t>
                      </a:r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összetett kérdések.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387899"/>
                  </a:ext>
                </a:extLst>
              </a:tr>
            </a:tbl>
          </a:graphicData>
        </a:graphic>
      </p:graphicFrame>
      <p:sp>
        <p:nvSpPr>
          <p:cNvPr id="5" name="Text 2">
            <a:extLst>
              <a:ext uri="{FF2B5EF4-FFF2-40B4-BE49-F238E27FC236}">
                <a16:creationId xmlns:a16="http://schemas.microsoft.com/office/drawing/2014/main" id="{7690F5DC-3527-DBA8-D437-B76DD7769EA1}"/>
              </a:ext>
            </a:extLst>
          </p:cNvPr>
          <p:cNvSpPr/>
          <p:nvPr/>
        </p:nvSpPr>
        <p:spPr>
          <a:xfrm>
            <a:off x="402115" y="631792"/>
            <a:ext cx="900314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etikus táplálkozás </a:t>
            </a:r>
            <a:r>
              <a:rPr lang="hu-HU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fontossága</a:t>
            </a:r>
            <a:endParaRPr lang="en-US" sz="4000" b="1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AE853A94-908C-46A7-8EE1-5DEF2623F87E}"/>
              </a:ext>
            </a:extLst>
          </p:cNvPr>
          <p:cNvSpPr/>
          <p:nvPr/>
        </p:nvSpPr>
        <p:spPr>
          <a:xfrm>
            <a:off x="1503029" y="148355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3F5670D-041C-D359-A87F-757BB58C026B}"/>
              </a:ext>
            </a:extLst>
          </p:cNvPr>
          <p:cNvSpPr/>
          <p:nvPr/>
        </p:nvSpPr>
        <p:spPr>
          <a:xfrm>
            <a:off x="1692040" y="1525280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624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F576871C-201F-1D74-EF4D-037F3C00DA5F}"/>
              </a:ext>
            </a:extLst>
          </p:cNvPr>
          <p:cNvSpPr/>
          <p:nvPr/>
        </p:nvSpPr>
        <p:spPr>
          <a:xfrm>
            <a:off x="4355087" y="148355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8020F3F2-09CA-2AD7-2134-00E151A17CF3}"/>
              </a:ext>
            </a:extLst>
          </p:cNvPr>
          <p:cNvSpPr/>
          <p:nvPr/>
        </p:nvSpPr>
        <p:spPr>
          <a:xfrm>
            <a:off x="7326088" y="148355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09E31ADC-09F7-0369-66D2-BBD1B630B8F5}"/>
              </a:ext>
            </a:extLst>
          </p:cNvPr>
          <p:cNvSpPr/>
          <p:nvPr/>
        </p:nvSpPr>
        <p:spPr>
          <a:xfrm>
            <a:off x="10000017" y="148355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D8949944-56A1-ED15-D905-EE38E3AD348F}"/>
              </a:ext>
            </a:extLst>
          </p:cNvPr>
          <p:cNvSpPr/>
          <p:nvPr/>
        </p:nvSpPr>
        <p:spPr>
          <a:xfrm>
            <a:off x="4544098" y="1525281"/>
            <a:ext cx="121920" cy="416481"/>
          </a:xfrm>
          <a:prstGeom prst="rect">
            <a:avLst/>
          </a:prstGeom>
          <a:solidFill>
            <a:srgbClr val="E89F56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624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FF081A14-23AE-282D-36B1-E1E6EC9AA468}"/>
              </a:ext>
            </a:extLst>
          </p:cNvPr>
          <p:cNvSpPr/>
          <p:nvPr/>
        </p:nvSpPr>
        <p:spPr>
          <a:xfrm>
            <a:off x="7515099" y="1519967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624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964DCDE4-EC7B-CE10-4DED-F9597112E037}"/>
              </a:ext>
            </a:extLst>
          </p:cNvPr>
          <p:cNvSpPr/>
          <p:nvPr/>
        </p:nvSpPr>
        <p:spPr>
          <a:xfrm>
            <a:off x="10189028" y="1519966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624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4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3">
            <a:extLst>
              <a:ext uri="{FF2B5EF4-FFF2-40B4-BE49-F238E27FC236}">
                <a16:creationId xmlns:a16="http://schemas.microsoft.com/office/drawing/2014/main" id="{62ABFC9A-04FC-D9DD-4A9F-CCFA8C44EBBB}"/>
              </a:ext>
            </a:extLst>
          </p:cNvPr>
          <p:cNvSpPr/>
          <p:nvPr/>
        </p:nvSpPr>
        <p:spPr>
          <a:xfrm>
            <a:off x="894993" y="970597"/>
            <a:ext cx="6598920" cy="694373"/>
          </a:xfrm>
          <a:prstGeom prst="rect">
            <a:avLst/>
          </a:prstGeom>
          <a:solidFill>
            <a:schemeClr val="bg1"/>
          </a:solidFill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etikus táplálkozás </a:t>
            </a:r>
            <a:r>
              <a:rPr lang="hu-HU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kihívásai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91CFBC79-D443-A2F2-4991-5ADC9508781E}"/>
              </a:ext>
            </a:extLst>
          </p:cNvPr>
          <p:cNvSpPr/>
          <p:nvPr/>
        </p:nvSpPr>
        <p:spPr>
          <a:xfrm>
            <a:off x="894993" y="1998226"/>
            <a:ext cx="3370064" cy="3431977"/>
          </a:xfrm>
          <a:prstGeom prst="roundRect">
            <a:avLst>
              <a:gd name="adj" fmla="val 2967"/>
            </a:avLst>
          </a:prstGeom>
          <a:solidFill>
            <a:schemeClr val="bg1"/>
          </a:solidFill>
          <a:ln w="13811">
            <a:solidFill>
              <a:srgbClr val="E89F56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0CF515BE-6FCA-C518-C1B6-35638BCC23A6}"/>
              </a:ext>
            </a:extLst>
          </p:cNvPr>
          <p:cNvSpPr/>
          <p:nvPr/>
        </p:nvSpPr>
        <p:spPr>
          <a:xfrm>
            <a:off x="1130975" y="2158008"/>
            <a:ext cx="2898100" cy="694373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hu-H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Hozzáférhetőség és megfizethetőség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130B6154-2DE7-A7E9-D32A-98769EC2A173}"/>
              </a:ext>
            </a:extLst>
          </p:cNvPr>
          <p:cNvSpPr/>
          <p:nvPr/>
        </p:nvSpPr>
        <p:spPr>
          <a:xfrm>
            <a:off x="1130975" y="3004661"/>
            <a:ext cx="2898100" cy="1777008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Ugyan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etikus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könnyen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hozzáférhető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megfizethető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változtatásokkal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sokat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tehetünk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F6F44BDC-D372-9441-1B5B-BC97BC377F0B}"/>
              </a:ext>
            </a:extLst>
          </p:cNvPr>
          <p:cNvSpPr/>
          <p:nvPr/>
        </p:nvSpPr>
        <p:spPr>
          <a:xfrm>
            <a:off x="4487228" y="1998226"/>
            <a:ext cx="3370064" cy="3431977"/>
          </a:xfrm>
          <a:prstGeom prst="roundRect">
            <a:avLst>
              <a:gd name="adj" fmla="val 2967"/>
            </a:avLst>
          </a:prstGeom>
          <a:solidFill>
            <a:schemeClr val="bg1"/>
          </a:solidFill>
          <a:ln w="13811">
            <a:solidFill>
              <a:srgbClr val="344F74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6FCBD175-EDD3-E751-7244-62616D55B798}"/>
              </a:ext>
            </a:extLst>
          </p:cNvPr>
          <p:cNvSpPr/>
          <p:nvPr/>
        </p:nvSpPr>
        <p:spPr>
          <a:xfrm>
            <a:off x="4723209" y="2158008"/>
            <a:ext cx="2898100" cy="694373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hu-H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Társadalmi normák és nyomás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2A6D5344-EF6A-558F-4A39-FDC24F157B4D}"/>
              </a:ext>
            </a:extLst>
          </p:cNvPr>
          <p:cNvSpPr/>
          <p:nvPr/>
        </p:nvSpPr>
        <p:spPr>
          <a:xfrm>
            <a:off x="4723209" y="3004661"/>
            <a:ext cx="2898100" cy="2132409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társadalmi elvárások és ítéletek leküzdése kihívást jelenthet, de érdemes hűnek maradni az értékeinkhez.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E026438A-02CF-B15D-B1C8-AFC43277658C}"/>
              </a:ext>
            </a:extLst>
          </p:cNvPr>
          <p:cNvSpPr/>
          <p:nvPr/>
        </p:nvSpPr>
        <p:spPr>
          <a:xfrm>
            <a:off x="8079462" y="1998226"/>
            <a:ext cx="3370064" cy="3431977"/>
          </a:xfrm>
          <a:prstGeom prst="roundRect">
            <a:avLst>
              <a:gd name="adj" fmla="val 2967"/>
            </a:avLst>
          </a:prstGeom>
          <a:solidFill>
            <a:schemeClr val="bg1"/>
          </a:solidFill>
          <a:ln w="13811">
            <a:solidFill>
              <a:srgbClr val="E89F56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9F848382-3411-F809-6FB6-DDD9EE3BAD60}"/>
              </a:ext>
            </a:extLst>
          </p:cNvPr>
          <p:cNvSpPr/>
          <p:nvPr/>
        </p:nvSpPr>
        <p:spPr>
          <a:xfrm>
            <a:off x="8315443" y="2158008"/>
            <a:ext cx="2898099" cy="476335"/>
          </a:xfrm>
          <a:prstGeom prst="rect">
            <a:avLst/>
          </a:prstGeom>
          <a:solidFill>
            <a:schemeClr val="bg1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hu-H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Korlátozott választási </a:t>
            </a:r>
          </a:p>
          <a:p>
            <a:pPr marL="0" indent="0" algn="ctr">
              <a:lnSpc>
                <a:spcPts val="2734"/>
              </a:lnSpc>
              <a:buNone/>
            </a:pPr>
            <a:r>
              <a:rPr lang="hu-H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lehetőségek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2734"/>
              </a:lnSpc>
              <a:buNone/>
            </a:pP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A3FA6866-3186-67CA-99B9-94919FD4D764}"/>
              </a:ext>
            </a:extLst>
          </p:cNvPr>
          <p:cNvSpPr/>
          <p:nvPr/>
        </p:nvSpPr>
        <p:spPr>
          <a:xfrm>
            <a:off x="8315444" y="2871431"/>
            <a:ext cx="2898100" cy="1777008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Bizonyos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helyzetekben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például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étteremben</a:t>
            </a:r>
            <a:r>
              <a:rPr lang="hu-HU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korlátozottak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lehetnek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etikus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élelmiszer-választási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lehetőségek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Tervezzünk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előre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legyünk rugalmasak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6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EC158CB0-59C2-5911-C9C6-685360156B3F}"/>
              </a:ext>
            </a:extLst>
          </p:cNvPr>
          <p:cNvSpPr/>
          <p:nvPr/>
        </p:nvSpPr>
        <p:spPr>
          <a:xfrm>
            <a:off x="2380396" y="643050"/>
            <a:ext cx="3810000" cy="550664"/>
          </a:xfrm>
          <a:prstGeom prst="rect">
            <a:avLst/>
          </a:prstGeom>
          <a:solidFill>
            <a:schemeClr val="bg1"/>
          </a:solidFill>
          <a:ln/>
        </p:spPr>
        <p:txBody>
          <a:bodyPr wrap="none" rtlCol="0" anchor="t"/>
          <a:lstStyle/>
          <a:p>
            <a:pPr marL="0" indent="0">
              <a:lnSpc>
                <a:spcPts val="4335"/>
              </a:lnSpc>
              <a:buNone/>
            </a:pP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</a:t>
            </a:r>
            <a:r>
              <a:rPr lang="hu-HU" sz="40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</a:t>
            </a:r>
            <a:r>
              <a:rPr lang="en-US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etikus táplálkozáshoz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4FB9878-1743-CE80-9CB4-D1EA6C3E304D}"/>
              </a:ext>
            </a:extLst>
          </p:cNvPr>
          <p:cNvSpPr/>
          <p:nvPr/>
        </p:nvSpPr>
        <p:spPr>
          <a:xfrm>
            <a:off x="2960469" y="1457913"/>
            <a:ext cx="35123" cy="4243030"/>
          </a:xfrm>
          <a:prstGeom prst="roundRect">
            <a:avLst>
              <a:gd name="adj" fmla="val 225741"/>
            </a:avLst>
          </a:prstGeom>
          <a:solidFill>
            <a:schemeClr val="bg1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E151EBA4-4987-4473-6B2F-073CF67F2106}"/>
              </a:ext>
            </a:extLst>
          </p:cNvPr>
          <p:cNvSpPr/>
          <p:nvPr/>
        </p:nvSpPr>
        <p:spPr>
          <a:xfrm>
            <a:off x="3208119" y="1929163"/>
            <a:ext cx="616625" cy="35123"/>
          </a:xfrm>
          <a:prstGeom prst="roundRect">
            <a:avLst>
              <a:gd name="adj" fmla="val 225741"/>
            </a:avLst>
          </a:prstGeom>
          <a:solidFill>
            <a:srgbClr val="E89F56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D6692D4E-B430-DCF2-D0B7-612564B287F2}"/>
              </a:ext>
            </a:extLst>
          </p:cNvPr>
          <p:cNvSpPr/>
          <p:nvPr/>
        </p:nvSpPr>
        <p:spPr>
          <a:xfrm>
            <a:off x="2811879" y="1710088"/>
            <a:ext cx="396359" cy="396359"/>
          </a:xfrm>
          <a:prstGeom prst="roundRect">
            <a:avLst>
              <a:gd name="adj" fmla="val 20004"/>
            </a:avLst>
          </a:prstGeom>
          <a:solidFill>
            <a:srgbClr val="E89F56"/>
          </a:solidFill>
          <a:ln w="10954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110B7D7-05D3-3270-905D-71BFC3926FC1}"/>
              </a:ext>
            </a:extLst>
          </p:cNvPr>
          <p:cNvSpPr/>
          <p:nvPr/>
        </p:nvSpPr>
        <p:spPr>
          <a:xfrm>
            <a:off x="2960469" y="1743068"/>
            <a:ext cx="99060" cy="330398"/>
          </a:xfrm>
          <a:prstGeom prst="rect">
            <a:avLst/>
          </a:prstGeom>
          <a:solidFill>
            <a:srgbClr val="E89F56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2601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F4BD2A5B-C9DB-B696-364E-60A0C13CA91A}"/>
              </a:ext>
            </a:extLst>
          </p:cNvPr>
          <p:cNvSpPr/>
          <p:nvPr/>
        </p:nvSpPr>
        <p:spPr>
          <a:xfrm>
            <a:off x="3947021" y="1548282"/>
            <a:ext cx="2240280" cy="275273"/>
          </a:xfrm>
          <a:prstGeom prst="rect">
            <a:avLst/>
          </a:prstGeom>
          <a:solidFill>
            <a:schemeClr val="bg1"/>
          </a:solidFill>
          <a:ln/>
        </p:spPr>
        <p:txBody>
          <a:bodyPr wrap="none" rtlCol="0" anchor="t"/>
          <a:lstStyle/>
          <a:p>
            <a:pPr marL="0" indent="0" algn="l">
              <a:lnSpc>
                <a:spcPts val="2168"/>
              </a:lnSpc>
              <a:buNone/>
            </a:pPr>
            <a:r>
              <a:rPr lang="hu-H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Válasszunk </a:t>
            </a:r>
            <a:r>
              <a:rPr lang="hu-H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</a:t>
            </a:r>
            <a:r>
              <a:rPr lang="hu-H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és </a:t>
            </a:r>
            <a:r>
              <a:rPr lang="hu-HU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 termékeket!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5AE22DB9-0F89-E3DC-E79B-790202CBC76B}"/>
              </a:ext>
            </a:extLst>
          </p:cNvPr>
          <p:cNvSpPr/>
          <p:nvPr/>
        </p:nvSpPr>
        <p:spPr>
          <a:xfrm>
            <a:off x="3947020" y="1929163"/>
            <a:ext cx="7463929" cy="563880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Támogassuk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gazdákat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csökkentsük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szénlábnyomot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azzal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bio-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helyben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előállított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termékeket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választunk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843604A2-A594-4351-953F-CAE858E64498}"/>
              </a:ext>
            </a:extLst>
          </p:cNvPr>
          <p:cNvSpPr/>
          <p:nvPr/>
        </p:nvSpPr>
        <p:spPr>
          <a:xfrm>
            <a:off x="3178267" y="3353834"/>
            <a:ext cx="616625" cy="35123"/>
          </a:xfrm>
          <a:prstGeom prst="roundRect">
            <a:avLst>
              <a:gd name="adj" fmla="val 225741"/>
            </a:avLst>
          </a:prstGeom>
          <a:solidFill>
            <a:srgbClr val="E89F56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134C6DED-2271-951F-FB94-0B693D1ADFF3}"/>
              </a:ext>
            </a:extLst>
          </p:cNvPr>
          <p:cNvSpPr/>
          <p:nvPr/>
        </p:nvSpPr>
        <p:spPr>
          <a:xfrm>
            <a:off x="2781908" y="3173276"/>
            <a:ext cx="396359" cy="396359"/>
          </a:xfrm>
          <a:prstGeom prst="roundRect">
            <a:avLst>
              <a:gd name="adj" fmla="val 20004"/>
            </a:avLst>
          </a:prstGeom>
          <a:solidFill>
            <a:srgbClr val="E89F56"/>
          </a:solidFill>
          <a:ln w="10954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D1FE7B6-7714-51FD-8A11-BBA082157DA8}"/>
              </a:ext>
            </a:extLst>
          </p:cNvPr>
          <p:cNvSpPr/>
          <p:nvPr/>
        </p:nvSpPr>
        <p:spPr>
          <a:xfrm>
            <a:off x="2911448" y="3206256"/>
            <a:ext cx="137160" cy="330398"/>
          </a:xfrm>
          <a:prstGeom prst="rect">
            <a:avLst/>
          </a:prstGeom>
          <a:solidFill>
            <a:srgbClr val="E89F56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2601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A953352D-B842-5287-EB27-3939DF56A201}"/>
              </a:ext>
            </a:extLst>
          </p:cNvPr>
          <p:cNvSpPr/>
          <p:nvPr/>
        </p:nvSpPr>
        <p:spPr>
          <a:xfrm>
            <a:off x="3947021" y="3021323"/>
            <a:ext cx="2522220" cy="275273"/>
          </a:xfrm>
          <a:prstGeom prst="rect">
            <a:avLst/>
          </a:prstGeom>
          <a:solidFill>
            <a:schemeClr val="bg1"/>
          </a:solidFill>
          <a:ln/>
        </p:spPr>
        <p:txBody>
          <a:bodyPr wrap="none" rtlCol="0" anchor="t"/>
          <a:lstStyle/>
          <a:p>
            <a:pPr marL="0" indent="0" algn="l">
              <a:lnSpc>
                <a:spcPts val="2168"/>
              </a:lnSpc>
              <a:buNone/>
            </a:pPr>
            <a:r>
              <a:rPr lang="hu-H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Csökkentsük </a:t>
            </a:r>
            <a:r>
              <a:rPr lang="hu-HU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húsfogyasztást!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5B30ABC4-3B08-3B09-C658-F17CD3D24981}"/>
              </a:ext>
            </a:extLst>
          </p:cNvPr>
          <p:cNvSpPr/>
          <p:nvPr/>
        </p:nvSpPr>
        <p:spPr>
          <a:xfrm>
            <a:off x="3947020" y="3402204"/>
            <a:ext cx="7463929" cy="563880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24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Tartsunk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húsmentes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hétfőket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fedezzük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növényi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alapú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alternatívákat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helyezzük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előtérbe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minőséget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mennyiséggel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szemben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húsfogyasztásról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szó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81DE118B-EC8B-9D06-2985-8811F0D17D74}"/>
              </a:ext>
            </a:extLst>
          </p:cNvPr>
          <p:cNvSpPr/>
          <p:nvPr/>
        </p:nvSpPr>
        <p:spPr>
          <a:xfrm>
            <a:off x="3174457" y="5048124"/>
            <a:ext cx="616625" cy="35123"/>
          </a:xfrm>
          <a:prstGeom prst="roundRect">
            <a:avLst>
              <a:gd name="adj" fmla="val 225741"/>
            </a:avLst>
          </a:prstGeom>
          <a:solidFill>
            <a:srgbClr val="E89F56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875A2565-2CB0-3BD6-C451-6D3D61ED9A55}"/>
              </a:ext>
            </a:extLst>
          </p:cNvPr>
          <p:cNvSpPr/>
          <p:nvPr/>
        </p:nvSpPr>
        <p:spPr>
          <a:xfrm>
            <a:off x="2778098" y="4867566"/>
            <a:ext cx="396359" cy="396359"/>
          </a:xfrm>
          <a:prstGeom prst="roundRect">
            <a:avLst>
              <a:gd name="adj" fmla="val 20004"/>
            </a:avLst>
          </a:prstGeom>
          <a:solidFill>
            <a:srgbClr val="E89F56"/>
          </a:solidFill>
          <a:ln w="10954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13483B4A-009B-3F37-2F9E-EE2F6509A23F}"/>
              </a:ext>
            </a:extLst>
          </p:cNvPr>
          <p:cNvSpPr/>
          <p:nvPr/>
        </p:nvSpPr>
        <p:spPr>
          <a:xfrm>
            <a:off x="2911448" y="4900546"/>
            <a:ext cx="129540" cy="330398"/>
          </a:xfrm>
          <a:prstGeom prst="rect">
            <a:avLst/>
          </a:prstGeom>
          <a:solidFill>
            <a:srgbClr val="E89F56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2601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206A7002-F411-1802-8ABC-F7A4B20E91AB}"/>
              </a:ext>
            </a:extLst>
          </p:cNvPr>
          <p:cNvSpPr/>
          <p:nvPr/>
        </p:nvSpPr>
        <p:spPr>
          <a:xfrm>
            <a:off x="3947021" y="4684864"/>
            <a:ext cx="1761887" cy="275273"/>
          </a:xfrm>
          <a:prstGeom prst="rect">
            <a:avLst/>
          </a:prstGeom>
          <a:solidFill>
            <a:schemeClr val="bg1"/>
          </a:solidFill>
          <a:ln/>
        </p:spPr>
        <p:txBody>
          <a:bodyPr wrap="none" rtlCol="0" anchor="t"/>
          <a:lstStyle/>
          <a:p>
            <a:pPr marL="0" indent="0" algn="l">
              <a:lnSpc>
                <a:spcPts val="2168"/>
              </a:lnSpc>
              <a:buNone/>
            </a:pPr>
            <a:r>
              <a:rPr lang="hu-H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Támogassuk a </a:t>
            </a:r>
            <a:r>
              <a:rPr lang="hu-HU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méltányos kereskedelmet!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154670D6-C13D-ECCC-B73F-93A0B1550B22}"/>
              </a:ext>
            </a:extLst>
          </p:cNvPr>
          <p:cNvSpPr/>
          <p:nvPr/>
        </p:nvSpPr>
        <p:spPr>
          <a:xfrm>
            <a:off x="3947020" y="5065745"/>
            <a:ext cx="7463929" cy="563880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méltányos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kereskedelemből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származó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termékek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például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kávé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csokoládé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vásárlásával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hozzájárulunk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ahhoz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tisztességes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béreket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kapjanak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etikus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körülmények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között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dolgozzanak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980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>
            <a:extLst>
              <a:ext uri="{FF2B5EF4-FFF2-40B4-BE49-F238E27FC236}">
                <a16:creationId xmlns:a16="http://schemas.microsoft.com/office/drawing/2014/main" id="{71D5D9C1-3931-171C-36A0-09B5EC18416D}"/>
              </a:ext>
            </a:extLst>
          </p:cNvPr>
          <p:cNvSpPr/>
          <p:nvPr/>
        </p:nvSpPr>
        <p:spPr>
          <a:xfrm>
            <a:off x="989123" y="264361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Cselekedjünk </a:t>
            </a:r>
            <a:r>
              <a:rPr lang="hu-HU" sz="4000" b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még ma!</a:t>
            </a:r>
            <a:endParaRPr lang="en-US" sz="40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E3EE84E8-8C87-AFFA-12DA-E2F3EBDE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3" y="1403075"/>
            <a:ext cx="3295888" cy="2036921"/>
          </a:xfrm>
          <a:prstGeom prst="rect">
            <a:avLst/>
          </a:prstGeom>
        </p:spPr>
      </p:pic>
      <p:sp>
        <p:nvSpPr>
          <p:cNvPr id="7" name="Text 3">
            <a:extLst>
              <a:ext uri="{FF2B5EF4-FFF2-40B4-BE49-F238E27FC236}">
                <a16:creationId xmlns:a16="http://schemas.microsoft.com/office/drawing/2014/main" id="{E67742DB-3474-7C39-2075-2942E778F223}"/>
              </a:ext>
            </a:extLst>
          </p:cNvPr>
          <p:cNvSpPr/>
          <p:nvPr/>
        </p:nvSpPr>
        <p:spPr>
          <a:xfrm>
            <a:off x="957039" y="351762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hu-HU" sz="2400" b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Vásároljunk helyben!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8108F74E-6DD3-C4FB-79FC-8D711553CD2A}"/>
              </a:ext>
            </a:extLst>
          </p:cNvPr>
          <p:cNvSpPr/>
          <p:nvPr/>
        </p:nvSpPr>
        <p:spPr>
          <a:xfrm>
            <a:off x="835841" y="3998042"/>
            <a:ext cx="344917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Támogassuk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terme</a:t>
            </a:r>
            <a:r>
              <a:rPr lang="hu-HU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lői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piacokat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közösség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által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támogatott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mezőgazda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ságot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élvezhessük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friss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termékeket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élelmiszer-mérföldeket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A105569F-B2D7-F0A2-7A98-59C76E9D0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267" y="1403075"/>
            <a:ext cx="3296007" cy="2037040"/>
          </a:xfrm>
          <a:prstGeom prst="rect">
            <a:avLst/>
          </a:prstGeom>
        </p:spPr>
      </p:pic>
      <p:sp>
        <p:nvSpPr>
          <p:cNvPr id="10" name="Text 5">
            <a:extLst>
              <a:ext uri="{FF2B5EF4-FFF2-40B4-BE49-F238E27FC236}">
                <a16:creationId xmlns:a16="http://schemas.microsoft.com/office/drawing/2014/main" id="{F8F6993D-C589-01C3-2461-D15E722ABA8C}"/>
              </a:ext>
            </a:extLst>
          </p:cNvPr>
          <p:cNvSpPr/>
          <p:nvPr/>
        </p:nvSpPr>
        <p:spPr>
          <a:xfrm>
            <a:off x="5155298" y="351762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hu-HU" sz="2400" b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Termesszünk!</a:t>
            </a:r>
            <a:endParaRPr lang="en-US" sz="24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19779AF7-C261-F164-B497-23B21B9204DA}"/>
              </a:ext>
            </a:extLst>
          </p:cNvPr>
          <p:cNvSpPr/>
          <p:nvPr/>
        </p:nvSpPr>
        <p:spPr>
          <a:xfrm>
            <a:off x="4618267" y="3998161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hu-H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Alakítsuk ki saját </a:t>
            </a:r>
            <a:r>
              <a:rPr lang="hu-H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kisker-tünket</a:t>
            </a:r>
            <a:r>
              <a:rPr lang="hu-H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vagy </a:t>
            </a:r>
            <a:r>
              <a:rPr lang="hu-H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csatlakoz-zunk</a:t>
            </a:r>
            <a:r>
              <a:rPr lang="hu-H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egy közösségi kert-</a:t>
            </a:r>
            <a:r>
              <a:rPr lang="hu-H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hez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hogy megtermelhessük kedvenc zöldségeinket </a:t>
            </a:r>
            <a:r>
              <a:rPr lang="hu-H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 fűszernövényeinket!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837D7AF1-4B42-2670-1BD9-79877550D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530" y="1403075"/>
            <a:ext cx="3296007" cy="2037040"/>
          </a:xfrm>
          <a:prstGeom prst="rect">
            <a:avLst/>
          </a:prstGeom>
        </p:spPr>
      </p:pic>
      <p:sp>
        <p:nvSpPr>
          <p:cNvPr id="13" name="Text 7">
            <a:extLst>
              <a:ext uri="{FF2B5EF4-FFF2-40B4-BE49-F238E27FC236}">
                <a16:creationId xmlns:a16="http://schemas.microsoft.com/office/drawing/2014/main" id="{04903ED3-DBF0-B274-D175-E1F5B19D85D2}"/>
              </a:ext>
            </a:extLst>
          </p:cNvPr>
          <p:cNvSpPr/>
          <p:nvPr/>
        </p:nvSpPr>
        <p:spPr>
          <a:xfrm>
            <a:off x="8437529" y="354554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hu-HU" sz="2400" b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Önkénteskedjünk!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4DD32D7A-0654-ECB1-6925-587FF7264AF7}"/>
              </a:ext>
            </a:extLst>
          </p:cNvPr>
          <p:cNvSpPr/>
          <p:nvPr/>
        </p:nvSpPr>
        <p:spPr>
          <a:xfrm>
            <a:off x="8247530" y="3998161"/>
            <a:ext cx="344917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Segítsünk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állatvédő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szerve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zeteknek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azzal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önkéntes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munkát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vállalunk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támogatjuk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érdek</a:t>
            </a:r>
            <a:r>
              <a:rPr lang="hu-H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védelmi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kampányokat</a:t>
            </a:r>
            <a:r>
              <a:rPr lang="hu-H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8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3">
            <a:extLst>
              <a:ext uri="{FF2B5EF4-FFF2-40B4-BE49-F238E27FC236}">
                <a16:creationId xmlns:a16="http://schemas.microsoft.com/office/drawing/2014/main" id="{FBB7D3A6-6359-3438-9F51-08451205591B}"/>
              </a:ext>
            </a:extLst>
          </p:cNvPr>
          <p:cNvSpPr/>
          <p:nvPr/>
        </p:nvSpPr>
        <p:spPr>
          <a:xfrm>
            <a:off x="3355805" y="2048737"/>
            <a:ext cx="285606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5468"/>
              </a:lnSpc>
              <a:buNone/>
            </a:pPr>
            <a:r>
              <a:rPr lang="hu-HU" sz="4000" b="1" kern="0" spc="-13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Konklúzió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92B75484-7937-5F72-B26A-6F70A8E2DDEA}"/>
              </a:ext>
            </a:extLst>
          </p:cNvPr>
          <p:cNvSpPr/>
          <p:nvPr/>
        </p:nvSpPr>
        <p:spPr>
          <a:xfrm>
            <a:off x="3355805" y="2996959"/>
            <a:ext cx="6783278" cy="22358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Együtt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képesek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vagyunk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változást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elérni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élelmiszerválasztáson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keresztül.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Válasszuk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etikus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táplálkozást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teremtsünk</a:t>
            </a:r>
            <a:r>
              <a:rPr lang="en-US" sz="2800" b="1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800" b="1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jövőt</a:t>
            </a:r>
            <a:r>
              <a:rPr lang="en-US" sz="2800" b="1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magunknak</a:t>
            </a:r>
            <a:r>
              <a:rPr lang="en-US" sz="2800" b="1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800" b="1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állatok</a:t>
            </a:r>
            <a:r>
              <a:rPr lang="en-US" sz="2800" b="1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800" b="1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800" b="1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bolygó</a:t>
            </a:r>
            <a:r>
              <a:rPr lang="en-US" sz="2800" b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számára</a:t>
            </a:r>
            <a:r>
              <a:rPr lang="hu-HU" sz="2800" b="1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2800" b="1" dirty="0">
              <a:highlight>
                <a:srgbClr val="E89F56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3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FD9FB0E6-D3C9-E3AA-50B7-615E932AB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4" y="281247"/>
            <a:ext cx="179851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MT" altLang="en-M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MT" altLang="en-M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E8D60A-CE2D-67FE-5FD5-ED74D933628E}"/>
              </a:ext>
            </a:extLst>
          </p:cNvPr>
          <p:cNvSpPr txBox="1"/>
          <p:nvPr/>
        </p:nvSpPr>
        <p:spPr>
          <a:xfrm>
            <a:off x="839788" y="1362076"/>
            <a:ext cx="106957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Cím</a:t>
            </a:r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u-HU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XX. századi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étrend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Milyen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volt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étkezés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globalizáció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előtt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Áttekintés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célja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különböző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generációkból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származó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résztvevők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megosszák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egymással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ismereteiket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zöldségekből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olajokból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húsokból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álló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hagyományos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ételekről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amelyeket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modern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étrendben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ritkábban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fogyasztanak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résztvevőket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bátorítjuk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osszák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meg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egymással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u-HU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XX. században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elterjedt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alapanyagokat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tartalmazó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receptjeiket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Időtartam</a:t>
            </a:r>
            <a:r>
              <a:rPr lang="en-M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hozzávetőlegesen</a:t>
            </a:r>
            <a:r>
              <a:rPr lang="en-M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60-90 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</a:t>
            </a:r>
            <a:endParaRPr lang="en-MT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hu-H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Oktatási célkitűzések</a:t>
            </a:r>
            <a:r>
              <a:rPr lang="en-M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M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generációk közötti párbeszéd és az etikus táplálkozással és vásárlással kapcsolatos ismeretek cseréjének ösztönzése.</a:t>
            </a:r>
          </a:p>
          <a:p>
            <a:pPr algn="l"/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környezeti változásokról való elmélkedés elősegítése az idők folyamán, valamint azok jelenre és jövőre gyakorolt hatásairól.</a:t>
            </a:r>
          </a:p>
          <a:p>
            <a:pPr algn="l">
              <a:spcAft>
                <a:spcPts val="600"/>
              </a:spcAft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Ösztönözni a cselekvést és a kollektív felelősségvállalást a környezetvédelemért.</a:t>
            </a:r>
          </a:p>
          <a:p>
            <a:pPr algn="l"/>
            <a:r>
              <a:rPr lang="hu-H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Szükséges felszerelés</a:t>
            </a:r>
            <a:r>
              <a:rPr lang="en-M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Papír és toll/ceruza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M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F7EE5C-A4E9-533D-3DA9-63918E02187D}"/>
              </a:ext>
            </a:extLst>
          </p:cNvPr>
          <p:cNvSpPr txBox="1">
            <a:spLocks/>
          </p:cNvSpPr>
          <p:nvPr/>
        </p:nvSpPr>
        <p:spPr>
          <a:xfrm>
            <a:off x="839788" y="763506"/>
            <a:ext cx="10141230" cy="579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4000" b="0" i="0" u="none" strike="noStrike" kern="1200" cap="none" smtClean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en-US" sz="3200" dirty="0"/>
              <a:t>1</a:t>
            </a:r>
            <a:r>
              <a:rPr lang="hu-HU" sz="3200" dirty="0"/>
              <a:t>. feladat</a:t>
            </a:r>
            <a:r>
              <a:rPr lang="en-US" sz="3200" dirty="0"/>
              <a:t> – </a:t>
            </a:r>
            <a:r>
              <a:rPr lang="hu-HU" sz="3200" dirty="0"/>
              <a:t>1) </a:t>
            </a:r>
            <a:r>
              <a:rPr lang="en-US" sz="3200" dirty="0"/>
              <a:t>E</a:t>
            </a:r>
            <a:r>
              <a:rPr lang="hu-HU" sz="3200" dirty="0" err="1"/>
              <a:t>tikus</a:t>
            </a:r>
            <a:r>
              <a:rPr lang="hu-HU" sz="3200" dirty="0"/>
              <a:t> táplálkozás</a:t>
            </a:r>
            <a:endParaRPr lang="it-IT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9A6C2-DE30-B290-761A-A466C690BBDD}"/>
              </a:ext>
            </a:extLst>
          </p:cNvPr>
          <p:cNvSpPr txBox="1"/>
          <p:nvPr/>
        </p:nvSpPr>
        <p:spPr>
          <a:xfrm>
            <a:off x="839788" y="301840"/>
            <a:ext cx="342612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Feladat</a:t>
            </a:r>
            <a:endParaRPr lang="en-MT" sz="24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6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A353-344D-D022-F456-94512284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369731" cy="2811419"/>
          </a:xfrm>
          <a:solidFill>
            <a:srgbClr val="344F74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hu-HU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Biogazdálkodás</a:t>
            </a:r>
            <a:endParaRPr lang="en-GB" sz="6000" kern="1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19175706-2613-B9E9-5489-11A23C87286D}"/>
              </a:ext>
            </a:extLst>
          </p:cNvPr>
          <p:cNvSpPr/>
          <p:nvPr/>
        </p:nvSpPr>
        <p:spPr>
          <a:xfrm rot="5400000">
            <a:off x="-8546" y="9578"/>
            <a:ext cx="1157849" cy="1138711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9;p3">
            <a:extLst>
              <a:ext uri="{FF2B5EF4-FFF2-40B4-BE49-F238E27FC236}">
                <a16:creationId xmlns:a16="http://schemas.microsoft.com/office/drawing/2014/main" id="{C05C48E9-6F3C-D645-4A73-114CBD22D4C7}"/>
              </a:ext>
            </a:extLst>
          </p:cNvPr>
          <p:cNvSpPr/>
          <p:nvPr/>
        </p:nvSpPr>
        <p:spPr>
          <a:xfrm rot="-5400000" flipH="1">
            <a:off x="-8547" y="1238666"/>
            <a:ext cx="1157849" cy="1138709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DD45221A-FC47-51F3-2028-7FE159B349E6}"/>
              </a:ext>
            </a:extLst>
          </p:cNvPr>
          <p:cNvSpPr/>
          <p:nvPr/>
        </p:nvSpPr>
        <p:spPr>
          <a:xfrm rot="-5400000" flipH="1">
            <a:off x="-8545" y="2453908"/>
            <a:ext cx="1157848" cy="113870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1;p3">
            <a:extLst>
              <a:ext uri="{FF2B5EF4-FFF2-40B4-BE49-F238E27FC236}">
                <a16:creationId xmlns:a16="http://schemas.microsoft.com/office/drawing/2014/main" id="{A0C82B3C-8915-0898-5615-06997D302B53}"/>
              </a:ext>
            </a:extLst>
          </p:cNvPr>
          <p:cNvSpPr/>
          <p:nvPr/>
        </p:nvSpPr>
        <p:spPr>
          <a:xfrm rot="10800000">
            <a:off x="1210981" y="2464427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2;p3">
            <a:extLst>
              <a:ext uri="{FF2B5EF4-FFF2-40B4-BE49-F238E27FC236}">
                <a16:creationId xmlns:a16="http://schemas.microsoft.com/office/drawing/2014/main" id="{4FCFD6E4-6406-E711-12C2-EC76EF4AD78F}"/>
              </a:ext>
            </a:extLst>
          </p:cNvPr>
          <p:cNvSpPr/>
          <p:nvPr/>
        </p:nvSpPr>
        <p:spPr>
          <a:xfrm rot="-5400000">
            <a:off x="632058" y="588971"/>
            <a:ext cx="2315694" cy="1157844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3">
            <a:extLst>
              <a:ext uri="{FF2B5EF4-FFF2-40B4-BE49-F238E27FC236}">
                <a16:creationId xmlns:a16="http://schemas.microsoft.com/office/drawing/2014/main" id="{7DE934F0-0C85-1BC4-3BFC-D9EE8DA51D04}"/>
              </a:ext>
            </a:extLst>
          </p:cNvPr>
          <p:cNvSpPr/>
          <p:nvPr/>
        </p:nvSpPr>
        <p:spPr>
          <a:xfrm rot="10800000">
            <a:off x="2440074" y="1245374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4;p3">
            <a:extLst>
              <a:ext uri="{FF2B5EF4-FFF2-40B4-BE49-F238E27FC236}">
                <a16:creationId xmlns:a16="http://schemas.microsoft.com/office/drawing/2014/main" id="{A16ABDB7-C639-3841-C803-71092F2C16D1}"/>
              </a:ext>
            </a:extLst>
          </p:cNvPr>
          <p:cNvSpPr/>
          <p:nvPr/>
        </p:nvSpPr>
        <p:spPr>
          <a:xfrm rot="-5400000">
            <a:off x="2434793" y="-940"/>
            <a:ext cx="1196120" cy="1157845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198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>
            <a:extLst>
              <a:ext uri="{FF2B5EF4-FFF2-40B4-BE49-F238E27FC236}">
                <a16:creationId xmlns:a16="http://schemas.microsoft.com/office/drawing/2014/main" id="{CD69178B-B722-F43E-1361-0B75F855918E}"/>
              </a:ext>
            </a:extLst>
          </p:cNvPr>
          <p:cNvSpPr/>
          <p:nvPr/>
        </p:nvSpPr>
        <p:spPr>
          <a:xfrm>
            <a:off x="2321897" y="951150"/>
            <a:ext cx="754820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5468"/>
              </a:lnSpc>
              <a:buNone/>
            </a:pPr>
            <a:r>
              <a:rPr lang="hu-HU" sz="4000" b="1" kern="0" spc="-13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biogazdálkodás </a:t>
            </a:r>
            <a:r>
              <a:rPr lang="hu-HU" sz="4000" b="1" kern="0" spc="-13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alapelvei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86AB8161-37DE-CEB0-8D08-75D46BF9FCF7}"/>
              </a:ext>
            </a:extLst>
          </p:cNvPr>
          <p:cNvSpPr/>
          <p:nvPr/>
        </p:nvSpPr>
        <p:spPr>
          <a:xfrm>
            <a:off x="1110145" y="2715579"/>
            <a:ext cx="291381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hu-HU" sz="2800" b="1" kern="0" spc="-79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Ökológiai egyensúly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17B97210-85FA-81E0-C217-A9592FE63146}"/>
              </a:ext>
            </a:extLst>
          </p:cNvPr>
          <p:cNvSpPr/>
          <p:nvPr/>
        </p:nvSpPr>
        <p:spPr>
          <a:xfrm>
            <a:off x="876301" y="3790871"/>
            <a:ext cx="3390192" cy="18193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1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1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biológiai</a:t>
            </a:r>
            <a:r>
              <a:rPr lang="en-US" sz="21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sokféleség</a:t>
            </a:r>
            <a:r>
              <a:rPr lang="en-US" sz="21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1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1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természetes</a:t>
            </a:r>
            <a:r>
              <a:rPr lang="en-US" sz="21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ökoszisztémák</a:t>
            </a:r>
            <a:r>
              <a:rPr lang="en-US" sz="21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támogatása</a:t>
            </a:r>
            <a:r>
              <a:rPr lang="en-US" sz="21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gazdálkodáshoz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szükséges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kiegyensúlyozott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környezet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fenntartása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érdekében</a:t>
            </a:r>
            <a:r>
              <a:rPr lang="en-US" sz="21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100" dirty="0">
              <a:highlight>
                <a:srgbClr val="E89F56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E7C0BFF7-3D91-7914-4E52-A82C14F58304}"/>
              </a:ext>
            </a:extLst>
          </p:cNvPr>
          <p:cNvSpPr/>
          <p:nvPr/>
        </p:nvSpPr>
        <p:spPr>
          <a:xfrm>
            <a:off x="4816084" y="2715579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hu-HU" sz="2800" b="1" kern="0" spc="-79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Szintetikus anyagok tilalma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27499077-8157-6E46-B8EE-148FE8AC6F42}"/>
              </a:ext>
            </a:extLst>
          </p:cNvPr>
          <p:cNvSpPr/>
          <p:nvPr/>
        </p:nvSpPr>
        <p:spPr>
          <a:xfrm>
            <a:off x="4816084" y="3770710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szintetikus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növényvédő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szerek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gyomirtószerek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genetikailag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módosított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organizmusok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(GMO-k)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használatának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elkerülése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100" dirty="0">
              <a:highlight>
                <a:srgbClr val="E89F56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250EA888-3A81-DFA7-094C-0887B1FF30C0}"/>
              </a:ext>
            </a:extLst>
          </p:cNvPr>
          <p:cNvSpPr/>
          <p:nvPr/>
        </p:nvSpPr>
        <p:spPr>
          <a:xfrm>
            <a:off x="8522024" y="271557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hu-HU" sz="2800" b="1" kern="0" spc="-79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Talajegészség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C7BA5617-1B8B-CF9B-2562-4F2DF01205FD}"/>
              </a:ext>
            </a:extLst>
          </p:cNvPr>
          <p:cNvSpPr/>
          <p:nvPr/>
        </p:nvSpPr>
        <p:spPr>
          <a:xfrm>
            <a:off x="8522023" y="3790871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1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Tápláló</a:t>
            </a:r>
            <a:r>
              <a:rPr lang="en-US" sz="21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talajok</a:t>
            </a:r>
            <a:r>
              <a:rPr lang="en-US" sz="21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kialakítása</a:t>
            </a:r>
            <a:r>
              <a:rPr lang="en-US" sz="21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komposztálással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vetésforgóval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1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szervesanyag-dúsítással</a:t>
            </a:r>
            <a:r>
              <a:rPr lang="en-US" sz="21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100" dirty="0">
              <a:highlight>
                <a:srgbClr val="E89F56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hape 10">
            <a:extLst>
              <a:ext uri="{FF2B5EF4-FFF2-40B4-BE49-F238E27FC236}">
                <a16:creationId xmlns:a16="http://schemas.microsoft.com/office/drawing/2014/main" id="{4FE96B57-B429-DA32-8984-AB0D585F8FCD}"/>
              </a:ext>
            </a:extLst>
          </p:cNvPr>
          <p:cNvSpPr/>
          <p:nvPr/>
        </p:nvSpPr>
        <p:spPr>
          <a:xfrm>
            <a:off x="2291959" y="2284173"/>
            <a:ext cx="396359" cy="396359"/>
          </a:xfrm>
          <a:prstGeom prst="roundRect">
            <a:avLst>
              <a:gd name="adj" fmla="val 20004"/>
            </a:avLst>
          </a:prstGeom>
          <a:solidFill>
            <a:srgbClr val="E89F56"/>
          </a:solidFill>
          <a:ln w="10954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1">
            <a:extLst>
              <a:ext uri="{FF2B5EF4-FFF2-40B4-BE49-F238E27FC236}">
                <a16:creationId xmlns:a16="http://schemas.microsoft.com/office/drawing/2014/main" id="{507346F3-D6E0-E267-84F3-F84A4E444E79}"/>
              </a:ext>
            </a:extLst>
          </p:cNvPr>
          <p:cNvSpPr/>
          <p:nvPr/>
        </p:nvSpPr>
        <p:spPr>
          <a:xfrm>
            <a:off x="2416317" y="2317153"/>
            <a:ext cx="137160" cy="330398"/>
          </a:xfrm>
          <a:prstGeom prst="rect">
            <a:avLst/>
          </a:prstGeom>
          <a:solidFill>
            <a:srgbClr val="E89F56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2601"/>
              </a:lnSpc>
              <a:buNone/>
            </a:pPr>
            <a:r>
              <a:rPr lang="en-US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7E7D4D04-0FD5-88BE-FB37-A4478507C454}"/>
              </a:ext>
            </a:extLst>
          </p:cNvPr>
          <p:cNvSpPr/>
          <p:nvPr/>
        </p:nvSpPr>
        <p:spPr>
          <a:xfrm>
            <a:off x="6218993" y="2311757"/>
            <a:ext cx="396359" cy="396359"/>
          </a:xfrm>
          <a:prstGeom prst="roundRect">
            <a:avLst>
              <a:gd name="adj" fmla="val 20004"/>
            </a:avLst>
          </a:prstGeom>
          <a:solidFill>
            <a:srgbClr val="E89F56"/>
          </a:solidFill>
          <a:ln w="10954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1">
            <a:extLst>
              <a:ext uri="{FF2B5EF4-FFF2-40B4-BE49-F238E27FC236}">
                <a16:creationId xmlns:a16="http://schemas.microsoft.com/office/drawing/2014/main" id="{56C1F30B-0B97-1273-D1DA-1EEB2BB2AF1C}"/>
              </a:ext>
            </a:extLst>
          </p:cNvPr>
          <p:cNvSpPr/>
          <p:nvPr/>
        </p:nvSpPr>
        <p:spPr>
          <a:xfrm>
            <a:off x="6348592" y="2311757"/>
            <a:ext cx="137160" cy="330398"/>
          </a:xfrm>
          <a:prstGeom prst="rect">
            <a:avLst/>
          </a:prstGeom>
          <a:solidFill>
            <a:srgbClr val="E89F56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2601"/>
              </a:lnSpc>
              <a:buNone/>
            </a:pPr>
            <a:r>
              <a:rPr lang="en-US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FDC5351B-A3CD-C58E-55A2-70DB8F6D697D}"/>
              </a:ext>
            </a:extLst>
          </p:cNvPr>
          <p:cNvSpPr/>
          <p:nvPr/>
        </p:nvSpPr>
        <p:spPr>
          <a:xfrm>
            <a:off x="9794360" y="2321837"/>
            <a:ext cx="396359" cy="396359"/>
          </a:xfrm>
          <a:prstGeom prst="roundRect">
            <a:avLst>
              <a:gd name="adj" fmla="val 20004"/>
            </a:avLst>
          </a:prstGeom>
          <a:solidFill>
            <a:srgbClr val="E89F56"/>
          </a:solidFill>
          <a:ln w="10954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11">
            <a:extLst>
              <a:ext uri="{FF2B5EF4-FFF2-40B4-BE49-F238E27FC236}">
                <a16:creationId xmlns:a16="http://schemas.microsoft.com/office/drawing/2014/main" id="{DFDE1312-1C76-BE97-0F08-3E26D7B365BF}"/>
              </a:ext>
            </a:extLst>
          </p:cNvPr>
          <p:cNvSpPr/>
          <p:nvPr/>
        </p:nvSpPr>
        <p:spPr>
          <a:xfrm>
            <a:off x="9951885" y="2344737"/>
            <a:ext cx="137160" cy="330398"/>
          </a:xfrm>
          <a:prstGeom prst="rect">
            <a:avLst/>
          </a:prstGeom>
          <a:solidFill>
            <a:srgbClr val="E89F56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2601"/>
              </a:lnSpc>
              <a:buNone/>
            </a:pPr>
            <a:r>
              <a:rPr lang="en-US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0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5EE0-6B0E-194E-76BD-A8DEED71C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DABAB1B-C242-9549-9B29-02DCDB081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959365"/>
              </p:ext>
            </p:extLst>
          </p:nvPr>
        </p:nvGraphicFramePr>
        <p:xfrm>
          <a:off x="529957" y="2242000"/>
          <a:ext cx="11127732" cy="242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011">
                  <a:extLst>
                    <a:ext uri="{9D8B030D-6E8A-4147-A177-3AD203B41FA5}">
                      <a16:colId xmlns:a16="http://schemas.microsoft.com/office/drawing/2014/main" val="4188012418"/>
                    </a:ext>
                  </a:extLst>
                </a:gridCol>
                <a:gridCol w="2836131">
                  <a:extLst>
                    <a:ext uri="{9D8B030D-6E8A-4147-A177-3AD203B41FA5}">
                      <a16:colId xmlns:a16="http://schemas.microsoft.com/office/drawing/2014/main" val="2568239967"/>
                    </a:ext>
                  </a:extLst>
                </a:gridCol>
                <a:gridCol w="2691983">
                  <a:extLst>
                    <a:ext uri="{9D8B030D-6E8A-4147-A177-3AD203B41FA5}">
                      <a16:colId xmlns:a16="http://schemas.microsoft.com/office/drawing/2014/main" val="3531497599"/>
                    </a:ext>
                  </a:extLst>
                </a:gridCol>
                <a:gridCol w="2648607">
                  <a:extLst>
                    <a:ext uri="{9D8B030D-6E8A-4147-A177-3AD203B41FA5}">
                      <a16:colId xmlns:a16="http://schemas.microsoft.com/office/drawing/2014/main" val="3356478500"/>
                    </a:ext>
                  </a:extLst>
                </a:gridCol>
              </a:tblGrid>
              <a:tr h="16659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Fokozott</a:t>
                      </a:r>
                      <a:r>
                        <a:rPr lang="en-US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talajtermékenység</a:t>
                      </a:r>
                      <a:r>
                        <a:rPr lang="en-US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és</a:t>
                      </a:r>
                      <a:r>
                        <a:rPr lang="en-US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biodiverzitás</a:t>
                      </a:r>
                      <a:endParaRPr lang="en-US" sz="2200" b="1" dirty="0">
                        <a:solidFill>
                          <a:srgbClr val="344F7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Szintetikus </a:t>
                      </a:r>
                      <a:r>
                        <a:rPr lang="hu-HU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növényvédősze-rek</a:t>
                      </a:r>
                      <a:r>
                        <a:rPr lang="hu-HU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és műtrágyák használatának csökkentése</a:t>
                      </a:r>
                      <a:endParaRPr lang="en-US" sz="2200" b="1" dirty="0">
                        <a:solidFill>
                          <a:srgbClr val="344F7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Egészségesebb</a:t>
                      </a:r>
                      <a:r>
                        <a:rPr lang="en-US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élelmiszerek</a:t>
                      </a:r>
                      <a:r>
                        <a:rPr lang="en-US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magasabb</a:t>
                      </a:r>
                      <a:r>
                        <a:rPr lang="en-US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tápanyag</a:t>
                      </a:r>
                      <a:r>
                        <a:rPr lang="hu-HU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tartalommal</a:t>
                      </a:r>
                      <a:endParaRPr lang="es-ES" sz="2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Helyi gazdaságok támogatása</a:t>
                      </a:r>
                      <a:endParaRPr lang="en-US" sz="2200" b="1" dirty="0">
                        <a:solidFill>
                          <a:srgbClr val="344F7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949522"/>
                  </a:ext>
                </a:extLst>
              </a:tr>
              <a:tr h="659309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highlight>
                          <a:srgbClr val="F1A537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387899"/>
                  </a:ext>
                </a:extLst>
              </a:tr>
            </a:tbl>
          </a:graphicData>
        </a:graphic>
      </p:graphicFrame>
      <p:sp>
        <p:nvSpPr>
          <p:cNvPr id="3" name="Shape 3">
            <a:extLst>
              <a:ext uri="{FF2B5EF4-FFF2-40B4-BE49-F238E27FC236}">
                <a16:creationId xmlns:a16="http://schemas.microsoft.com/office/drawing/2014/main" id="{AE853A94-908C-46A7-8EE1-5DEF2623F87E}"/>
              </a:ext>
            </a:extLst>
          </p:cNvPr>
          <p:cNvSpPr/>
          <p:nvPr/>
        </p:nvSpPr>
        <p:spPr>
          <a:xfrm>
            <a:off x="1793335" y="146284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3F5670D-041C-D359-A87F-757BB58C026B}"/>
              </a:ext>
            </a:extLst>
          </p:cNvPr>
          <p:cNvSpPr/>
          <p:nvPr/>
        </p:nvSpPr>
        <p:spPr>
          <a:xfrm>
            <a:off x="1982346" y="1504576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624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F576871C-201F-1D74-EF4D-037F3C00DA5F}"/>
              </a:ext>
            </a:extLst>
          </p:cNvPr>
          <p:cNvSpPr/>
          <p:nvPr/>
        </p:nvSpPr>
        <p:spPr>
          <a:xfrm>
            <a:off x="4355087" y="152746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8020F3F2-09CA-2AD7-2134-00E151A17CF3}"/>
              </a:ext>
            </a:extLst>
          </p:cNvPr>
          <p:cNvSpPr/>
          <p:nvPr/>
        </p:nvSpPr>
        <p:spPr>
          <a:xfrm>
            <a:off x="7326088" y="152746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09E31ADC-09F7-0369-66D2-BBD1B630B8F5}"/>
              </a:ext>
            </a:extLst>
          </p:cNvPr>
          <p:cNvSpPr/>
          <p:nvPr/>
        </p:nvSpPr>
        <p:spPr>
          <a:xfrm>
            <a:off x="10000017" y="152746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D8949944-56A1-ED15-D905-EE38E3AD348F}"/>
              </a:ext>
            </a:extLst>
          </p:cNvPr>
          <p:cNvSpPr/>
          <p:nvPr/>
        </p:nvSpPr>
        <p:spPr>
          <a:xfrm>
            <a:off x="4544098" y="1569192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624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FF081A14-23AE-282D-36B1-E1E6EC9AA468}"/>
              </a:ext>
            </a:extLst>
          </p:cNvPr>
          <p:cNvSpPr/>
          <p:nvPr/>
        </p:nvSpPr>
        <p:spPr>
          <a:xfrm>
            <a:off x="7515099" y="1563878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624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964DCDE4-EC7B-CE10-4DED-F9597112E037}"/>
              </a:ext>
            </a:extLst>
          </p:cNvPr>
          <p:cNvSpPr/>
          <p:nvPr/>
        </p:nvSpPr>
        <p:spPr>
          <a:xfrm>
            <a:off x="10189028" y="1563877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624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6B31F9A-A60D-3CA7-EF7D-5275C6C72EDE}"/>
              </a:ext>
            </a:extLst>
          </p:cNvPr>
          <p:cNvSpPr/>
          <p:nvPr/>
        </p:nvSpPr>
        <p:spPr>
          <a:xfrm>
            <a:off x="2147168" y="618493"/>
            <a:ext cx="713958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kern="0" spc="-13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biogazdálkodás </a:t>
            </a:r>
            <a:r>
              <a:rPr lang="hu-HU" sz="4000" b="1" kern="0" spc="-13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előnyei</a:t>
            </a:r>
            <a:endParaRPr lang="en-US" sz="40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6965258-E8F2-64A0-F8CA-EEE710AD4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7" y="4109173"/>
            <a:ext cx="2743199" cy="209280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353B029-6BCE-7350-1D09-5C6B72918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338" y="4090808"/>
            <a:ext cx="2743199" cy="211117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4BE6C72-1C1A-A855-4213-C0CF49E9D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197" y="4090808"/>
            <a:ext cx="2560649" cy="211117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3BE1BD5-F8CE-B82A-C243-74FB66485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5894" y="4059758"/>
            <a:ext cx="2665982" cy="21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2040C-8107-4FA4-B54B-8282F2A74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>
            <a:extLst>
              <a:ext uri="{FF2B5EF4-FFF2-40B4-BE49-F238E27FC236}">
                <a16:creationId xmlns:a16="http://schemas.microsoft.com/office/drawing/2014/main" id="{C1E088F5-C571-15AB-31EE-D0BEE1468FD8}"/>
              </a:ext>
            </a:extLst>
          </p:cNvPr>
          <p:cNvSpPr/>
          <p:nvPr/>
        </p:nvSpPr>
        <p:spPr>
          <a:xfrm>
            <a:off x="962228" y="159620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EE98905-FCEA-CAA6-6677-4465EEF78C74}"/>
              </a:ext>
            </a:extLst>
          </p:cNvPr>
          <p:cNvSpPr/>
          <p:nvPr/>
        </p:nvSpPr>
        <p:spPr>
          <a:xfrm>
            <a:off x="1284958" y="601172"/>
            <a:ext cx="790634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kern="0" spc="-13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biogazdálkodás </a:t>
            </a:r>
            <a:r>
              <a:rPr lang="hu-HU" sz="4000" b="1" kern="0" spc="-13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kihívásai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B4B44366-B3CF-E801-17FF-CF1864495EFC}"/>
              </a:ext>
            </a:extLst>
          </p:cNvPr>
          <p:cNvSpPr/>
          <p:nvPr/>
        </p:nvSpPr>
        <p:spPr>
          <a:xfrm>
            <a:off x="1130582" y="1582118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800" b="1" kern="0" spc="-35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F385D6E2-F3F8-8D21-06FD-0DD81BAA770D}"/>
              </a:ext>
            </a:extLst>
          </p:cNvPr>
          <p:cNvSpPr/>
          <p:nvPr/>
        </p:nvSpPr>
        <p:spPr>
          <a:xfrm>
            <a:off x="1684342" y="1672520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66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Kártevők</a:t>
            </a:r>
            <a:r>
              <a:rPr lang="en-US" sz="2800" b="1" kern="0" spc="-66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66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800" b="1" kern="0" spc="-66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66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gyomok</a:t>
            </a:r>
            <a:r>
              <a:rPr lang="en-US" sz="2800" b="1" kern="0" spc="-66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66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elleni</a:t>
            </a:r>
            <a:r>
              <a:rPr lang="en-US" sz="2800" b="1" kern="0" spc="-66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66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védekezés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18EBBB80-2DE1-5F6D-0279-41034D490884}"/>
              </a:ext>
            </a:extLst>
          </p:cNvPr>
          <p:cNvSpPr/>
          <p:nvPr/>
        </p:nvSpPr>
        <p:spPr>
          <a:xfrm>
            <a:off x="1462171" y="2914958"/>
            <a:ext cx="322076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Alternatív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módsze</a:t>
            </a:r>
            <a:r>
              <a:rPr lang="hu-HU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alkalmazása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kártevők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gyomok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elleni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védekezéshez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terméshozam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veszélyeztetése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nélkül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AE452B23-76AE-5E2B-7D78-9BA008B4CB92}"/>
              </a:ext>
            </a:extLst>
          </p:cNvPr>
          <p:cNvSpPr/>
          <p:nvPr/>
        </p:nvSpPr>
        <p:spPr>
          <a:xfrm>
            <a:off x="4554463" y="159620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BE975D5C-DEC2-7BD0-944F-31BF22E7F9DF}"/>
              </a:ext>
            </a:extLst>
          </p:cNvPr>
          <p:cNvSpPr/>
          <p:nvPr/>
        </p:nvSpPr>
        <p:spPr>
          <a:xfrm>
            <a:off x="4703767" y="1582118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3281"/>
              </a:lnSpc>
            </a:pPr>
            <a:r>
              <a:rPr lang="en-US" sz="2800" b="1" kern="0" spc="-35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BE131DFF-EE94-8BEC-CEF0-A401A6278357}"/>
              </a:ext>
            </a:extLst>
          </p:cNvPr>
          <p:cNvSpPr/>
          <p:nvPr/>
        </p:nvSpPr>
        <p:spPr>
          <a:xfrm>
            <a:off x="5276577" y="1672520"/>
            <a:ext cx="186101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hu-HU" sz="2800" b="1" kern="0" spc="-66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Átmeneti </a:t>
            </a:r>
          </a:p>
          <a:p>
            <a:pPr marL="0" indent="0">
              <a:lnSpc>
                <a:spcPts val="2734"/>
              </a:lnSpc>
              <a:buNone/>
            </a:pPr>
            <a:r>
              <a:rPr lang="hu-HU" sz="2800" b="1" kern="0" spc="-66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időszak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2F77FBED-B9FF-04A7-19C5-201961037753}"/>
              </a:ext>
            </a:extLst>
          </p:cNvPr>
          <p:cNvSpPr/>
          <p:nvPr/>
        </p:nvSpPr>
        <p:spPr>
          <a:xfrm>
            <a:off x="5054406" y="2901562"/>
            <a:ext cx="293493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hagyományos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gazdálkodásról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biogazdálkodásra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való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átállás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megvalósítása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gyakran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jelentős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időráfordítást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erőforrást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igényel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A52F91E5-A23B-5A28-3C1D-10F4D37F0383}"/>
              </a:ext>
            </a:extLst>
          </p:cNvPr>
          <p:cNvSpPr/>
          <p:nvPr/>
        </p:nvSpPr>
        <p:spPr>
          <a:xfrm>
            <a:off x="8146697" y="159620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77E259BA-4B17-7ED8-9DE4-B4C2B9A1B65B}"/>
              </a:ext>
            </a:extLst>
          </p:cNvPr>
          <p:cNvSpPr/>
          <p:nvPr/>
        </p:nvSpPr>
        <p:spPr>
          <a:xfrm>
            <a:off x="8292192" y="1582118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algn="ctr">
              <a:lnSpc>
                <a:spcPts val="3281"/>
              </a:lnSpc>
              <a:buNone/>
            </a:pPr>
            <a:r>
              <a:rPr lang="en-US" sz="2800" b="1" kern="0" spc="-35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60F9B13-78A8-7034-C77A-AD38384F773B}"/>
              </a:ext>
            </a:extLst>
          </p:cNvPr>
          <p:cNvSpPr/>
          <p:nvPr/>
        </p:nvSpPr>
        <p:spPr>
          <a:xfrm>
            <a:off x="8868811" y="167252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hu-HU" sz="2800" b="1" kern="0" spc="-66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Piaci igény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A9C18C63-3E01-809B-0E8C-8BB5A591C317}"/>
              </a:ext>
            </a:extLst>
          </p:cNvPr>
          <p:cNvSpPr/>
          <p:nvPr/>
        </p:nvSpPr>
        <p:spPr>
          <a:xfrm>
            <a:off x="8646640" y="2901562"/>
            <a:ext cx="305184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hu-HU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biotermékek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iránti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növekvő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kereslet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kielégítése</a:t>
            </a:r>
            <a:r>
              <a:rPr lang="en-US" sz="2800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versenyképes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árazás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fenntartása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mellett</a:t>
            </a:r>
            <a:r>
              <a:rPr lang="en-US" sz="28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9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AA8BCE-CBC9-DAB9-2C25-B1E8C0E6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25963-3B08-522E-368A-DC1A89B2F1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8976" y="1152572"/>
            <a:ext cx="10969752" cy="262682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összes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képzési anyaga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CC BY-NC-SA 4.0 DEED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Nevezd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meg! - Ne add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-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Így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add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tovább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4.0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Nemzetközi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licenc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kerül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terjesztésre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https://creativecommons.org/licenses/by-nc-sa/4.0/deed.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hu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lehetővé teszi, hogy munkánkat feldolgozd, átalakítsd és új művekbe építsd be nem üzleti célokkal, amíg ugyanazon licencfeltételek mellett terjeszted, mint az eredetit.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képzési anyagok sokszorosíthatók és </a:t>
            </a:r>
            <a:r>
              <a:rPr lang="hu-H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újrafelhasználhatóak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az alábbi megnevezéssel/hivatkozással nyomtatásban és digitális formában egyaránt.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66AFB7B5-03A2-925A-0637-C59907A94F8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8924" y="3715186"/>
            <a:ext cx="3855832" cy="944252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D7CA13-73E1-F2F3-F7E0-CEA5DCA1D641}"/>
              </a:ext>
            </a:extLst>
          </p:cNvPr>
          <p:cNvSpPr txBox="1"/>
          <p:nvPr/>
        </p:nvSpPr>
        <p:spPr>
          <a:xfrm>
            <a:off x="491383" y="4659438"/>
            <a:ext cx="10862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Eredetiségi nyilatkozat</a:t>
            </a:r>
            <a:endParaRPr kumimoji="0" lang="hu-HU" sz="2000" b="1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Ez a képzési anyag eredeti, kiadatlan mű, kivéve, ha egyértelműen másként nem jelezzük. A korábban publikált anyagok és mások munkájának elismerése megfelelő idézettel, hivatkozással vagy mindkettővel történt.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1D9815-DC3F-66B9-3C86-8C695CF8C748}"/>
              </a:ext>
            </a:extLst>
          </p:cNvPr>
          <p:cNvSpPr txBox="1"/>
          <p:nvPr/>
        </p:nvSpPr>
        <p:spPr>
          <a:xfrm>
            <a:off x="578976" y="272534"/>
            <a:ext cx="10830989" cy="75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Felhasználási feltételek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666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>
            <a:extLst>
              <a:ext uri="{FF2B5EF4-FFF2-40B4-BE49-F238E27FC236}">
                <a16:creationId xmlns:a16="http://schemas.microsoft.com/office/drawing/2014/main" id="{0D8E93B6-CB71-BCEE-3F6D-FEFF2E0FD7E8}"/>
              </a:ext>
            </a:extLst>
          </p:cNvPr>
          <p:cNvSpPr/>
          <p:nvPr/>
        </p:nvSpPr>
        <p:spPr>
          <a:xfrm>
            <a:off x="760523" y="574743"/>
            <a:ext cx="1001170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kern="0" spc="-13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Biogazdálkodók</a:t>
            </a:r>
            <a:r>
              <a:rPr lang="hu-HU" sz="4000" b="1" kern="0" spc="-13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sikertörténetei</a:t>
            </a:r>
            <a:endParaRPr lang="en-US" sz="40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AB1FC1CA-E739-E69B-4D6D-5F1E3B7FA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23" y="1450215"/>
            <a:ext cx="3295888" cy="2036921"/>
          </a:xfrm>
          <a:prstGeom prst="rect">
            <a:avLst/>
          </a:prstGeom>
        </p:spPr>
      </p:pic>
      <p:sp>
        <p:nvSpPr>
          <p:cNvPr id="7" name="Text 3">
            <a:extLst>
              <a:ext uri="{FF2B5EF4-FFF2-40B4-BE49-F238E27FC236}">
                <a16:creationId xmlns:a16="http://schemas.microsoft.com/office/drawing/2014/main" id="{8CF3710A-E18C-B0FA-FA9A-AD7A13C8E328}"/>
              </a:ext>
            </a:extLst>
          </p:cNvPr>
          <p:cNvSpPr/>
          <p:nvPr/>
        </p:nvSpPr>
        <p:spPr>
          <a:xfrm>
            <a:off x="760523" y="3543112"/>
            <a:ext cx="24193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hu-HU" sz="2400" b="1" kern="0" spc="-6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Gazdaságból az </a:t>
            </a:r>
          </a:p>
          <a:p>
            <a:pPr marL="0" indent="0" algn="l">
              <a:lnSpc>
                <a:spcPts val="2734"/>
              </a:lnSpc>
              <a:buNone/>
            </a:pPr>
            <a:r>
              <a:rPr lang="hu-HU" sz="2400" b="1" kern="0" spc="-6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asztalra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BCD477AB-4D14-1E66-3E92-5D5ADBDF4735}"/>
              </a:ext>
            </a:extLst>
          </p:cNvPr>
          <p:cNvSpPr/>
          <p:nvPr/>
        </p:nvSpPr>
        <p:spPr>
          <a:xfrm>
            <a:off x="760523" y="4245207"/>
            <a:ext cx="358874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Inspiráló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történetek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olyan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biogazdákról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akik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friss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helyben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termelt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élelmiszereket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szállítanak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közvetlenül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fogyasztóknak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5DA579E7-59E3-34D8-E75D-D9A2DB1F7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667" y="1450215"/>
            <a:ext cx="3296007" cy="2037040"/>
          </a:xfrm>
          <a:prstGeom prst="rect">
            <a:avLst/>
          </a:prstGeom>
        </p:spPr>
      </p:pic>
      <p:sp>
        <p:nvSpPr>
          <p:cNvPr id="10" name="Text 5">
            <a:extLst>
              <a:ext uri="{FF2B5EF4-FFF2-40B4-BE49-F238E27FC236}">
                <a16:creationId xmlns:a16="http://schemas.microsoft.com/office/drawing/2014/main" id="{0B0D0FA6-7445-8934-513D-4798070D8A32}"/>
              </a:ext>
            </a:extLst>
          </p:cNvPr>
          <p:cNvSpPr/>
          <p:nvPr/>
        </p:nvSpPr>
        <p:spPr>
          <a:xfrm>
            <a:off x="4389666" y="3543231"/>
            <a:ext cx="345274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hu-HU" sz="2400" b="1" kern="0" spc="-6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Közösségi </a:t>
            </a:r>
          </a:p>
          <a:p>
            <a:pPr marL="0" indent="0" algn="l">
              <a:lnSpc>
                <a:spcPts val="2734"/>
              </a:lnSpc>
              <a:buNone/>
            </a:pPr>
            <a:r>
              <a:rPr lang="hu-HU" sz="2400" b="1" kern="0" spc="-6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elkötelezettség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04947AE2-2DEF-D93E-46AE-54C320B4BC1B}"/>
              </a:ext>
            </a:extLst>
          </p:cNvPr>
          <p:cNvSpPr/>
          <p:nvPr/>
        </p:nvSpPr>
        <p:spPr>
          <a:xfrm>
            <a:off x="4389667" y="4245326"/>
            <a:ext cx="358887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Erős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kapcsolatok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kiépíté</a:t>
            </a:r>
            <a:r>
              <a:rPr lang="hu-HU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közösségekkel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rendezvények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</a:t>
            </a:r>
            <a:r>
              <a:rPr lang="hu-HU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tanyatúrák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szervezésével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86E13650-4A09-2B78-4B7E-4DE5B6C53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930" y="1450215"/>
            <a:ext cx="3296007" cy="2037040"/>
          </a:xfrm>
          <a:prstGeom prst="rect">
            <a:avLst/>
          </a:prstGeom>
        </p:spPr>
      </p:pic>
      <p:sp>
        <p:nvSpPr>
          <p:cNvPr id="13" name="Text 7">
            <a:extLst>
              <a:ext uri="{FF2B5EF4-FFF2-40B4-BE49-F238E27FC236}">
                <a16:creationId xmlns:a16="http://schemas.microsoft.com/office/drawing/2014/main" id="{9A2DE11B-84EE-99DE-A37E-B5FEFA247B2D}"/>
              </a:ext>
            </a:extLst>
          </p:cNvPr>
          <p:cNvSpPr/>
          <p:nvPr/>
        </p:nvSpPr>
        <p:spPr>
          <a:xfrm>
            <a:off x="8018930" y="3543231"/>
            <a:ext cx="371587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hu-HU" sz="2400" b="1" kern="0" spc="-6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Technológiai </a:t>
            </a:r>
          </a:p>
          <a:p>
            <a:pPr marL="0" indent="0" algn="l">
              <a:lnSpc>
                <a:spcPts val="2734"/>
              </a:lnSpc>
              <a:buNone/>
            </a:pPr>
            <a:r>
              <a:rPr lang="hu-HU" sz="2400" b="1" kern="0" spc="-6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innovációk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65D8759F-B5B3-F585-E109-409385D03681}"/>
              </a:ext>
            </a:extLst>
          </p:cNvPr>
          <p:cNvSpPr/>
          <p:nvPr/>
        </p:nvSpPr>
        <p:spPr>
          <a:xfrm>
            <a:off x="7978537" y="4245207"/>
            <a:ext cx="358887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hu-HU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hatékonyság és termelékenység növelése érdekében olyan csúcs-technológiák felfedezése, mint a precíziós </a:t>
            </a:r>
            <a:r>
              <a:rPr lang="hu-HU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gazdálko-dás</a:t>
            </a:r>
            <a:r>
              <a:rPr lang="hu-HU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és a függőleges kertművelés.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53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>
            <a:extLst>
              <a:ext uri="{FF2B5EF4-FFF2-40B4-BE49-F238E27FC236}">
                <a16:creationId xmlns:a16="http://schemas.microsoft.com/office/drawing/2014/main" id="{5ECCCF76-CB37-36ED-68B6-D5C18308588F}"/>
              </a:ext>
            </a:extLst>
          </p:cNvPr>
          <p:cNvSpPr/>
          <p:nvPr/>
        </p:nvSpPr>
        <p:spPr>
          <a:xfrm>
            <a:off x="4068277" y="669304"/>
            <a:ext cx="766652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hu-HU" sz="4000" b="1" kern="0" spc="-13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biogazdálkodás hatása </a:t>
            </a:r>
          </a:p>
          <a:p>
            <a:pPr marL="0" indent="0">
              <a:buNone/>
            </a:pPr>
            <a:r>
              <a:rPr lang="hu-HU" sz="4000" b="1" kern="0" spc="-13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környezetre</a:t>
            </a:r>
            <a:endParaRPr lang="en-US" sz="40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C958C3C9-9DF0-0D73-FA33-9F78DB3DEBEB}"/>
              </a:ext>
            </a:extLst>
          </p:cNvPr>
          <p:cNvSpPr/>
          <p:nvPr/>
        </p:nvSpPr>
        <p:spPr>
          <a:xfrm>
            <a:off x="2575283" y="2058049"/>
            <a:ext cx="7041433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hu-HU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Talajerózió és vízszennyezés csökkentése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46C48F87-370E-3D66-F9E4-813AAF8920BB}"/>
              </a:ext>
            </a:extLst>
          </p:cNvPr>
          <p:cNvSpPr/>
          <p:nvPr/>
        </p:nvSpPr>
        <p:spPr>
          <a:xfrm>
            <a:off x="2575283" y="2546682"/>
            <a:ext cx="7041433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hu-HU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biológiai sokféleség és az élőhelyek megőrzésének támogatása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B34ED8D7-9230-EADB-A145-7B46543D87A1}"/>
              </a:ext>
            </a:extLst>
          </p:cNvPr>
          <p:cNvSpPr/>
          <p:nvPr/>
        </p:nvSpPr>
        <p:spPr>
          <a:xfrm>
            <a:off x="2575283" y="3035314"/>
            <a:ext cx="7041433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hu-HU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Alacsonyabb szénlábnyom a hagyományos gazdálkodáshoz képest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08DF9034-8862-8F69-27C5-FD5925864E11}"/>
              </a:ext>
            </a:extLst>
          </p:cNvPr>
          <p:cNvSpPr/>
          <p:nvPr/>
        </p:nvSpPr>
        <p:spPr>
          <a:xfrm>
            <a:off x="2575283" y="3523947"/>
            <a:ext cx="7041433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természeti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erőforrások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megőrzése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védelme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83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93915E62-1B88-BB27-AC13-3BF8F6490E73}"/>
              </a:ext>
            </a:extLst>
          </p:cNvPr>
          <p:cNvSpPr/>
          <p:nvPr/>
        </p:nvSpPr>
        <p:spPr>
          <a:xfrm>
            <a:off x="3455375" y="1781685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5468"/>
              </a:lnSpc>
              <a:buNone/>
            </a:pPr>
            <a:r>
              <a:rPr lang="hu-HU" sz="4000" b="1" kern="0" spc="-13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Konklúzió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432723E1-0EF9-AE7D-B139-7874D835D129}"/>
              </a:ext>
            </a:extLst>
          </p:cNvPr>
          <p:cNvSpPr/>
          <p:nvPr/>
        </p:nvSpPr>
        <p:spPr>
          <a:xfrm>
            <a:off x="3455375" y="2809312"/>
            <a:ext cx="7477601" cy="26770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en-US" sz="2800" b="1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800" b="1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biogazdálkodás</a:t>
            </a:r>
            <a:r>
              <a:rPr lang="en-US" sz="2800" b="1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800" b="1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800" b="1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környezetbarát</a:t>
            </a:r>
            <a:r>
              <a:rPr lang="en-US" sz="2800" b="1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megközelítést</a:t>
            </a:r>
            <a:r>
              <a:rPr lang="en-US" sz="2800" b="1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kínál</a:t>
            </a:r>
            <a:r>
              <a:rPr lang="en-US" sz="2800" b="1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800" b="1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35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élelmiszer-termelésben</a:t>
            </a:r>
            <a:r>
              <a:rPr lang="en-US" sz="2800" b="1" kern="0" spc="-35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 b="1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Válasszuk</a:t>
            </a:r>
            <a:r>
              <a:rPr lang="en-US" sz="2800" b="1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ezt</a:t>
            </a:r>
            <a:r>
              <a:rPr lang="en-US" sz="2800" b="1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800" b="1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átformáló</a:t>
            </a:r>
            <a:r>
              <a:rPr lang="en-US" sz="2800" b="1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mozgalmat</a:t>
            </a:r>
            <a:r>
              <a:rPr lang="en-US" sz="2800" b="1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még</a:t>
            </a:r>
            <a:r>
              <a:rPr lang="en-US" sz="2800" b="1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ma!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1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FE8D60A-CE2D-67FE-5FD5-ED74D933628E}"/>
              </a:ext>
            </a:extLst>
          </p:cNvPr>
          <p:cNvSpPr txBox="1"/>
          <p:nvPr/>
        </p:nvSpPr>
        <p:spPr>
          <a:xfrm>
            <a:off x="839788" y="1496583"/>
            <a:ext cx="11095538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Cím</a:t>
            </a:r>
            <a:r>
              <a:rPr lang="en-M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felfüggesztett kert: alternatívák a városi biogazdálkodás</a:t>
            </a:r>
            <a:r>
              <a:rPr lang="hu-HU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hu-HU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Áttekintés</a:t>
            </a:r>
            <a:r>
              <a:rPr lang="en-M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u-H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Figyeljük meg, hány órán át van fény otthonunkban! Ennek megfelelően kutassunk olyan fűszernövények után, amelyeket </a:t>
            </a:r>
            <a:r>
              <a:rPr lang="hu-HU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beltérben</a:t>
            </a:r>
            <a:r>
              <a:rPr lang="hu-H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lehet termeszteni. A </a:t>
            </a:r>
            <a:r>
              <a:rPr lang="hu-HU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beltérben</a:t>
            </a:r>
            <a:r>
              <a:rPr lang="hu-H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legkönnyebben termeszthető fűszernövények közé tartoznak az olyan klasszikusok, mint a bazsalikom, a rozmaring, a menta, a zsálya, a metélőhagyma, az oregánó és a kakukkfű. A történelem tudás, ezért járjunk utána, melyek azok a zöldségek, amelyeket a kiválasztott fűszernövényekkel együtt ültethetünk, majd osszuk meg az új ismereteket!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M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Időtartam</a:t>
            </a:r>
            <a:r>
              <a:rPr lang="en-M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u-H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hozzávetőlegesen</a:t>
            </a:r>
            <a:r>
              <a:rPr lang="en-M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60-90 </a:t>
            </a:r>
            <a:r>
              <a:rPr lang="hu-H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</a:t>
            </a:r>
            <a:endParaRPr lang="en-M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hu-H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Oktatási célkitűzések</a:t>
            </a:r>
            <a:r>
              <a:rPr lang="en-M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MT" sz="2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hu-H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Ösztönözni a generációk közötti párbeszédet és tudáscserét a természethez való kapcsolatról.</a:t>
            </a:r>
          </a:p>
          <a:p>
            <a:pPr algn="l"/>
            <a:r>
              <a:rPr lang="hu-H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környezeti változásokról való elmélkedés elősegítése az idők folyamán, valamint azok jelenre és jövőre gyakorolt hatásairól.</a:t>
            </a:r>
          </a:p>
          <a:p>
            <a:pPr algn="l"/>
            <a:r>
              <a:rPr lang="hu-H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Ösztönözni a cselekvést és a kollektív felelősségvállalást a környezetvédelemért.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F7EE5C-A4E9-533D-3DA9-63918E02187D}"/>
              </a:ext>
            </a:extLst>
          </p:cNvPr>
          <p:cNvSpPr txBox="1">
            <a:spLocks/>
          </p:cNvSpPr>
          <p:nvPr/>
        </p:nvSpPr>
        <p:spPr>
          <a:xfrm>
            <a:off x="839788" y="763505"/>
            <a:ext cx="10141230" cy="718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4000" b="0" i="0" u="none" strike="noStrike" kern="1200" cap="none" smtClean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en-US" sz="3200" dirty="0"/>
              <a:t>2</a:t>
            </a:r>
            <a:r>
              <a:rPr lang="hu-HU" sz="3200" dirty="0"/>
              <a:t>. feladat</a:t>
            </a:r>
            <a:r>
              <a:rPr lang="en-US" sz="3200" dirty="0"/>
              <a:t> – </a:t>
            </a:r>
            <a:r>
              <a:rPr lang="hu-HU" sz="3200" dirty="0"/>
              <a:t>2) Biogazdálkodás</a:t>
            </a:r>
            <a:endParaRPr lang="it-IT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9A6C2-DE30-B290-761A-A466C690BBDD}"/>
              </a:ext>
            </a:extLst>
          </p:cNvPr>
          <p:cNvSpPr txBox="1"/>
          <p:nvPr/>
        </p:nvSpPr>
        <p:spPr>
          <a:xfrm>
            <a:off x="839788" y="301840"/>
            <a:ext cx="342612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Feladat</a:t>
            </a:r>
            <a:endParaRPr lang="en-MT" sz="24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55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A353-344D-D022-F456-94512284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369731" cy="2811419"/>
          </a:xfrm>
          <a:solidFill>
            <a:srgbClr val="344F74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en-US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Körkörös</a:t>
            </a:r>
            <a:r>
              <a:rPr lang="en-US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</a:t>
            </a:r>
            <a:r>
              <a:rPr lang="en-US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élelmiszerláncban</a:t>
            </a:r>
            <a:endParaRPr lang="en-US" sz="6000" kern="1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MT" sz="6000" dirty="0">
              <a:solidFill>
                <a:schemeClr val="bg1"/>
              </a:solidFill>
            </a:endParaRPr>
          </a:p>
        </p:txBody>
      </p:sp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19175706-2613-B9E9-5489-11A23C87286D}"/>
              </a:ext>
            </a:extLst>
          </p:cNvPr>
          <p:cNvSpPr/>
          <p:nvPr/>
        </p:nvSpPr>
        <p:spPr>
          <a:xfrm rot="5400000">
            <a:off x="-8546" y="9578"/>
            <a:ext cx="1157849" cy="1138711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9;p3">
            <a:extLst>
              <a:ext uri="{FF2B5EF4-FFF2-40B4-BE49-F238E27FC236}">
                <a16:creationId xmlns:a16="http://schemas.microsoft.com/office/drawing/2014/main" id="{C05C48E9-6F3C-D645-4A73-114CBD22D4C7}"/>
              </a:ext>
            </a:extLst>
          </p:cNvPr>
          <p:cNvSpPr/>
          <p:nvPr/>
        </p:nvSpPr>
        <p:spPr>
          <a:xfrm rot="-5400000" flipH="1">
            <a:off x="-8547" y="1238666"/>
            <a:ext cx="1157849" cy="1138709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DD45221A-FC47-51F3-2028-7FE159B349E6}"/>
              </a:ext>
            </a:extLst>
          </p:cNvPr>
          <p:cNvSpPr/>
          <p:nvPr/>
        </p:nvSpPr>
        <p:spPr>
          <a:xfrm rot="-5400000" flipH="1">
            <a:off x="-8545" y="2453908"/>
            <a:ext cx="1157848" cy="113870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1;p3">
            <a:extLst>
              <a:ext uri="{FF2B5EF4-FFF2-40B4-BE49-F238E27FC236}">
                <a16:creationId xmlns:a16="http://schemas.microsoft.com/office/drawing/2014/main" id="{A0C82B3C-8915-0898-5615-06997D302B53}"/>
              </a:ext>
            </a:extLst>
          </p:cNvPr>
          <p:cNvSpPr/>
          <p:nvPr/>
        </p:nvSpPr>
        <p:spPr>
          <a:xfrm rot="10800000">
            <a:off x="1210981" y="2464427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2;p3">
            <a:extLst>
              <a:ext uri="{FF2B5EF4-FFF2-40B4-BE49-F238E27FC236}">
                <a16:creationId xmlns:a16="http://schemas.microsoft.com/office/drawing/2014/main" id="{4FCFD6E4-6406-E711-12C2-EC76EF4AD78F}"/>
              </a:ext>
            </a:extLst>
          </p:cNvPr>
          <p:cNvSpPr/>
          <p:nvPr/>
        </p:nvSpPr>
        <p:spPr>
          <a:xfrm rot="-5400000">
            <a:off x="632058" y="588971"/>
            <a:ext cx="2315694" cy="1157844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3">
            <a:extLst>
              <a:ext uri="{FF2B5EF4-FFF2-40B4-BE49-F238E27FC236}">
                <a16:creationId xmlns:a16="http://schemas.microsoft.com/office/drawing/2014/main" id="{7DE934F0-0C85-1BC4-3BFC-D9EE8DA51D04}"/>
              </a:ext>
            </a:extLst>
          </p:cNvPr>
          <p:cNvSpPr/>
          <p:nvPr/>
        </p:nvSpPr>
        <p:spPr>
          <a:xfrm rot="10800000">
            <a:off x="2440074" y="1245374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4;p3">
            <a:extLst>
              <a:ext uri="{FF2B5EF4-FFF2-40B4-BE49-F238E27FC236}">
                <a16:creationId xmlns:a16="http://schemas.microsoft.com/office/drawing/2014/main" id="{A16ABDB7-C639-3841-C803-71092F2C16D1}"/>
              </a:ext>
            </a:extLst>
          </p:cNvPr>
          <p:cNvSpPr/>
          <p:nvPr/>
        </p:nvSpPr>
        <p:spPr>
          <a:xfrm rot="-5400000">
            <a:off x="2434793" y="-940"/>
            <a:ext cx="1196120" cy="1157845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44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03BF7C-CADB-5240-43B5-17ABD1AEAD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81176" y="3052323"/>
            <a:ext cx="7493454" cy="1555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körforgásos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élelmiszer-gazdaság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természetes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megújulási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rendszereket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utánozza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így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hulladék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létezik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u-HU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mert az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újabb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ciklus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alapanyaga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D48DC409-A402-EDF6-24E8-C49AB9D99EF0}"/>
              </a:ext>
            </a:extLst>
          </p:cNvPr>
          <p:cNvSpPr/>
          <p:nvPr/>
        </p:nvSpPr>
        <p:spPr>
          <a:xfrm>
            <a:off x="3458524" y="1559250"/>
            <a:ext cx="508640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 a </a:t>
            </a:r>
            <a:r>
              <a:rPr lang="en-US" sz="40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körkörös</a:t>
            </a: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</a:t>
            </a: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u-HU" sz="4000" b="1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5468"/>
              </a:lnSpc>
              <a:buNone/>
            </a:pPr>
            <a:r>
              <a:rPr lang="en-US" sz="40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élelmiszeriparban</a:t>
            </a: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0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93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33AB99D9-E3F9-7DD5-7D58-05BAFC7DCF5C}"/>
              </a:ext>
            </a:extLst>
          </p:cNvPr>
          <p:cNvSpPr/>
          <p:nvPr/>
        </p:nvSpPr>
        <p:spPr>
          <a:xfrm>
            <a:off x="962228" y="69878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hu-HU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körkörös gazdaság előnyei</a:t>
            </a: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az élelmiszerláncban</a:t>
            </a:r>
            <a:endParaRPr lang="en-US" sz="40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D8506F72-855D-A7AA-45F5-73EFBFA3EC13}"/>
              </a:ext>
            </a:extLst>
          </p:cNvPr>
          <p:cNvSpPr/>
          <p:nvPr/>
        </p:nvSpPr>
        <p:spPr>
          <a:xfrm>
            <a:off x="1181196" y="2289286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hu-HU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Kevesebb hulladék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C69E12E1-B367-665E-7E6A-330EB5037F09}"/>
              </a:ext>
            </a:extLst>
          </p:cNvPr>
          <p:cNvSpPr/>
          <p:nvPr/>
        </p:nvSpPr>
        <p:spPr>
          <a:xfrm>
            <a:off x="752158" y="3324005"/>
            <a:ext cx="352436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csomagolási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hulladék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minimalizálása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megelőzi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értékes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erőforrások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elvesztését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csökkenti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környezeti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terhelést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E080B5D1-4F16-E242-37A6-EF0E862E39B6}"/>
              </a:ext>
            </a:extLst>
          </p:cNvPr>
          <p:cNvSpPr/>
          <p:nvPr/>
        </p:nvSpPr>
        <p:spPr>
          <a:xfrm>
            <a:off x="4484158" y="2268873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hu-HU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Erőforrás-megőrzés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8BEFD675-5737-7E6B-5B27-D94CB1474316}"/>
              </a:ext>
            </a:extLst>
          </p:cNvPr>
          <p:cNvSpPr/>
          <p:nvPr/>
        </p:nvSpPr>
        <p:spPr>
          <a:xfrm>
            <a:off x="4484158" y="3324005"/>
            <a:ext cx="352436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megújuló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használata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vízfelhasz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nálás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optimalizálása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gazdálko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dási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gyakorlatok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alkalmazása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elősegíti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erőforrás-gazdálkodást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D5EF650B-5C29-3887-24CB-E794C8E31F97}"/>
              </a:ext>
            </a:extLst>
          </p:cNvPr>
          <p:cNvSpPr/>
          <p:nvPr/>
        </p:nvSpPr>
        <p:spPr>
          <a:xfrm>
            <a:off x="7945394" y="2268873"/>
            <a:ext cx="4102443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hu-HU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Magasabb élelmiszerbiztonság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944FCCE2-0564-3CF3-6A7D-3031600A9345}"/>
              </a:ext>
            </a:extLst>
          </p:cNvPr>
          <p:cNvSpPr/>
          <p:nvPr/>
        </p:nvSpPr>
        <p:spPr>
          <a:xfrm>
            <a:off x="8073426" y="3324005"/>
            <a:ext cx="377670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körforgásos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gyakorlatok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révén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rugalmasabb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élelmiszerrendszert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hozhatunk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létre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csökkentve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hiány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kockázatát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biztosítva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elérhetőséget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mindenki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számára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6394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605AACE0-D29F-537F-9AC8-57AA392DB664}"/>
              </a:ext>
            </a:extLst>
          </p:cNvPr>
          <p:cNvSpPr/>
          <p:nvPr/>
        </p:nvSpPr>
        <p:spPr>
          <a:xfrm>
            <a:off x="2377553" y="337625"/>
            <a:ext cx="8249258" cy="13617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körkörös gazdaság alapelvei </a:t>
            </a:r>
            <a:r>
              <a:rPr lang="hu-HU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élelmiszerláncban</a:t>
            </a:r>
            <a:endParaRPr lang="en-US" sz="40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DF206C9E-EF4C-0D61-D857-87F298635C52}"/>
              </a:ext>
            </a:extLst>
          </p:cNvPr>
          <p:cNvSpPr/>
          <p:nvPr/>
        </p:nvSpPr>
        <p:spPr>
          <a:xfrm>
            <a:off x="2435241" y="1776770"/>
            <a:ext cx="122586" cy="814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2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3F02F1C6-7308-53F2-0579-43E849A46F65}"/>
              </a:ext>
            </a:extLst>
          </p:cNvPr>
          <p:cNvSpPr/>
          <p:nvPr/>
        </p:nvSpPr>
        <p:spPr>
          <a:xfrm>
            <a:off x="3187433" y="1763040"/>
            <a:ext cx="2711323" cy="678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77"/>
              </a:lnSpc>
              <a:buNone/>
            </a:pPr>
            <a:r>
              <a:rPr lang="hu-H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Körforgásos tervezés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7F3DBF90-EA0C-D8F4-E47F-4594B19FBF93}"/>
              </a:ext>
            </a:extLst>
          </p:cNvPr>
          <p:cNvSpPr/>
          <p:nvPr/>
        </p:nvSpPr>
        <p:spPr>
          <a:xfrm>
            <a:off x="3187432" y="2266421"/>
            <a:ext cx="8519145" cy="789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41"/>
              </a:lnSpc>
              <a:buNone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Olyan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termékek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csomagolások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rendszerek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létrehozása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amelyek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könnyen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javíthatók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újrafelhasználhatók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vagy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újrahasznosíthatók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5F090B45-A26D-AB8C-6E9E-A7261F3CEA77}"/>
              </a:ext>
            </a:extLst>
          </p:cNvPr>
          <p:cNvSpPr/>
          <p:nvPr/>
        </p:nvSpPr>
        <p:spPr>
          <a:xfrm>
            <a:off x="2377553" y="3168575"/>
            <a:ext cx="180274" cy="814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2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8D5B5324-76A9-BA98-376E-73C6D32A6105}"/>
              </a:ext>
            </a:extLst>
          </p:cNvPr>
          <p:cNvSpPr/>
          <p:nvPr/>
        </p:nvSpPr>
        <p:spPr>
          <a:xfrm>
            <a:off x="3187433" y="3187579"/>
            <a:ext cx="2869964" cy="678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77"/>
              </a:lnSpc>
              <a:buNone/>
            </a:pPr>
            <a:r>
              <a:rPr lang="hu-HU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Erőforrás-felhasználás optimalizálása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4964496C-9CC5-6DB2-5572-3C0616F66BAD}"/>
              </a:ext>
            </a:extLst>
          </p:cNvPr>
          <p:cNvSpPr/>
          <p:nvPr/>
        </p:nvSpPr>
        <p:spPr>
          <a:xfrm>
            <a:off x="3187432" y="3628325"/>
            <a:ext cx="9004567" cy="11130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41"/>
              </a:lnSpc>
              <a:buNone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megújuló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erőforrások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felhasználásának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maximalizálása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hulladéktermelés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minimalizálása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valamint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gazdálkodási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halászati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gyakorlatok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előmozdítása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99624665-827C-047E-B614-4BA18A6578CC}"/>
              </a:ext>
            </a:extLst>
          </p:cNvPr>
          <p:cNvSpPr/>
          <p:nvPr/>
        </p:nvSpPr>
        <p:spPr>
          <a:xfrm>
            <a:off x="2381593" y="4854926"/>
            <a:ext cx="187485" cy="814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2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BE699917-CE82-DE1B-5307-54C403D2E2B2}"/>
              </a:ext>
            </a:extLst>
          </p:cNvPr>
          <p:cNvSpPr/>
          <p:nvPr/>
        </p:nvSpPr>
        <p:spPr>
          <a:xfrm>
            <a:off x="3187433" y="4854926"/>
            <a:ext cx="2091180" cy="678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77"/>
              </a:lnSpc>
              <a:buNone/>
            </a:pPr>
            <a:r>
              <a:rPr lang="hu-H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kör bezárása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5B5BF1FE-B64C-C644-D398-7DC884A9C58B}"/>
              </a:ext>
            </a:extLst>
          </p:cNvPr>
          <p:cNvSpPr/>
          <p:nvPr/>
        </p:nvSpPr>
        <p:spPr>
          <a:xfrm>
            <a:off x="3187433" y="5275256"/>
            <a:ext cx="8519144" cy="9787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41"/>
              </a:lnSpc>
              <a:buNone/>
            </a:pPr>
            <a:r>
              <a:rPr lang="hu-H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Gyűjtési, válogatási és </a:t>
            </a:r>
            <a:r>
              <a:rPr lang="hu-H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újrahasznosítási</a:t>
            </a:r>
            <a:r>
              <a:rPr lang="hu-H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rendszerek létrehozása az anyagok és tápanyagok megfelelő ártalmatlanításának és hasznosításának biztosítása érdekében.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61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>
            <a:extLst>
              <a:ext uri="{FF2B5EF4-FFF2-40B4-BE49-F238E27FC236}">
                <a16:creationId xmlns:a16="http://schemas.microsoft.com/office/drawing/2014/main" id="{D42468EF-3BEA-BBB5-F98E-E3AFF0B77827}"/>
              </a:ext>
            </a:extLst>
          </p:cNvPr>
          <p:cNvSpPr/>
          <p:nvPr/>
        </p:nvSpPr>
        <p:spPr>
          <a:xfrm>
            <a:off x="914400" y="170056"/>
            <a:ext cx="11198578" cy="1349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5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35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körforgásos</a:t>
            </a:r>
            <a:r>
              <a:rPr lang="en-US" sz="35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</a:t>
            </a:r>
            <a:r>
              <a:rPr lang="en-US" sz="35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élelmiszerláncban</a:t>
            </a:r>
            <a:r>
              <a:rPr lang="en-US" sz="35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történő</a:t>
            </a:r>
            <a:r>
              <a:rPr lang="en-US" sz="35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megvalósításának</a:t>
            </a:r>
            <a:r>
              <a:rPr lang="en-US" sz="35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kihívásai</a:t>
            </a:r>
            <a:r>
              <a:rPr lang="en-US" sz="35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35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akadályai</a:t>
            </a:r>
            <a:endParaRPr lang="en-US" sz="3500" b="1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DB697FD9-5938-2744-C2B3-0A92E3742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" y="1605376"/>
            <a:ext cx="3128010" cy="1933218"/>
          </a:xfrm>
          <a:prstGeom prst="rect">
            <a:avLst/>
          </a:prstGeom>
        </p:spPr>
      </p:pic>
      <p:sp>
        <p:nvSpPr>
          <p:cNvPr id="7" name="Text 2">
            <a:extLst>
              <a:ext uri="{FF2B5EF4-FFF2-40B4-BE49-F238E27FC236}">
                <a16:creationId xmlns:a16="http://schemas.microsoft.com/office/drawing/2014/main" id="{1ECFB1AE-6F89-BBA7-2D25-3CAB7E055ED9}"/>
              </a:ext>
            </a:extLst>
          </p:cNvPr>
          <p:cNvSpPr/>
          <p:nvPr/>
        </p:nvSpPr>
        <p:spPr>
          <a:xfrm>
            <a:off x="1087755" y="3802079"/>
            <a:ext cx="2108716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4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Élelmiszer-pazarlás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E8C8598E-158B-4614-3DCC-0B918C7C67A7}"/>
              </a:ext>
            </a:extLst>
          </p:cNvPr>
          <p:cNvSpPr/>
          <p:nvPr/>
        </p:nvSpPr>
        <p:spPr>
          <a:xfrm>
            <a:off x="1087755" y="4216405"/>
            <a:ext cx="3292334" cy="1349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élelmiszer-pazarlás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csökkentése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magatartásbeli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változásokat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innovatív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csomagolást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összehan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erőfeszítéseket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igényel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egész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ellátási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láncban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0DCBFD8E-5A7F-88A4-08AD-A6CCAB757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95" y="1605376"/>
            <a:ext cx="3128010" cy="1933218"/>
          </a:xfrm>
          <a:prstGeom prst="rect">
            <a:avLst/>
          </a:prstGeom>
        </p:spPr>
      </p:pic>
      <p:sp>
        <p:nvSpPr>
          <p:cNvPr id="10" name="Text 4">
            <a:extLst>
              <a:ext uri="{FF2B5EF4-FFF2-40B4-BE49-F238E27FC236}">
                <a16:creationId xmlns:a16="http://schemas.microsoft.com/office/drawing/2014/main" id="{AF9564E0-6E4B-FDE3-952D-0D9F0811B938}"/>
              </a:ext>
            </a:extLst>
          </p:cNvPr>
          <p:cNvSpPr/>
          <p:nvPr/>
        </p:nvSpPr>
        <p:spPr>
          <a:xfrm>
            <a:off x="4531995" y="3802079"/>
            <a:ext cx="2118360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4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Műanyagszennyezés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DEB87EC7-05DF-1117-ADA8-39364CCA064E}"/>
              </a:ext>
            </a:extLst>
          </p:cNvPr>
          <p:cNvSpPr/>
          <p:nvPr/>
        </p:nvSpPr>
        <p:spPr>
          <a:xfrm>
            <a:off x="4531995" y="4216405"/>
            <a:ext cx="3279918" cy="1686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műanyaghulladék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kezelé-séhez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alternatív anyagok kifejlesztése, az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újrahasz-nosítási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infrastruktúra javítása és a tudatosság növelése szükséges.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 3" descr="preencoded.png">
            <a:extLst>
              <a:ext uri="{FF2B5EF4-FFF2-40B4-BE49-F238E27FC236}">
                <a16:creationId xmlns:a16="http://schemas.microsoft.com/office/drawing/2014/main" id="{487C60C7-D216-5DA8-96D6-8EBA4DDF4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235" y="1605376"/>
            <a:ext cx="3128010" cy="1933218"/>
          </a:xfrm>
          <a:prstGeom prst="rect">
            <a:avLst/>
          </a:prstGeom>
        </p:spPr>
      </p:pic>
      <p:sp>
        <p:nvSpPr>
          <p:cNvPr id="13" name="Text 6">
            <a:extLst>
              <a:ext uri="{FF2B5EF4-FFF2-40B4-BE49-F238E27FC236}">
                <a16:creationId xmlns:a16="http://schemas.microsoft.com/office/drawing/2014/main" id="{3C46646D-9777-0433-72DF-40C3E37F74F1}"/>
              </a:ext>
            </a:extLst>
          </p:cNvPr>
          <p:cNvSpPr/>
          <p:nvPr/>
        </p:nvSpPr>
        <p:spPr>
          <a:xfrm>
            <a:off x="7976234" y="3802079"/>
            <a:ext cx="4001277" cy="6588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94"/>
              </a:lnSpc>
              <a:buNone/>
            </a:pPr>
            <a:r>
              <a:rPr lang="en-US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Átalakuló</a:t>
            </a:r>
            <a:r>
              <a:rPr lang="en-US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mezőgazdaság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1DA95552-DFCE-5400-A4AE-E300DFDC7844}"/>
              </a:ext>
            </a:extLst>
          </p:cNvPr>
          <p:cNvSpPr/>
          <p:nvPr/>
        </p:nvSpPr>
        <p:spPr>
          <a:xfrm>
            <a:off x="7976234" y="4216405"/>
            <a:ext cx="3431823" cy="1686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regeneratív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gazdálkodási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gyakorlatok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bevezetése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biogazdálkodásra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áttérés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technikai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pénzügyi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kihívásokat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jelent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138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>
            <a:extLst>
              <a:ext uri="{FF2B5EF4-FFF2-40B4-BE49-F238E27FC236}">
                <a16:creationId xmlns:a16="http://schemas.microsoft.com/office/drawing/2014/main" id="{6AF5E351-0CFA-9678-8BF3-DFCE695C1822}"/>
              </a:ext>
            </a:extLst>
          </p:cNvPr>
          <p:cNvSpPr/>
          <p:nvPr/>
        </p:nvSpPr>
        <p:spPr>
          <a:xfrm>
            <a:off x="2963562" y="1588707"/>
            <a:ext cx="230687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Konklúzió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5BBA91DF-4B4C-1D98-F35A-3011BA7B110F}"/>
              </a:ext>
            </a:extLst>
          </p:cNvPr>
          <p:cNvSpPr/>
          <p:nvPr/>
        </p:nvSpPr>
        <p:spPr>
          <a:xfrm>
            <a:off x="2963562" y="2362795"/>
            <a:ext cx="752285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körforgásos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élelmiszerláncban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hatalmas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lehetőségeket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kínál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erőforrások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megőrzésére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hulladék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csökkentésére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fenntarthatóbb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jövőre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körforgásos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gyakorlatok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átvételével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szakpolitikai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változások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támogatásával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olyan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élelmiszerrendszert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hozhatunk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létre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amely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környezet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társadalom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javát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szolgálja</a:t>
            </a:r>
            <a:r>
              <a:rPr lang="en-US" sz="28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15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19E7A6-6771-5FE9-8E72-83846A2B80FE}"/>
              </a:ext>
            </a:extLst>
          </p:cNvPr>
          <p:cNvSpPr txBox="1">
            <a:spLocks/>
          </p:cNvSpPr>
          <p:nvPr/>
        </p:nvSpPr>
        <p:spPr>
          <a:xfrm>
            <a:off x="749181" y="157458"/>
            <a:ext cx="9059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R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lang="hu-HU" sz="4000" b="0" i="0" u="none" strike="noStrike" kern="1200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en-US" b="0" i="0" u="none" strike="noStrike" cap="none" dirty="0">
                <a:solidFill>
                  <a:srgbClr val="E89F56"/>
                </a:solidFill>
                <a:sym typeface="Arial"/>
              </a:rPr>
              <a:t>6</a:t>
            </a:r>
            <a:r>
              <a:rPr lang="hu-HU" b="0" i="0" u="none" strike="noStrike" cap="none" dirty="0">
                <a:solidFill>
                  <a:srgbClr val="E89F56"/>
                </a:solidFill>
                <a:sym typeface="Arial"/>
              </a:rPr>
              <a:t>. modul</a:t>
            </a:r>
            <a:r>
              <a:rPr lang="en-US" b="0" i="0" u="none" strike="noStrike" cap="none" dirty="0">
                <a:solidFill>
                  <a:srgbClr val="E89F56"/>
                </a:solidFill>
                <a:sym typeface="Arial"/>
              </a:rPr>
              <a:t> – </a:t>
            </a:r>
            <a:r>
              <a:rPr lang="hu-HU" b="0" i="0" u="none" strike="noStrike" cap="none" dirty="0">
                <a:solidFill>
                  <a:srgbClr val="E89F56"/>
                </a:solidFill>
                <a:sym typeface="Arial"/>
              </a:rPr>
              <a:t>Fenntartható élelmiszerek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hu-HU" b="0" i="0" u="none" strike="noStrike" dirty="0">
                <a:solidFill>
                  <a:schemeClr val="tx2"/>
                </a:solidFill>
                <a:effectLst/>
              </a:rPr>
              <a:t>Óraterv</a:t>
            </a:r>
            <a:endParaRPr lang="en-US" sz="3600" b="0" i="0" u="none" strike="noStrike" dirty="0">
              <a:solidFill>
                <a:schemeClr val="accent2"/>
              </a:solidFill>
              <a:effectLst/>
            </a:endParaRPr>
          </a:p>
        </p:txBody>
      </p:sp>
      <p:sp>
        <p:nvSpPr>
          <p:cNvPr id="2" name="Google Shape;176;p3">
            <a:extLst>
              <a:ext uri="{FF2B5EF4-FFF2-40B4-BE49-F238E27FC236}">
                <a16:creationId xmlns:a16="http://schemas.microsoft.com/office/drawing/2014/main" id="{D2278163-CDFA-BDC4-EEB4-9283493407C2}"/>
              </a:ext>
            </a:extLst>
          </p:cNvPr>
          <p:cNvSpPr txBox="1"/>
          <p:nvPr/>
        </p:nvSpPr>
        <p:spPr>
          <a:xfrm>
            <a:off x="749181" y="1597321"/>
            <a:ext cx="10604619" cy="340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hu-HU" sz="2000" b="1" kern="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Cél</a:t>
            </a:r>
            <a:r>
              <a:rPr lang="en-US" sz="2000" b="1" kern="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  <a:b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személyes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értékekről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való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elmélkedés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annak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azonosítása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magyarázata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hogy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az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értékek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hogyan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különböznek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egyénenként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változnak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idővel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miközben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kritikusan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értékeli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hogy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ezek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hogyan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illeszkednek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fenntarthatósági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értékekhez</a:t>
            </a:r>
            <a:r>
              <a:rPr lang="hu-HU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különösen az élelmiszerek vonatkozásában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hu-HU" sz="2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hu-HU" sz="2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hu-HU" sz="2000" b="1" kern="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Célkitűzések</a:t>
            </a:r>
            <a:r>
              <a:rPr lang="en-US" sz="2000" b="1" kern="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endParaRPr lang="hu-HU" sz="2000" b="1" kern="0" dirty="0">
              <a:solidFill>
                <a:srgbClr val="00000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hu-HU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 fenntartható élelmiszerek fogalmának megértése 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</a:t>
            </a:r>
            <a:r>
              <a:rPr lang="hu-HU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beleértve az etikus étkezést,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hu-HU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az organikus gazdálkodást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hu-HU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 körkörös gazdaságot az élelmiszerláncban és a fenntartható élelmiszer-fogyasztást)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hu-HU" sz="2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50800" algn="just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endParaRPr lang="hu-HU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9885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D714-3C62-25CC-CFF0-5FF56922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4800"/>
            <a:ext cx="10141230" cy="962025"/>
          </a:xfrm>
        </p:spPr>
        <p:txBody>
          <a:bodyPr>
            <a:noAutofit/>
          </a:bodyPr>
          <a:lstStyle/>
          <a:p>
            <a:r>
              <a:rPr lang="en-GB" sz="3200" dirty="0"/>
              <a:t>3</a:t>
            </a:r>
            <a:r>
              <a:rPr lang="hu-HU" sz="3200" dirty="0"/>
              <a:t>. feladat</a:t>
            </a:r>
            <a:r>
              <a:rPr lang="en-GB" sz="3200" dirty="0"/>
              <a:t> – 3) </a:t>
            </a:r>
            <a:r>
              <a:rPr lang="hu-HU" sz="3200" dirty="0"/>
              <a:t>Körkörös gazdaság az élelmiszerláncban</a:t>
            </a:r>
            <a:endParaRPr lang="en-GB" sz="32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6A464BD-AF32-9D54-4531-165366198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449818"/>
              </p:ext>
            </p:extLst>
          </p:nvPr>
        </p:nvGraphicFramePr>
        <p:xfrm>
          <a:off x="839788" y="2200356"/>
          <a:ext cx="10913784" cy="2225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36687">
                  <a:extLst>
                    <a:ext uri="{9D8B030D-6E8A-4147-A177-3AD203B41FA5}">
                      <a16:colId xmlns:a16="http://schemas.microsoft.com/office/drawing/2014/main" val="459583709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1058947662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386708545"/>
                    </a:ext>
                  </a:extLst>
                </a:gridCol>
                <a:gridCol w="1580251">
                  <a:extLst>
                    <a:ext uri="{9D8B030D-6E8A-4147-A177-3AD203B41FA5}">
                      <a16:colId xmlns:a16="http://schemas.microsoft.com/office/drawing/2014/main" val="3992297918"/>
                    </a:ext>
                  </a:extLst>
                </a:gridCol>
                <a:gridCol w="1430605">
                  <a:extLst>
                    <a:ext uri="{9D8B030D-6E8A-4147-A177-3AD203B41FA5}">
                      <a16:colId xmlns:a16="http://schemas.microsoft.com/office/drawing/2014/main" val="554862201"/>
                    </a:ext>
                  </a:extLst>
                </a:gridCol>
                <a:gridCol w="2541941">
                  <a:extLst>
                    <a:ext uri="{9D8B030D-6E8A-4147-A177-3AD203B41FA5}">
                      <a16:colId xmlns:a16="http://schemas.microsoft.com/office/drawing/2014/main" val="3271511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u-HU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Hozzávaló</a:t>
                      </a:r>
                      <a:endParaRPr lang="en-MT" sz="1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Termelés</a:t>
                      </a:r>
                      <a:endParaRPr lang="en-MT" sz="1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Elosztás</a:t>
                      </a:r>
                      <a:endParaRPr lang="en-MT" sz="1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Hulladékgazdálkodás</a:t>
                      </a:r>
                      <a:endParaRPr lang="es-ES" sz="1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44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MT" sz="1700" b="1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Hely</a:t>
                      </a:r>
                      <a:endParaRPr lang="en-MT" sz="1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Módszer</a:t>
                      </a:r>
                      <a:endParaRPr lang="en-MT" sz="1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sz="1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Szerves</a:t>
                      </a:r>
                      <a:endParaRPr lang="en-MT" sz="1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Nem szerves</a:t>
                      </a:r>
                      <a:endParaRPr lang="es-ES" sz="1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815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sz="17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lang="hu-HU" sz="17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Tojás</a:t>
                      </a:r>
                      <a:endParaRPr lang="en-MT" sz="1700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Spanyolország</a:t>
                      </a:r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Mélyalmos</a:t>
                      </a:r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lang="hu-HU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</a:t>
                      </a:r>
                      <a:r>
                        <a:rPr lang="es-ES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upermarket</a:t>
                      </a:r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Tojáshéj</a:t>
                      </a:r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Műanyag tojástartó</a:t>
                      </a:r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7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hu-HU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Csirke</a:t>
                      </a:r>
                      <a:endParaRPr lang="es-ES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18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lang="hu-HU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Tej</a:t>
                      </a:r>
                      <a:r>
                        <a:rPr lang="es-ES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06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hu-HU" sz="1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Cukor</a:t>
                      </a:r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6773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CB17EB-3990-0CD3-BBD2-FF75C33862CA}"/>
              </a:ext>
            </a:extLst>
          </p:cNvPr>
          <p:cNvSpPr txBox="1"/>
          <p:nvPr/>
        </p:nvSpPr>
        <p:spPr>
          <a:xfrm>
            <a:off x="839788" y="149440"/>
            <a:ext cx="342612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Feladat</a:t>
            </a:r>
            <a:endParaRPr lang="en-GB" sz="24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32B2-4B53-7532-6485-9813FB7B8720}"/>
              </a:ext>
            </a:extLst>
          </p:cNvPr>
          <p:cNvSpPr txBox="1">
            <a:spLocks/>
          </p:cNvSpPr>
          <p:nvPr/>
        </p:nvSpPr>
        <p:spPr>
          <a:xfrm>
            <a:off x="525493" y="1266826"/>
            <a:ext cx="11228079" cy="864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800" b="1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Cím</a:t>
            </a:r>
            <a:r>
              <a:rPr lang="en-GB" sz="1800" b="1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Elem</a:t>
            </a:r>
            <a:r>
              <a:rPr lang="hu-HU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zés</a:t>
            </a:r>
            <a:r>
              <a:rPr lang="hu-HU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ogyan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tudunk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hozzájárulni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körforgásos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gyakorlatához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élelmiszerlánc-iparban</a:t>
            </a:r>
            <a:r>
              <a:rPr lang="hu-HU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1800" dirty="0">
              <a:solidFill>
                <a:srgbClr val="3231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u-HU" sz="1800" b="1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Feladat</a:t>
            </a:r>
            <a:r>
              <a:rPr lang="en-GB" sz="1800" b="1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Töltsük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alábbi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táblázatot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otthon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lévő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termékekkel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lásd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példát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lenti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kérdések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alapján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vitassuk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meg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eredményeket</a:t>
            </a:r>
            <a:r>
              <a:rPr lang="en-GB" sz="1800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E25523DD-930C-F854-D420-3F368D6EBCEC}"/>
              </a:ext>
            </a:extLst>
          </p:cNvPr>
          <p:cNvSpPr txBox="1">
            <a:spLocks/>
          </p:cNvSpPr>
          <p:nvPr/>
        </p:nvSpPr>
        <p:spPr>
          <a:xfrm>
            <a:off x="525493" y="4503652"/>
            <a:ext cx="11228079" cy="2049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5500" b="1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Megvitandó </a:t>
            </a:r>
            <a:r>
              <a:rPr lang="hu-HU" sz="5500" b="1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kérdések</a:t>
            </a:r>
            <a:r>
              <a:rPr lang="en-GB" sz="5500" b="1" dirty="0">
                <a:solidFill>
                  <a:srgbClr val="3231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hu-HU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u-HU" sz="5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termelést</a:t>
            </a:r>
            <a:r>
              <a:rPr lang="hu-HU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illetően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5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közelebbi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termelőhely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Az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alkalmazott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módszertan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tiszteletben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tartja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-e a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körkörös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termelési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formákat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hu-HU" sz="5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u-HU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</a:t>
            </a:r>
            <a:r>
              <a:rPr lang="hu-HU" sz="5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elosztást</a:t>
            </a:r>
            <a:r>
              <a:rPr lang="hu-HU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illetően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Lehetséges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-e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ugyanazt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terméket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közvetlenül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termelőtől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vagy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piacról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beszerezni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A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szupermarketek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árulnak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termékeket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hu-HU" sz="5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u-HU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u-HU" sz="5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hulladékot</a:t>
            </a:r>
            <a:r>
              <a:rPr lang="hu-HU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illetően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u-HU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Vannak alternatívák a szerves hulladék </a:t>
            </a:r>
            <a:r>
              <a:rPr lang="hu-HU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újrafelhasználására</a:t>
            </a:r>
            <a:r>
              <a:rPr lang="hu-HU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Van olyan üzlet, amelyik visszagyűjti a nem szerves hulladékot? Vannak más alternatívák (pl. a termék </a:t>
            </a:r>
            <a:r>
              <a:rPr lang="hu-HU" sz="5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újrahasználható</a:t>
            </a:r>
            <a:r>
              <a:rPr lang="hu-HU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edényben/csomagolásban való beszerzése)?</a:t>
            </a:r>
            <a:r>
              <a:rPr lang="en-GB" sz="5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69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A353-344D-D022-F456-94512284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369731" cy="2811419"/>
          </a:xfrm>
          <a:solidFill>
            <a:srgbClr val="344F74"/>
          </a:solidFill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hu-HU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en-US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élelmiszer-fogyasztás</a:t>
            </a:r>
            <a:r>
              <a:rPr lang="en-US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élelmiszer-pazarlás</a:t>
            </a:r>
            <a:r>
              <a:rPr lang="en-US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19175706-2613-B9E9-5489-11A23C87286D}"/>
              </a:ext>
            </a:extLst>
          </p:cNvPr>
          <p:cNvSpPr/>
          <p:nvPr/>
        </p:nvSpPr>
        <p:spPr>
          <a:xfrm rot="5400000">
            <a:off x="-8546" y="9578"/>
            <a:ext cx="1157849" cy="1138711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9;p3">
            <a:extLst>
              <a:ext uri="{FF2B5EF4-FFF2-40B4-BE49-F238E27FC236}">
                <a16:creationId xmlns:a16="http://schemas.microsoft.com/office/drawing/2014/main" id="{C05C48E9-6F3C-D645-4A73-114CBD22D4C7}"/>
              </a:ext>
            </a:extLst>
          </p:cNvPr>
          <p:cNvSpPr/>
          <p:nvPr/>
        </p:nvSpPr>
        <p:spPr>
          <a:xfrm rot="-5400000" flipH="1">
            <a:off x="-8547" y="1238666"/>
            <a:ext cx="1157849" cy="1138709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DD45221A-FC47-51F3-2028-7FE159B349E6}"/>
              </a:ext>
            </a:extLst>
          </p:cNvPr>
          <p:cNvSpPr/>
          <p:nvPr/>
        </p:nvSpPr>
        <p:spPr>
          <a:xfrm rot="-5400000" flipH="1">
            <a:off x="-8545" y="2453908"/>
            <a:ext cx="1157848" cy="113870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1;p3">
            <a:extLst>
              <a:ext uri="{FF2B5EF4-FFF2-40B4-BE49-F238E27FC236}">
                <a16:creationId xmlns:a16="http://schemas.microsoft.com/office/drawing/2014/main" id="{A0C82B3C-8915-0898-5615-06997D302B53}"/>
              </a:ext>
            </a:extLst>
          </p:cNvPr>
          <p:cNvSpPr/>
          <p:nvPr/>
        </p:nvSpPr>
        <p:spPr>
          <a:xfrm rot="10800000">
            <a:off x="1210981" y="2464427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2;p3">
            <a:extLst>
              <a:ext uri="{FF2B5EF4-FFF2-40B4-BE49-F238E27FC236}">
                <a16:creationId xmlns:a16="http://schemas.microsoft.com/office/drawing/2014/main" id="{4FCFD6E4-6406-E711-12C2-EC76EF4AD78F}"/>
              </a:ext>
            </a:extLst>
          </p:cNvPr>
          <p:cNvSpPr/>
          <p:nvPr/>
        </p:nvSpPr>
        <p:spPr>
          <a:xfrm rot="-5400000">
            <a:off x="632058" y="588971"/>
            <a:ext cx="2315694" cy="1157844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3">
            <a:extLst>
              <a:ext uri="{FF2B5EF4-FFF2-40B4-BE49-F238E27FC236}">
                <a16:creationId xmlns:a16="http://schemas.microsoft.com/office/drawing/2014/main" id="{7DE934F0-0C85-1BC4-3BFC-D9EE8DA51D04}"/>
              </a:ext>
            </a:extLst>
          </p:cNvPr>
          <p:cNvSpPr/>
          <p:nvPr/>
        </p:nvSpPr>
        <p:spPr>
          <a:xfrm rot="10800000">
            <a:off x="2440074" y="1245374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4;p3">
            <a:extLst>
              <a:ext uri="{FF2B5EF4-FFF2-40B4-BE49-F238E27FC236}">
                <a16:creationId xmlns:a16="http://schemas.microsoft.com/office/drawing/2014/main" id="{A16ABDB7-C639-3841-C803-71092F2C16D1}"/>
              </a:ext>
            </a:extLst>
          </p:cNvPr>
          <p:cNvSpPr/>
          <p:nvPr/>
        </p:nvSpPr>
        <p:spPr>
          <a:xfrm rot="-5400000">
            <a:off x="2434793" y="-940"/>
            <a:ext cx="1196120" cy="1157845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657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0D532C34-D878-D0CD-F560-8EA5F10CCCCA}"/>
              </a:ext>
            </a:extLst>
          </p:cNvPr>
          <p:cNvSpPr/>
          <p:nvPr/>
        </p:nvSpPr>
        <p:spPr>
          <a:xfrm>
            <a:off x="416342" y="915388"/>
            <a:ext cx="5056612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 élelmiszer-fogyasztás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660991C-6431-B8A8-4AEF-7CA5BDEE3D2A}"/>
              </a:ext>
            </a:extLst>
          </p:cNvPr>
          <p:cNvSpPr/>
          <p:nvPr/>
        </p:nvSpPr>
        <p:spPr>
          <a:xfrm>
            <a:off x="416342" y="3038987"/>
            <a:ext cx="50566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élelmiszer</a:t>
            </a:r>
            <a:r>
              <a:rPr lang="hu-HU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fogyasztás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gyakorlatot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jelenti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amikor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tudatosan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választjuk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meg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általunk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fogyasztott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élelmiszereket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minimalizáljuk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káros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környezeti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hatásokat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biztosítsuk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erőforrások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hosszú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távú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rendelkezésre</a:t>
            </a:r>
            <a:r>
              <a:rPr lang="en-US" sz="2400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állását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69CCEF1-5C46-62B4-01EB-D6FFBB83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1862">
            <a:off x="5925670" y="894230"/>
            <a:ext cx="3021107" cy="4531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6037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29DE8B8-928E-AF98-2BF9-F21239B95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772008"/>
              </p:ext>
            </p:extLst>
          </p:nvPr>
        </p:nvGraphicFramePr>
        <p:xfrm>
          <a:off x="886690" y="2280532"/>
          <a:ext cx="11090821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764">
                  <a:extLst>
                    <a:ext uri="{9D8B030D-6E8A-4147-A177-3AD203B41FA5}">
                      <a16:colId xmlns:a16="http://schemas.microsoft.com/office/drawing/2014/main" val="4188012418"/>
                    </a:ext>
                  </a:extLst>
                </a:gridCol>
                <a:gridCol w="3851564">
                  <a:extLst>
                    <a:ext uri="{9D8B030D-6E8A-4147-A177-3AD203B41FA5}">
                      <a16:colId xmlns:a16="http://schemas.microsoft.com/office/drawing/2014/main" val="2568239967"/>
                    </a:ext>
                  </a:extLst>
                </a:gridCol>
                <a:gridCol w="3692493">
                  <a:extLst>
                    <a:ext uri="{9D8B030D-6E8A-4147-A177-3AD203B41FA5}">
                      <a16:colId xmlns:a16="http://schemas.microsoft.com/office/drawing/2014/main" val="3531497599"/>
                    </a:ext>
                  </a:extLst>
                </a:gridCol>
              </a:tblGrid>
              <a:tr h="2177289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Élelmiszer-pazarlás</a:t>
                      </a:r>
                    </a:p>
                    <a:p>
                      <a:pPr algn="ctr"/>
                      <a:endParaRPr lang="es-ES" sz="1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emberi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fogyasztásra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termelt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élelmiszerek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u-HU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kb.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egyharmada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kárba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vész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jelentős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környezeti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gazdasági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következ</a:t>
                      </a:r>
                      <a:r>
                        <a:rPr lang="hu-HU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ményekkel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jár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Hús- és tejtermékek túlzott fogyasztása</a:t>
                      </a:r>
                      <a:endParaRPr lang="hu-HU" sz="2800" b="1" dirty="0">
                        <a:solidFill>
                          <a:srgbClr val="344F7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hús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tejtermékek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iránti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nagy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kereslet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hozzájárul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erdőirtáshoz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üvegházhatású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gázok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kibocsátásához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vízszennyezéshez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Ipari mezőgazdaság</a:t>
                      </a:r>
                      <a:endParaRPr lang="es-ES" sz="3200" b="1" dirty="0">
                        <a:solidFill>
                          <a:srgbClr val="344F7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nagyüzemi mezőgaz-</a:t>
                      </a:r>
                      <a:r>
                        <a:rPr lang="hu-HU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daság</a:t>
                      </a:r>
                      <a:r>
                        <a:rPr lang="hu-HU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nagymértékben támaszkodik növényvédő szerekre, műtrágyákra és génmódosított növények-re, amelyek károsíthatják az ökoszisztémákat és az emberi egészséget.</a:t>
                      </a:r>
                      <a:endParaRPr lang="es-ES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949522"/>
                  </a:ext>
                </a:extLst>
              </a:tr>
            </a:tbl>
          </a:graphicData>
        </a:graphic>
      </p:graphicFrame>
      <p:sp>
        <p:nvSpPr>
          <p:cNvPr id="5" name="Text 3">
            <a:extLst>
              <a:ext uri="{FF2B5EF4-FFF2-40B4-BE49-F238E27FC236}">
                <a16:creationId xmlns:a16="http://schemas.microsoft.com/office/drawing/2014/main" id="{402608F4-0397-6CDD-F354-4D0C52335CA4}"/>
              </a:ext>
            </a:extLst>
          </p:cNvPr>
          <p:cNvSpPr/>
          <p:nvPr/>
        </p:nvSpPr>
        <p:spPr>
          <a:xfrm>
            <a:off x="190589" y="157868"/>
            <a:ext cx="11786922" cy="7283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0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</a:t>
            </a:r>
            <a:r>
              <a:rPr lang="en-US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4000" b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élelmiszer</a:t>
            </a:r>
            <a:r>
              <a:rPr lang="hu-HU" sz="4000" b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marL="0" indent="0">
              <a:lnSpc>
                <a:spcPts val="5468"/>
              </a:lnSpc>
              <a:buNone/>
            </a:pPr>
            <a:r>
              <a:rPr lang="en-US" sz="4000" b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fogyasztás </a:t>
            </a:r>
            <a:r>
              <a:rPr lang="en-US" sz="40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okai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2DB5E2DA-5C2F-5E90-F118-3A6AA288B610}"/>
              </a:ext>
            </a:extLst>
          </p:cNvPr>
          <p:cNvSpPr/>
          <p:nvPr/>
        </p:nvSpPr>
        <p:spPr>
          <a:xfrm>
            <a:off x="2365286" y="1780588"/>
            <a:ext cx="499943" cy="499943"/>
          </a:xfrm>
          <a:prstGeom prst="roundRect">
            <a:avLst>
              <a:gd name="adj" fmla="val 0"/>
            </a:avLst>
          </a:prstGeom>
          <a:solidFill>
            <a:srgbClr val="E89F56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19B35718-B286-103E-AD1E-9301B175B098}"/>
              </a:ext>
            </a:extLst>
          </p:cNvPr>
          <p:cNvSpPr/>
          <p:nvPr/>
        </p:nvSpPr>
        <p:spPr>
          <a:xfrm>
            <a:off x="5846027" y="1780587"/>
            <a:ext cx="499943" cy="499943"/>
          </a:xfrm>
          <a:prstGeom prst="roundRect">
            <a:avLst>
              <a:gd name="adj" fmla="val 0"/>
            </a:avLst>
          </a:prstGeom>
          <a:solidFill>
            <a:srgbClr val="E89F56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C374703B-5784-0450-C34F-BBE86FB7337F}"/>
              </a:ext>
            </a:extLst>
          </p:cNvPr>
          <p:cNvSpPr/>
          <p:nvPr/>
        </p:nvSpPr>
        <p:spPr>
          <a:xfrm>
            <a:off x="9920323" y="1780588"/>
            <a:ext cx="499943" cy="499943"/>
          </a:xfrm>
          <a:prstGeom prst="roundRect">
            <a:avLst>
              <a:gd name="adj" fmla="val 0"/>
            </a:avLst>
          </a:prstGeom>
          <a:solidFill>
            <a:srgbClr val="E89F56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641D4C43-159E-2DDC-9C44-48A09A1840A1}"/>
              </a:ext>
            </a:extLst>
          </p:cNvPr>
          <p:cNvSpPr/>
          <p:nvPr/>
        </p:nvSpPr>
        <p:spPr>
          <a:xfrm>
            <a:off x="2554297" y="1822317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892AE86C-8C5C-772E-9A52-998B13B98366}"/>
              </a:ext>
            </a:extLst>
          </p:cNvPr>
          <p:cNvSpPr/>
          <p:nvPr/>
        </p:nvSpPr>
        <p:spPr>
          <a:xfrm>
            <a:off x="6040790" y="1780585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22A6D604-D926-470F-9796-D801C0FC07E0}"/>
              </a:ext>
            </a:extLst>
          </p:cNvPr>
          <p:cNvSpPr/>
          <p:nvPr/>
        </p:nvSpPr>
        <p:spPr>
          <a:xfrm>
            <a:off x="10097860" y="1822317"/>
            <a:ext cx="121920" cy="416481"/>
          </a:xfrm>
          <a:prstGeom prst="rect">
            <a:avLst/>
          </a:prstGeom>
          <a:solidFill>
            <a:srgbClr val="E89F56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15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>
            <a:extLst>
              <a:ext uri="{FF2B5EF4-FFF2-40B4-BE49-F238E27FC236}">
                <a16:creationId xmlns:a16="http://schemas.microsoft.com/office/drawing/2014/main" id="{97C632EC-2732-910C-4DBF-237493B699F2}"/>
              </a:ext>
            </a:extLst>
          </p:cNvPr>
          <p:cNvSpPr/>
          <p:nvPr/>
        </p:nvSpPr>
        <p:spPr>
          <a:xfrm>
            <a:off x="939256" y="34430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nem fenntartható élelmiszer-fogyasztás </a:t>
            </a:r>
            <a:r>
              <a:rPr lang="hu-HU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hatásai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A553FFE-0039-AFF8-BDDA-CAC6111FF816}"/>
              </a:ext>
            </a:extLst>
          </p:cNvPr>
          <p:cNvSpPr/>
          <p:nvPr/>
        </p:nvSpPr>
        <p:spPr>
          <a:xfrm>
            <a:off x="939256" y="1710739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hu-HU" sz="28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Környezet-károsodás</a:t>
            </a:r>
            <a:endParaRPr lang="en-US" sz="28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9F086B42-9BC3-0C6D-5D8E-658570902BFC}"/>
              </a:ext>
            </a:extLst>
          </p:cNvPr>
          <p:cNvSpPr/>
          <p:nvPr/>
        </p:nvSpPr>
        <p:spPr>
          <a:xfrm>
            <a:off x="939256" y="2732301"/>
            <a:ext cx="334628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táplálkozási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szokások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hozzájárulnak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erdőirtáshoz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talaj</a:t>
            </a:r>
            <a:r>
              <a:rPr lang="hu-H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romláshoz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víz</a:t>
            </a:r>
            <a:r>
              <a:rPr lang="hu-H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szennyezéshez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biológiai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sokféleség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csökkenéséhez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E7FFB1E4-1D14-7A12-32D9-8CB493839F20}"/>
              </a:ext>
            </a:extLst>
          </p:cNvPr>
          <p:cNvSpPr/>
          <p:nvPr/>
        </p:nvSpPr>
        <p:spPr>
          <a:xfrm>
            <a:off x="4537079" y="1710738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hu-HU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Élelmezésbiztonság </a:t>
            </a:r>
          </a:p>
          <a:p>
            <a:pPr marL="0" indent="0">
              <a:lnSpc>
                <a:spcPts val="3281"/>
              </a:lnSpc>
              <a:buNone/>
            </a:pPr>
            <a:r>
              <a:rPr lang="hu-HU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hiánya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A781ED36-7129-6C14-C130-AFD4B442CC54}"/>
              </a:ext>
            </a:extLst>
          </p:cNvPr>
          <p:cNvSpPr/>
          <p:nvPr/>
        </p:nvSpPr>
        <p:spPr>
          <a:xfrm>
            <a:off x="4628444" y="2704964"/>
            <a:ext cx="360115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természeti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erőforrá</a:t>
            </a:r>
            <a:r>
              <a:rPr lang="hu-H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sok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kimerítésével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élelmezési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rend</a:t>
            </a:r>
            <a:r>
              <a:rPr lang="hu-H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szerek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stabilitásának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megbomlásával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</a:t>
            </a:r>
            <a:r>
              <a:rPr lang="hu-H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szeripari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gyakorlatok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világszerte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növelhetik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élelmezésbiztonsági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kockázatot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9A74C520-F42F-1A9C-D988-B41E76E689BA}"/>
              </a:ext>
            </a:extLst>
          </p:cNvPr>
          <p:cNvSpPr/>
          <p:nvPr/>
        </p:nvSpPr>
        <p:spPr>
          <a:xfrm>
            <a:off x="8589259" y="1710739"/>
            <a:ext cx="27355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hu-HU" sz="28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Biodiverzitás-</a:t>
            </a:r>
          </a:p>
          <a:p>
            <a:pPr marL="0" indent="0">
              <a:lnSpc>
                <a:spcPts val="3281"/>
              </a:lnSpc>
              <a:buNone/>
            </a:pPr>
            <a:r>
              <a:rPr lang="hu-HU" sz="28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csökkenés</a:t>
            </a:r>
            <a:endParaRPr lang="en-US" sz="28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AC7D1C0D-FD09-D1A0-6F87-7AB3984218E0}"/>
              </a:ext>
            </a:extLst>
          </p:cNvPr>
          <p:cNvSpPr/>
          <p:nvPr/>
        </p:nvSpPr>
        <p:spPr>
          <a:xfrm>
            <a:off x="8589259" y="2692064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mezőgazdasági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gyakorlatok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vadon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élő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állatok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élőhelye</a:t>
            </a:r>
            <a:r>
              <a:rPr lang="hu-H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inek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elpusztításával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monokultúrák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támogatásával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hu-H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szélyeztetik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bioló</a:t>
            </a:r>
            <a:r>
              <a:rPr lang="hu-H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sokféleséget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058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>
            <a:extLst>
              <a:ext uri="{FF2B5EF4-FFF2-40B4-BE49-F238E27FC236}">
                <a16:creationId xmlns:a16="http://schemas.microsoft.com/office/drawing/2014/main" id="{8C6CDB29-DE27-AE68-4ABC-DD0F16104802}"/>
              </a:ext>
            </a:extLst>
          </p:cNvPr>
          <p:cNvSpPr/>
          <p:nvPr/>
        </p:nvSpPr>
        <p:spPr>
          <a:xfrm>
            <a:off x="698155" y="134470"/>
            <a:ext cx="9800512" cy="8878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</a:t>
            </a:r>
            <a:r>
              <a:rPr lang="hu-HU" sz="40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égiák</a:t>
            </a:r>
            <a:r>
              <a:rPr lang="en-US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 élelmiszerfogyasztás támogatására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DC48B213-4A72-0AA5-CC77-CE6D02689D32}"/>
              </a:ext>
            </a:extLst>
          </p:cNvPr>
          <p:cNvSpPr/>
          <p:nvPr/>
        </p:nvSpPr>
        <p:spPr>
          <a:xfrm>
            <a:off x="5432485" y="1675213"/>
            <a:ext cx="67677" cy="3113800"/>
          </a:xfrm>
          <a:prstGeom prst="roundRect">
            <a:avLst>
              <a:gd name="adj" fmla="val 225401"/>
            </a:avLst>
          </a:prstGeom>
          <a:solidFill>
            <a:schemeClr val="accent2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31871CB-222A-B8B3-6938-FBD3BB3D4B34}"/>
              </a:ext>
            </a:extLst>
          </p:cNvPr>
          <p:cNvSpPr/>
          <p:nvPr/>
        </p:nvSpPr>
        <p:spPr>
          <a:xfrm>
            <a:off x="5693948" y="2060736"/>
            <a:ext cx="669872" cy="45719"/>
          </a:xfrm>
          <a:prstGeom prst="roundRect">
            <a:avLst>
              <a:gd name="adj" fmla="val 225401"/>
            </a:avLst>
          </a:prstGeom>
          <a:solidFill>
            <a:schemeClr val="accent2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FCC3A420-E513-637E-4406-B50113CD90ED}"/>
              </a:ext>
            </a:extLst>
          </p:cNvPr>
          <p:cNvSpPr/>
          <p:nvPr/>
        </p:nvSpPr>
        <p:spPr>
          <a:xfrm>
            <a:off x="5213649" y="1842019"/>
            <a:ext cx="430571" cy="319596"/>
          </a:xfrm>
          <a:prstGeom prst="roundRect">
            <a:avLst>
              <a:gd name="adj" fmla="val 20003"/>
            </a:avLst>
          </a:prstGeom>
          <a:solidFill>
            <a:schemeClr val="accent2"/>
          </a:solidFill>
          <a:ln w="13335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3F516030-CA62-F3CD-39B0-07A9D8067589}"/>
              </a:ext>
            </a:extLst>
          </p:cNvPr>
          <p:cNvSpPr/>
          <p:nvPr/>
        </p:nvSpPr>
        <p:spPr>
          <a:xfrm>
            <a:off x="5390866" y="1763572"/>
            <a:ext cx="109297" cy="266356"/>
          </a:xfrm>
          <a:prstGeom prst="rect">
            <a:avLst/>
          </a:prstGeom>
          <a:solidFill>
            <a:schemeClr val="accent2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3152"/>
              </a:lnSpc>
              <a:buNone/>
            </a:pPr>
            <a:r>
              <a:rPr lang="en-US" sz="2522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522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C5FF4A14-FF0C-61B8-2AA3-1FA9E3DCB1EA}"/>
              </a:ext>
            </a:extLst>
          </p:cNvPr>
          <p:cNvSpPr/>
          <p:nvPr/>
        </p:nvSpPr>
        <p:spPr>
          <a:xfrm>
            <a:off x="6339017" y="1914598"/>
            <a:ext cx="3651650" cy="3762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7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Fogyasztók oktatása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F8AD45A5-8A83-74F4-F873-82768FF9EC95}"/>
              </a:ext>
            </a:extLst>
          </p:cNvPr>
          <p:cNvSpPr/>
          <p:nvPr/>
        </p:nvSpPr>
        <p:spPr>
          <a:xfrm>
            <a:off x="6357226" y="2290881"/>
            <a:ext cx="5209799" cy="9088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9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élelmiszer-választás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környezeti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társadalmi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hatásainak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tudatosítása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segít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egyének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hatóbb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döntéseket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hozzanak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76AC79AD-2D30-4B2F-39EB-77EE7BF12E12}"/>
              </a:ext>
            </a:extLst>
          </p:cNvPr>
          <p:cNvSpPr/>
          <p:nvPr/>
        </p:nvSpPr>
        <p:spPr>
          <a:xfrm>
            <a:off x="4466414" y="3128131"/>
            <a:ext cx="669872" cy="45719"/>
          </a:xfrm>
          <a:prstGeom prst="roundRect">
            <a:avLst>
              <a:gd name="adj" fmla="val 225401"/>
            </a:avLst>
          </a:prstGeom>
          <a:solidFill>
            <a:schemeClr val="accent2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FDDD7032-E4EA-75D7-2B36-C8560F6C6289}"/>
              </a:ext>
            </a:extLst>
          </p:cNvPr>
          <p:cNvSpPr/>
          <p:nvPr/>
        </p:nvSpPr>
        <p:spPr>
          <a:xfrm>
            <a:off x="5213649" y="2909415"/>
            <a:ext cx="430571" cy="319596"/>
          </a:xfrm>
          <a:prstGeom prst="roundRect">
            <a:avLst>
              <a:gd name="adj" fmla="val 20003"/>
            </a:avLst>
          </a:prstGeom>
          <a:solidFill>
            <a:schemeClr val="accent2"/>
          </a:solidFill>
          <a:ln w="13335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12F9D546-9B2E-855D-30D2-C14CBC4DDC9B}"/>
              </a:ext>
            </a:extLst>
          </p:cNvPr>
          <p:cNvSpPr/>
          <p:nvPr/>
        </p:nvSpPr>
        <p:spPr>
          <a:xfrm>
            <a:off x="5373789" y="2822909"/>
            <a:ext cx="143453" cy="266356"/>
          </a:xfrm>
          <a:prstGeom prst="rect">
            <a:avLst/>
          </a:prstGeom>
          <a:solidFill>
            <a:schemeClr val="accent2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3152"/>
              </a:lnSpc>
              <a:buNone/>
            </a:pPr>
            <a:r>
              <a:rPr lang="en-US" sz="2522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522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4E4A30C1-02D4-0733-FDBB-2A042200A721}"/>
              </a:ext>
            </a:extLst>
          </p:cNvPr>
          <p:cNvSpPr/>
          <p:nvPr/>
        </p:nvSpPr>
        <p:spPr>
          <a:xfrm>
            <a:off x="968371" y="2956088"/>
            <a:ext cx="3468607" cy="4729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627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Növényi alapú étrendek </a:t>
            </a:r>
          </a:p>
          <a:p>
            <a:pPr marL="0" indent="0" algn="r">
              <a:lnSpc>
                <a:spcPts val="2627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ösztönzése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12C905E8-3AC1-6164-3944-45E10719D488}"/>
              </a:ext>
            </a:extLst>
          </p:cNvPr>
          <p:cNvSpPr/>
          <p:nvPr/>
        </p:nvSpPr>
        <p:spPr>
          <a:xfrm>
            <a:off x="96982" y="3652919"/>
            <a:ext cx="4369432" cy="1136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9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húsfogyasztás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csökkentése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növényi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alapú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alternatívák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alkalmazása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jelentősen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kentheti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üvegházhatású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gázok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kibocsátását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valamint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föld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vízhasználatot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13C19C15-1323-393F-7AC0-9B08976BBB27}"/>
              </a:ext>
            </a:extLst>
          </p:cNvPr>
          <p:cNvSpPr/>
          <p:nvPr/>
        </p:nvSpPr>
        <p:spPr>
          <a:xfrm>
            <a:off x="5693948" y="4219684"/>
            <a:ext cx="669872" cy="45719"/>
          </a:xfrm>
          <a:prstGeom prst="roundRect">
            <a:avLst>
              <a:gd name="adj" fmla="val 225401"/>
            </a:avLst>
          </a:prstGeom>
          <a:solidFill>
            <a:schemeClr val="accent2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0AA08C49-78D1-5B55-8513-37A8421BBC65}"/>
              </a:ext>
            </a:extLst>
          </p:cNvPr>
          <p:cNvSpPr/>
          <p:nvPr/>
        </p:nvSpPr>
        <p:spPr>
          <a:xfrm>
            <a:off x="5213649" y="4078462"/>
            <a:ext cx="430571" cy="319596"/>
          </a:xfrm>
          <a:prstGeom prst="roundRect">
            <a:avLst>
              <a:gd name="adj" fmla="val 20003"/>
            </a:avLst>
          </a:prstGeom>
          <a:solidFill>
            <a:schemeClr val="accent2"/>
          </a:solidFill>
          <a:ln w="13335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685F4F44-BBD3-086F-7122-B98E37B0DB95}"/>
              </a:ext>
            </a:extLst>
          </p:cNvPr>
          <p:cNvSpPr/>
          <p:nvPr/>
        </p:nvSpPr>
        <p:spPr>
          <a:xfrm>
            <a:off x="5373789" y="3991956"/>
            <a:ext cx="143453" cy="266356"/>
          </a:xfrm>
          <a:prstGeom prst="rect">
            <a:avLst/>
          </a:prstGeom>
          <a:solidFill>
            <a:schemeClr val="accent2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3152"/>
              </a:lnSpc>
              <a:buNone/>
            </a:pPr>
            <a:r>
              <a:rPr lang="en-US" sz="2522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522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105BCDF1-A377-BEAB-3FA3-7BF7A5D0296D}"/>
              </a:ext>
            </a:extLst>
          </p:cNvPr>
          <p:cNvSpPr/>
          <p:nvPr/>
        </p:nvSpPr>
        <p:spPr>
          <a:xfrm>
            <a:off x="6363819" y="3991956"/>
            <a:ext cx="4552591" cy="4438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7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elyi</a:t>
            </a:r>
            <a:r>
              <a:rPr lang="en-US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biotermesztés</a:t>
            </a:r>
            <a:r>
              <a:rPr lang="en-US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támogatása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FFAF0723-98CB-2337-F234-D7EE3DE3225F}"/>
              </a:ext>
            </a:extLst>
          </p:cNvPr>
          <p:cNvSpPr/>
          <p:nvPr/>
        </p:nvSpPr>
        <p:spPr>
          <a:xfrm>
            <a:off x="6363820" y="4701232"/>
            <a:ext cx="5209799" cy="1136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9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támogatásával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biotermékek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választásával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ösztönöz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hetjük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mezőgazdasági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gyakorlatokat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erősíthetjük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élelmiszer-rendszereket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718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FCE14C59-4085-F02A-71FB-1398910EFD13}"/>
              </a:ext>
            </a:extLst>
          </p:cNvPr>
          <p:cNvSpPr/>
          <p:nvPr/>
        </p:nvSpPr>
        <p:spPr>
          <a:xfrm>
            <a:off x="599158" y="0"/>
            <a:ext cx="69189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Példák</a:t>
            </a: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és sikertörténetek</a:t>
            </a:r>
            <a:endParaRPr lang="en-US" sz="40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518971E3-9681-3F14-F20D-CEDEF824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58" y="829431"/>
            <a:ext cx="3295888" cy="2036921"/>
          </a:xfrm>
          <a:prstGeom prst="rect">
            <a:avLst/>
          </a:prstGeom>
        </p:spPr>
      </p:pic>
      <p:sp>
        <p:nvSpPr>
          <p:cNvPr id="4" name="Text 3">
            <a:extLst>
              <a:ext uri="{FF2B5EF4-FFF2-40B4-BE49-F238E27FC236}">
                <a16:creationId xmlns:a16="http://schemas.microsoft.com/office/drawing/2014/main" id="{157970AD-7925-748E-7C51-4A03FE4C7FFB}"/>
              </a:ext>
            </a:extLst>
          </p:cNvPr>
          <p:cNvSpPr/>
          <p:nvPr/>
        </p:nvSpPr>
        <p:spPr>
          <a:xfrm>
            <a:off x="599157" y="3040454"/>
            <a:ext cx="3295888" cy="3885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hu-HU" sz="2400" b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Vertikális </a:t>
            </a: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termesztés 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E5707D44-0525-1F00-641C-441FFAE28DB7}"/>
              </a:ext>
            </a:extLst>
          </p:cNvPr>
          <p:cNvSpPr/>
          <p:nvPr/>
        </p:nvSpPr>
        <p:spPr>
          <a:xfrm>
            <a:off x="599156" y="3657764"/>
            <a:ext cx="372448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függőleges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termesztés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innovatív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technológiákat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városi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terüle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történő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termelésre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csökkentve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távoli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szállítás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szükséges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ségét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vízfogyasztást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50F744BA-A929-60A1-D3CD-FEE503CD0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87" y="829431"/>
            <a:ext cx="3296007" cy="2037040"/>
          </a:xfrm>
          <a:prstGeom prst="rect">
            <a:avLst/>
          </a:prstGeom>
        </p:spPr>
      </p:pic>
      <p:sp>
        <p:nvSpPr>
          <p:cNvPr id="14" name="Text 5">
            <a:extLst>
              <a:ext uri="{FF2B5EF4-FFF2-40B4-BE49-F238E27FC236}">
                <a16:creationId xmlns:a16="http://schemas.microsoft.com/office/drawing/2014/main" id="{606EAFB6-7133-0725-A340-B7296BD01432}"/>
              </a:ext>
            </a:extLst>
          </p:cNvPr>
          <p:cNvSpPr/>
          <p:nvPr/>
        </p:nvSpPr>
        <p:spPr>
          <a:xfrm>
            <a:off x="4477686" y="2853171"/>
            <a:ext cx="362926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Közösség által </a:t>
            </a:r>
            <a:r>
              <a:rPr lang="hu-HU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támo-gatott</a:t>
            </a: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mezőgazdaság</a:t>
            </a:r>
            <a:endParaRPr lang="en-US" sz="2400" b="1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056AECA0-2A32-23BA-878F-56760FE27A6C}"/>
              </a:ext>
            </a:extLst>
          </p:cNvPr>
          <p:cNvSpPr/>
          <p:nvPr/>
        </p:nvSpPr>
        <p:spPr>
          <a:xfrm>
            <a:off x="4477685" y="3657763"/>
            <a:ext cx="385093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rogram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közvetlenül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összekapcsolják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fogyasz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tókat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gazdálkodók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elősegítik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gazdálkodási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latokat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friss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szezonális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termékeket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biztosítanak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6" name="Image 2" descr="preencoded.png">
            <a:extLst>
              <a:ext uri="{FF2B5EF4-FFF2-40B4-BE49-F238E27FC236}">
                <a16:creationId xmlns:a16="http://schemas.microsoft.com/office/drawing/2014/main" id="{56424B36-40DC-44DF-95BE-EB92F39E2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625" y="829431"/>
            <a:ext cx="3296007" cy="2037040"/>
          </a:xfrm>
          <a:prstGeom prst="rect">
            <a:avLst/>
          </a:prstGeom>
        </p:spPr>
      </p:pic>
      <p:sp>
        <p:nvSpPr>
          <p:cNvPr id="17" name="Text 7">
            <a:extLst>
              <a:ext uri="{FF2B5EF4-FFF2-40B4-BE49-F238E27FC236}">
                <a16:creationId xmlns:a16="http://schemas.microsoft.com/office/drawing/2014/main" id="{245A4862-2B33-FBA4-4C06-CB76C4F1E195}"/>
              </a:ext>
            </a:extLst>
          </p:cNvPr>
          <p:cNvSpPr/>
          <p:nvPr/>
        </p:nvSpPr>
        <p:spPr>
          <a:xfrm>
            <a:off x="8328624" y="2866862"/>
            <a:ext cx="2529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hu-HU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Újrahasználható</a:t>
            </a: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ts val="2734"/>
              </a:lnSpc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csomagolás</a:t>
            </a:r>
            <a:endParaRPr lang="en-US" sz="2400" b="1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DDC6664F-84D0-A4DE-54C0-79B56235B7E0}"/>
              </a:ext>
            </a:extLst>
          </p:cNvPr>
          <p:cNvSpPr/>
          <p:nvPr/>
        </p:nvSpPr>
        <p:spPr>
          <a:xfrm>
            <a:off x="8328625" y="3657644"/>
            <a:ext cx="34194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Számos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élelmiszeripari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vállalkozás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alkalmazza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újrafelhasználható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csomagolási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megoldá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sokat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hulladék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kentése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körö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előmozdítása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érdekében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1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61E2448A-4584-15D5-089D-6B7DB643682B}"/>
              </a:ext>
            </a:extLst>
          </p:cNvPr>
          <p:cNvSpPr/>
          <p:nvPr/>
        </p:nvSpPr>
        <p:spPr>
          <a:xfrm>
            <a:off x="5445381" y="1433450"/>
            <a:ext cx="3386153" cy="69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Konklúzió</a:t>
            </a:r>
            <a:endParaRPr lang="en-US" sz="4374" b="1" dirty="0">
              <a:solidFill>
                <a:srgbClr val="344F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4E5714AF-AED3-3411-BDCF-56B2BE9A3C47}"/>
              </a:ext>
            </a:extLst>
          </p:cNvPr>
          <p:cNvSpPr/>
          <p:nvPr/>
        </p:nvSpPr>
        <p:spPr>
          <a:xfrm>
            <a:off x="2360722" y="2288046"/>
            <a:ext cx="4470384" cy="3288664"/>
          </a:xfrm>
          <a:prstGeom prst="roundRect">
            <a:avLst>
              <a:gd name="adj" fmla="val 4953"/>
            </a:avLst>
          </a:prstGeom>
          <a:solidFill>
            <a:schemeClr val="accent2">
              <a:lumMod val="20000"/>
              <a:lumOff val="80000"/>
            </a:schemeClr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B139115-F2AD-C996-3E5C-16CF8793E295}"/>
              </a:ext>
            </a:extLst>
          </p:cNvPr>
          <p:cNvSpPr/>
          <p:nvPr/>
        </p:nvSpPr>
        <p:spPr>
          <a:xfrm>
            <a:off x="2355068" y="2385748"/>
            <a:ext cx="3849252" cy="6173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Összefoglaló a fontosságról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A8EB7F7-E50A-60AD-FDA4-91B4F516D37B}"/>
              </a:ext>
            </a:extLst>
          </p:cNvPr>
          <p:cNvSpPr/>
          <p:nvPr/>
        </p:nvSpPr>
        <p:spPr>
          <a:xfrm>
            <a:off x="2478713" y="2865898"/>
            <a:ext cx="4234402" cy="20899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fogyasztás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létfontosságú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környezeti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hatások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mérséklé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élelmezésbiztonsági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hiányosságok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kezelése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biológiai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sokféleség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megőrzé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szempontjából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74A2AE3C-72FC-64BB-81C8-791109961ED8}"/>
              </a:ext>
            </a:extLst>
          </p:cNvPr>
          <p:cNvSpPr/>
          <p:nvPr/>
        </p:nvSpPr>
        <p:spPr>
          <a:xfrm>
            <a:off x="7255101" y="2288046"/>
            <a:ext cx="4182035" cy="3288664"/>
          </a:xfrm>
          <a:prstGeom prst="roundRect">
            <a:avLst>
              <a:gd name="adj" fmla="val 4953"/>
            </a:avLst>
          </a:prstGeom>
          <a:solidFill>
            <a:schemeClr val="accent2">
              <a:lumMod val="20000"/>
              <a:lumOff val="80000"/>
            </a:schemeClr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4798DE67-8F6A-1E3D-75A9-68EFDB6C358E}"/>
              </a:ext>
            </a:extLst>
          </p:cNvPr>
          <p:cNvSpPr/>
          <p:nvPr/>
        </p:nvSpPr>
        <p:spPr>
          <a:xfrm>
            <a:off x="7736638" y="2385482"/>
            <a:ext cx="1693076" cy="348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Felhívás cselekvésre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3001953-C7AD-55F3-9C80-0C0C82EB63ED}"/>
              </a:ext>
            </a:extLst>
          </p:cNvPr>
          <p:cNvSpPr/>
          <p:nvPr/>
        </p:nvSpPr>
        <p:spPr>
          <a:xfrm>
            <a:off x="7371642" y="2865899"/>
            <a:ext cx="3941849" cy="1069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Közös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felelősségünk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megfontolt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döntéseket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zunk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olyan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szakpolitiká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támogassunk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amelyek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elősegítik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élelmiszer-rendszereket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276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43BBC7AB-8453-DCB1-9CB7-445E2101E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9" y="335691"/>
            <a:ext cx="179851" cy="35277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T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D9FB0E6-D3C9-E3AA-50B7-615E932AB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9" y="-158629"/>
            <a:ext cx="179851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MT" altLang="en-M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MT" altLang="en-M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E8D60A-CE2D-67FE-5FD5-ED74D933628E}"/>
              </a:ext>
            </a:extLst>
          </p:cNvPr>
          <p:cNvSpPr txBox="1"/>
          <p:nvPr/>
        </p:nvSpPr>
        <p:spPr>
          <a:xfrm>
            <a:off x="839788" y="1635441"/>
            <a:ext cx="10695720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Cím</a:t>
            </a:r>
            <a:r>
              <a:rPr lang="en-M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maximálisan fenntartható bevásárlólista</a:t>
            </a:r>
            <a:endParaRPr lang="en-M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hu-H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Áttekintés</a:t>
            </a:r>
            <a:r>
              <a:rPr lang="en-M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Fontoljuk meg az 1., 2. és 3. feladat során gyűjtött információkat. Állítsuk össze a következő bevásárlólistát az összegyűjtött információk alapján, és készítsünk heti menütervet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u-H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hu-H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Időtartam</a:t>
            </a:r>
            <a:r>
              <a:rPr lang="en-M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hozzávetőlegesen</a:t>
            </a:r>
            <a:r>
              <a:rPr lang="en-M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 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</a:t>
            </a:r>
            <a:endParaRPr lang="en-M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hu-H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Oktatási célkitűzés</a:t>
            </a:r>
            <a:r>
              <a:rPr lang="en-M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M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fenntartható élelmiszer-fogyasztás és az etikus gondolkodás beépítése a menütervezésbe.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F7EE5C-A4E9-533D-3DA9-63918E02187D}"/>
              </a:ext>
            </a:extLst>
          </p:cNvPr>
          <p:cNvSpPr txBox="1">
            <a:spLocks/>
          </p:cNvSpPr>
          <p:nvPr/>
        </p:nvSpPr>
        <p:spPr>
          <a:xfrm>
            <a:off x="746234" y="763505"/>
            <a:ext cx="10974711" cy="962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4000" b="0" i="0" u="none" strike="noStrike" kern="1200" cap="none" smtClean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sz="3200" dirty="0"/>
              <a:t>4. Feladat </a:t>
            </a:r>
            <a:r>
              <a:rPr lang="en-US" sz="3200" dirty="0"/>
              <a:t>– </a:t>
            </a:r>
            <a:r>
              <a:rPr lang="hu-HU" sz="3200" dirty="0"/>
              <a:t>4</a:t>
            </a:r>
            <a:r>
              <a:rPr lang="hu-HU" sz="3200"/>
              <a:t>) </a:t>
            </a:r>
            <a:r>
              <a:rPr lang="en-US" sz="3200"/>
              <a:t>Fenntartható élelmiszer-fogyasztás (élelmiszer-pazarlás)</a:t>
            </a:r>
            <a:endParaRPr lang="it-IT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9A6C2-DE30-B290-761A-A466C690BBDD}"/>
              </a:ext>
            </a:extLst>
          </p:cNvPr>
          <p:cNvSpPr txBox="1"/>
          <p:nvPr/>
        </p:nvSpPr>
        <p:spPr>
          <a:xfrm>
            <a:off x="839788" y="301840"/>
            <a:ext cx="342612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Feladat</a:t>
            </a:r>
            <a:endParaRPr lang="en-MT" sz="24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2AF76EC-E75A-ECD0-E15D-9A5D81394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34964"/>
              </p:ext>
            </p:extLst>
          </p:nvPr>
        </p:nvGraphicFramePr>
        <p:xfrm>
          <a:off x="892862" y="3466712"/>
          <a:ext cx="1064264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792">
                  <a:extLst>
                    <a:ext uri="{9D8B030D-6E8A-4147-A177-3AD203B41FA5}">
                      <a16:colId xmlns:a16="http://schemas.microsoft.com/office/drawing/2014/main" val="4199380455"/>
                    </a:ext>
                  </a:extLst>
                </a:gridCol>
                <a:gridCol w="2420854">
                  <a:extLst>
                    <a:ext uri="{9D8B030D-6E8A-4147-A177-3AD203B41FA5}">
                      <a16:colId xmlns:a16="http://schemas.microsoft.com/office/drawing/2014/main" val="398347364"/>
                    </a:ext>
                  </a:extLst>
                </a:gridCol>
              </a:tblGrid>
              <a:tr h="2952898">
                <a:tc>
                  <a:txBody>
                    <a:bodyPr/>
                    <a:lstStyle/>
                    <a:p>
                      <a:pPr marL="457200" indent="-45720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Arial" panose="020B0604020202020204" pitchFamily="34" charset="0"/>
                        <a:buAutoNum type="arabicPeriod"/>
                      </a:pPr>
                      <a:r>
                        <a:rPr lang="hu-H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Gyümölcsök és zöldségek</a:t>
                      </a: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7472" indent="-347472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hu-H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 </a:t>
                      </a: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hu-H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kedvenc gyümölcsféle a szezonból</a:t>
                      </a: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:________________________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7472" indent="-347472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hu-H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 </a:t>
                      </a: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hu-H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kedvenc zöldségféle a szezonból</a:t>
                      </a: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_____________________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hu-H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Vízben gazdag élelmiszerek </a:t>
                      </a: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hu-H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nem szükséges, hogy helyiek legyenek</a:t>
                      </a: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).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7472" indent="-347472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- 3 </a:t>
                      </a:r>
                      <a:r>
                        <a:rPr lang="hu-H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kedvenc gyümölcsféle</a:t>
                      </a: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:_____________________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- 3 </a:t>
                      </a:r>
                      <a:r>
                        <a:rPr lang="hu-H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kedvenc zöldségféle</a:t>
                      </a:r>
                      <a:r>
                        <a:rPr lang="es-E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:________________</a:t>
                      </a:r>
                    </a:p>
                    <a:p>
                      <a:pPr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lang="hu-HU" sz="16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Kedvenc hüvelyesek</a:t>
                      </a:r>
                      <a:r>
                        <a:rPr lang="es-ES" sz="16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:_______________</a:t>
                      </a:r>
                    </a:p>
                    <a:p>
                      <a:pPr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4: </a:t>
                      </a:r>
                      <a:r>
                        <a:rPr lang="hu-HU" sz="16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Válasszon a gomba és a kagyló között</a:t>
                      </a:r>
                      <a:r>
                        <a:rPr lang="es-ES" sz="16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:____________________</a:t>
                      </a:r>
                    </a:p>
                    <a:p>
                      <a:pPr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Helyi piac, ahol az árut beszerezhetjük: 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Ebédterv</a:t>
                      </a:r>
                      <a:r>
                        <a:rPr lang="es-E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Hétfő</a:t>
                      </a:r>
                      <a:r>
                        <a:rPr lang="es-E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E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Kedd</a:t>
                      </a:r>
                      <a:r>
                        <a:rPr lang="es-E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E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Szerda</a:t>
                      </a:r>
                      <a:r>
                        <a:rPr lang="es-E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E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Csütörtök</a:t>
                      </a:r>
                      <a:r>
                        <a:rPr lang="es-E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E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Péntek</a:t>
                      </a:r>
                      <a:r>
                        <a:rPr lang="es-E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51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530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449883-3901-94CB-0FDA-C9CD2B68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5) Hivatkozások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9382D3-BEA3-1088-9286-42C967776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480" y="1825625"/>
            <a:ext cx="8361741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31-36</a:t>
            </a:r>
            <a:r>
              <a:rPr lang="hu-HU" sz="1800" dirty="0"/>
              <a:t>. dia</a:t>
            </a:r>
            <a:r>
              <a:rPr lang="en-US" sz="1800" dirty="0"/>
              <a:t>: Andrea </a:t>
            </a:r>
            <a:r>
              <a:rPr lang="en-US" sz="1800" dirty="0" err="1"/>
              <a:t>Seberini</a:t>
            </a:r>
            <a:r>
              <a:rPr lang="en-US" sz="1800" dirty="0"/>
              <a:t> (2020) Economic, social and environmental world impacts of food waste. </a:t>
            </a:r>
            <a:r>
              <a:rPr lang="en-US" sz="1800" dirty="0">
                <a:hlinkClick r:id="rId2"/>
              </a:rPr>
              <a:t>https://www.shs-conferences.org/articles/shsconf/pdf/2020/02/shsconf_glob2020_03010.pdf</a:t>
            </a:r>
            <a:r>
              <a:rPr lang="en-US" sz="1800" dirty="0"/>
              <a:t> </a:t>
            </a:r>
          </a:p>
          <a:p>
            <a:pPr>
              <a:lnSpc>
                <a:spcPct val="110000"/>
              </a:lnSpc>
            </a:pPr>
            <a:r>
              <a:rPr lang="es-ES" sz="1800" dirty="0"/>
              <a:t>8-13</a:t>
            </a:r>
            <a:r>
              <a:rPr lang="hu-HU" sz="1800" dirty="0"/>
              <a:t>. dia</a:t>
            </a:r>
            <a:r>
              <a:rPr lang="es-ES" sz="1800" dirty="0"/>
              <a:t>: Elizabeth Millard (2014). </a:t>
            </a:r>
            <a:r>
              <a:rPr lang="es-ES" sz="1800" dirty="0" err="1"/>
              <a:t>Food</a:t>
            </a:r>
            <a:r>
              <a:rPr lang="es-ES" sz="1800" dirty="0"/>
              <a:t> culture: the ethics </a:t>
            </a:r>
            <a:r>
              <a:rPr lang="es-ES" sz="1800" dirty="0" err="1"/>
              <a:t>of</a:t>
            </a:r>
            <a:r>
              <a:rPr lang="es-ES" sz="1800" dirty="0"/>
              <a:t> </a:t>
            </a:r>
            <a:r>
              <a:rPr lang="es-ES" sz="1800" dirty="0" err="1"/>
              <a:t>eating</a:t>
            </a:r>
            <a:r>
              <a:rPr lang="es-ES" sz="1800" dirty="0"/>
              <a:t>. </a:t>
            </a:r>
            <a:r>
              <a:rPr lang="es-ES" sz="1800" dirty="0">
                <a:hlinkClick r:id="rId3"/>
              </a:rPr>
              <a:t>https://experiencelife.lifetime.life/article/the-ethics-of-eating/</a:t>
            </a:r>
            <a:r>
              <a:rPr lang="es-ES" sz="18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Joanna Blythman (2013). Can vegans stomach the unpalatable truth about quinoa? </a:t>
            </a:r>
            <a:r>
              <a:rPr lang="en-US" sz="1800" dirty="0">
                <a:hlinkClick r:id="rId4"/>
              </a:rPr>
              <a:t>https://www.theguardian.com/commentisfree/2013/jan/16/vegans-stomach-unpalatable-truth-quinoa</a:t>
            </a:r>
            <a:r>
              <a:rPr lang="en-US" sz="18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16-21</a:t>
            </a:r>
            <a:r>
              <a:rPr lang="hu-HU" sz="1800" dirty="0"/>
              <a:t>. dia</a:t>
            </a:r>
            <a:r>
              <a:rPr lang="en-US" sz="1800" dirty="0"/>
              <a:t>: Luke </a:t>
            </a:r>
            <a:r>
              <a:rPr lang="en-US" sz="1800" dirty="0" err="1"/>
              <a:t>Gatiboni</a:t>
            </a:r>
            <a:r>
              <a:rPr lang="en-US" sz="1800" dirty="0"/>
              <a:t>, Carl Crozier, Lucy Bradley (2020). Minimizing Risks of Soil Contaminants in Urban Gardens. </a:t>
            </a:r>
            <a:r>
              <a:rPr lang="en-US" sz="1800" dirty="0">
                <a:hlinkClick r:id="rId5"/>
              </a:rPr>
              <a:t>https://content.ces.ncsu.edu/minimizing-risks-of-soil-contaminants-in-urban-gardens</a:t>
            </a:r>
            <a:r>
              <a:rPr lang="en-US" sz="1800" dirty="0"/>
              <a:t> </a:t>
            </a:r>
            <a:endParaRPr lang="it-IT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11</a:t>
            </a:r>
            <a:r>
              <a:rPr lang="hu-HU" sz="1800" dirty="0"/>
              <a:t>. dia</a:t>
            </a:r>
            <a:r>
              <a:rPr lang="en-US" sz="1800" dirty="0"/>
              <a:t>: National Council on Aging (2024). 6 Healthy Eating Habits for Older Adults. </a:t>
            </a:r>
            <a:r>
              <a:rPr lang="en-US" sz="1800" dirty="0">
                <a:hlinkClick r:id="rId6"/>
              </a:rPr>
              <a:t>https://www.ncoa.org/article/6-healthy-eating-habits-for-older-adults</a:t>
            </a:r>
            <a:r>
              <a:rPr lang="en-US" sz="1800" dirty="0"/>
              <a:t> </a:t>
            </a:r>
          </a:p>
          <a:p>
            <a:pPr>
              <a:lnSpc>
                <a:spcPct val="110000"/>
              </a:lnSpc>
            </a:pPr>
            <a:r>
              <a:rPr lang="hu-HU" sz="1800" dirty="0"/>
              <a:t>Képek forrása</a:t>
            </a:r>
            <a:r>
              <a:rPr lang="it-IT" sz="1800" dirty="0"/>
              <a:t>: </a:t>
            </a:r>
            <a:r>
              <a:rPr lang="it-IT" sz="1800" dirty="0">
                <a:hlinkClick r:id="rId7"/>
              </a:rPr>
              <a:t>www.pixabay.com</a:t>
            </a:r>
            <a:r>
              <a:rPr lang="it-IT" sz="18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5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19E7A6-6771-5FE9-8E72-83846A2B80FE}"/>
              </a:ext>
            </a:extLst>
          </p:cNvPr>
          <p:cNvSpPr txBox="1">
            <a:spLocks/>
          </p:cNvSpPr>
          <p:nvPr/>
        </p:nvSpPr>
        <p:spPr>
          <a:xfrm>
            <a:off x="749181" y="157458"/>
            <a:ext cx="9059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R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lang="hu-HU" sz="4000" b="0" i="0" u="none" strike="noStrike" kern="1200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en-US" b="0" i="0" u="none" strike="noStrike" cap="none" dirty="0">
                <a:solidFill>
                  <a:srgbClr val="E89F56"/>
                </a:solidFill>
                <a:sym typeface="Arial"/>
              </a:rPr>
              <a:t>6</a:t>
            </a:r>
            <a:r>
              <a:rPr lang="hu-HU" b="0" i="0" u="none" strike="noStrike" cap="none" dirty="0">
                <a:solidFill>
                  <a:srgbClr val="E89F56"/>
                </a:solidFill>
                <a:sym typeface="Arial"/>
              </a:rPr>
              <a:t>. modul</a:t>
            </a:r>
            <a:r>
              <a:rPr lang="en-US" b="0" i="0" u="none" strike="noStrike" cap="none" dirty="0">
                <a:solidFill>
                  <a:srgbClr val="E89F56"/>
                </a:solidFill>
                <a:sym typeface="Arial"/>
              </a:rPr>
              <a:t> – </a:t>
            </a:r>
            <a:r>
              <a:rPr lang="hu-HU" b="0" i="0" u="none" strike="noStrike" cap="none" dirty="0">
                <a:solidFill>
                  <a:srgbClr val="E89F56"/>
                </a:solidFill>
                <a:sym typeface="Arial"/>
              </a:rPr>
              <a:t>Fenntartható élelmiszerek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hu-HU" b="0" i="0" u="none" strike="noStrike" dirty="0">
                <a:solidFill>
                  <a:schemeClr val="tx2"/>
                </a:solidFill>
                <a:effectLst/>
              </a:rPr>
              <a:t>Óraterv</a:t>
            </a:r>
            <a:endParaRPr lang="en-US" sz="3600" b="0" i="0" u="none" strike="noStrike" dirty="0">
              <a:solidFill>
                <a:schemeClr val="accent2"/>
              </a:solidFill>
              <a:effectLst/>
            </a:endParaRPr>
          </a:p>
        </p:txBody>
      </p:sp>
      <p:sp>
        <p:nvSpPr>
          <p:cNvPr id="2" name="Google Shape;176;p3">
            <a:extLst>
              <a:ext uri="{FF2B5EF4-FFF2-40B4-BE49-F238E27FC236}">
                <a16:creationId xmlns:a16="http://schemas.microsoft.com/office/drawing/2014/main" id="{D2278163-CDFA-BDC4-EEB4-9283493407C2}"/>
              </a:ext>
            </a:extLst>
          </p:cNvPr>
          <p:cNvSpPr txBox="1"/>
          <p:nvPr/>
        </p:nvSpPr>
        <p:spPr>
          <a:xfrm>
            <a:off x="749181" y="1483021"/>
            <a:ext cx="10604619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algn="just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endParaRPr lang="hu-HU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50800" algn="just">
              <a:buClr>
                <a:srgbClr val="000000"/>
              </a:buClr>
              <a:buFont typeface="Arial"/>
              <a:buNone/>
            </a:pPr>
            <a:r>
              <a:rPr lang="en-US" sz="2000" b="1" kern="0" dirty="0" err="1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Javasolt</a:t>
            </a:r>
            <a:r>
              <a:rPr lang="en-US" sz="2000" b="1" kern="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kern="0" dirty="0" err="1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tevékenységek</a:t>
            </a:r>
            <a:r>
              <a:rPr lang="en-US" sz="2000" b="1" kern="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kern="0" dirty="0" err="1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leírása</a:t>
            </a:r>
            <a:endParaRPr lang="en-US" sz="2000" b="1" kern="0" dirty="0">
              <a:solidFill>
                <a:srgbClr val="44546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393700" indent="-342900" algn="just">
              <a:buClr>
                <a:srgbClr val="000000"/>
              </a:buClr>
              <a:buFont typeface="+mj-lt"/>
              <a:buAutoNum type="arabicPeriod"/>
            </a:pPr>
            <a:r>
              <a:rPr lang="hu-HU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Nyújtsunk áttekintést a fenntartható élelmiszerekről és azok alapelveiről. </a:t>
            </a:r>
            <a:endParaRPr lang="hu-HU" sz="2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93700" indent="-342900" algn="just">
              <a:buClr>
                <a:srgbClr val="000000"/>
              </a:buClr>
              <a:buFont typeface="+mj-lt"/>
              <a:buAutoNum type="arabicPeriod"/>
            </a:pP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Adjunk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tájékoztatást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az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etikus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táplálkozás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a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biogazdálkodás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a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körforgásos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gazdaság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az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élelmiszerláncban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az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élelmiszerpazarlás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jelentőségéről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fontosságáról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hu-HU" sz="2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393700" indent="-342900" algn="just">
              <a:buClr>
                <a:srgbClr val="000000"/>
              </a:buClr>
              <a:buFont typeface="+mj-lt"/>
              <a:buAutoNum type="arabicPeriod"/>
            </a:pPr>
            <a:r>
              <a:rPr lang="hu-HU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Mutassunk gyakorlati tippeket és stratégiákat az időseknek a felelős élelmiszer-fogyasztás elsajátításához. </a:t>
            </a:r>
            <a:endParaRPr lang="hu-HU" sz="2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93700" indent="-342900" algn="just">
              <a:buClr>
                <a:srgbClr val="000000"/>
              </a:buClr>
              <a:buFont typeface="+mj-lt"/>
              <a:buAutoNum type="arabicPeriod"/>
            </a:pP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Osszuk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az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időseket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kis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csoportokra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csoportos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tevékenységekhez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ötleteljünk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</a:t>
            </a:r>
            <a:r>
              <a:rPr lang="en-US" sz="2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megoldásokról</a:t>
            </a:r>
            <a:r>
              <a:rPr lang="en-US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sz="2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134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C8CD-60A1-AED9-842A-1D28A433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385" y="3989964"/>
            <a:ext cx="10141230" cy="96202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dirty="0"/>
              <a:t>A </a:t>
            </a:r>
            <a:r>
              <a:rPr lang="en-US" sz="4400" dirty="0"/>
              <a:t>MODUL</a:t>
            </a:r>
            <a:r>
              <a:rPr lang="hu-HU" sz="4400" dirty="0"/>
              <a:t> VÉGE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>
                <a:solidFill>
                  <a:srgbClr val="E89F56"/>
                </a:solidFill>
              </a:rPr>
              <a:t>Köszönjük</a:t>
            </a:r>
            <a:r>
              <a:rPr lang="en-US" dirty="0">
                <a:solidFill>
                  <a:srgbClr val="E89F56"/>
                </a:solidFill>
              </a:rPr>
              <a:t> a </a:t>
            </a:r>
            <a:r>
              <a:rPr lang="en-US" dirty="0" err="1">
                <a:solidFill>
                  <a:srgbClr val="E89F56"/>
                </a:solidFill>
              </a:rPr>
              <a:t>figyelmét</a:t>
            </a:r>
            <a:r>
              <a:rPr lang="en-US" dirty="0">
                <a:solidFill>
                  <a:srgbClr val="E89F56"/>
                </a:solidFill>
              </a:rPr>
              <a:t>! </a:t>
            </a:r>
            <a:r>
              <a:rPr lang="en-US" dirty="0" err="1">
                <a:solidFill>
                  <a:srgbClr val="E89F56"/>
                </a:solidFill>
              </a:rPr>
              <a:t>Kérjük</a:t>
            </a:r>
            <a:r>
              <a:rPr lang="en-US" dirty="0">
                <a:solidFill>
                  <a:srgbClr val="E89F56"/>
                </a:solidFill>
              </a:rPr>
              <a:t>, </a:t>
            </a:r>
            <a:r>
              <a:rPr lang="en-US" dirty="0" err="1">
                <a:solidFill>
                  <a:srgbClr val="E89F56"/>
                </a:solidFill>
              </a:rPr>
              <a:t>töltse</a:t>
            </a:r>
            <a:r>
              <a:rPr lang="en-US" dirty="0">
                <a:solidFill>
                  <a:srgbClr val="E89F56"/>
                </a:solidFill>
              </a:rPr>
              <a:t> ki a </a:t>
            </a:r>
            <a:r>
              <a:rPr lang="en-US" dirty="0" err="1">
                <a:solidFill>
                  <a:srgbClr val="E89F56"/>
                </a:solidFill>
              </a:rPr>
              <a:t>kérdőívünket</a:t>
            </a:r>
            <a:r>
              <a:rPr lang="en-US" dirty="0">
                <a:solidFill>
                  <a:srgbClr val="E89F56"/>
                </a:solidFill>
              </a:rPr>
              <a:t>!</a:t>
            </a:r>
            <a:endParaRPr lang="en-MT" dirty="0">
              <a:solidFill>
                <a:srgbClr val="E89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7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10AF0A-49CE-2CBA-5E25-F0E17047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212" y="2567317"/>
            <a:ext cx="7267575" cy="2052308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További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képzési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segédanyagokért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látogassa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weboldalunkat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https://changers2.eu/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C8123-55C6-3017-E658-9B8ED47B0F03}"/>
              </a:ext>
            </a:extLst>
          </p:cNvPr>
          <p:cNvSpPr txBox="1"/>
          <p:nvPr/>
        </p:nvSpPr>
        <p:spPr>
          <a:xfrm>
            <a:off x="6534150" y="5565534"/>
            <a:ext cx="517207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Az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Európai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Unió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finanszírozásával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Az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itt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szereplő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vélemények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és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állítások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szerző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(k)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álláspontját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tükrözik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és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nem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feltétlenül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egyeznek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meg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az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Európai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Unió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vagy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az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Európai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Oktatási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és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Kulturális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Végrehajtó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Ügynökség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(EACEA)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hivatalos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álláspontjával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Sem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az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Európai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Unió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sem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az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EACEA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nem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vonható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felelősségre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miattuk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hu-HU" sz="11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"Change Household Attitudes for a Non-wasteful, Green environment and Energy-consciousness addressing Rural Seniors" </a:t>
            </a:r>
            <a:r>
              <a:rPr lang="hu-HU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sz="11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roje</a:t>
            </a:r>
            <a:r>
              <a:rPr lang="hu-HU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hu-HU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azonosító</a:t>
            </a:r>
            <a:r>
              <a:rPr lang="en-US" sz="11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: 2022-1-HU01-KA220-ADU-000089052</a:t>
            </a:r>
            <a:endParaRPr lang="en-M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292E542-0367-909E-3920-0FB1E0E56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2603" y="5694804"/>
            <a:ext cx="3948005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3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6177-75AA-92B9-F2FC-A7DCFF64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1" y="258848"/>
            <a:ext cx="10515600" cy="1325563"/>
          </a:xfrm>
        </p:spPr>
        <p:txBody>
          <a:bodyPr/>
          <a:lstStyle/>
          <a:p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6. modul – Fenntartható élelmiszerek</a:t>
            </a:r>
            <a:br>
              <a:rPr kumimoji="0" lang="hu-HU" sz="3600" b="0" i="0" u="none" strike="noStrike" kern="0" cap="none" spc="0" normalizeH="0" baseline="0" noProof="0" dirty="0">
                <a:ln>
                  <a:noFill/>
                </a:ln>
                <a:solidFill>
                  <a:srgbClr val="354F74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</a:br>
            <a:r>
              <a:rPr kumimoji="0" lang="hu-HU" sz="3600" b="0" i="0" u="none" strike="noStrike" kern="0" cap="none" spc="0" normalizeH="0" baseline="0" noProof="0" dirty="0">
                <a:ln>
                  <a:noFill/>
                </a:ln>
                <a:solidFill>
                  <a:srgbClr val="354F74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WP3-hoz kapcsolódás</a:t>
            </a:r>
            <a:endParaRPr lang="en-GB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E875E2E-B317-3A83-F0F9-01B9261BB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4" y="1473200"/>
            <a:ext cx="232050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22D2119D-4315-7505-13DE-3E9A60966812}"/>
              </a:ext>
            </a:extLst>
          </p:cNvPr>
          <p:cNvCxnSpPr>
            <a:cxnSpLocks/>
          </p:cNvCxnSpPr>
          <p:nvPr/>
        </p:nvCxnSpPr>
        <p:spPr>
          <a:xfrm>
            <a:off x="4901938" y="2381511"/>
            <a:ext cx="575669" cy="417252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62910956-8B46-E172-6354-99F54FA5CBE7}"/>
              </a:ext>
            </a:extLst>
          </p:cNvPr>
          <p:cNvCxnSpPr>
            <a:cxnSpLocks/>
          </p:cNvCxnSpPr>
          <p:nvPr/>
        </p:nvCxnSpPr>
        <p:spPr>
          <a:xfrm>
            <a:off x="4911364" y="3742789"/>
            <a:ext cx="556815" cy="382120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BF0755A6-BBA7-9862-0245-CC44D7BEAD11}"/>
              </a:ext>
            </a:extLst>
          </p:cNvPr>
          <p:cNvCxnSpPr>
            <a:cxnSpLocks/>
          </p:cNvCxnSpPr>
          <p:nvPr/>
        </p:nvCxnSpPr>
        <p:spPr>
          <a:xfrm>
            <a:off x="4915819" y="5162001"/>
            <a:ext cx="594523" cy="445598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D95EE5-07E0-9C57-EC7C-90AE2E3A2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53422"/>
              </p:ext>
            </p:extLst>
          </p:nvPr>
        </p:nvGraphicFramePr>
        <p:xfrm>
          <a:off x="9583615" y="1427020"/>
          <a:ext cx="2141415" cy="4615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415">
                  <a:extLst>
                    <a:ext uri="{9D8B030D-6E8A-4147-A177-3AD203B41FA5}">
                      <a16:colId xmlns:a16="http://schemas.microsoft.com/office/drawing/2014/main" val="3899009269"/>
                    </a:ext>
                  </a:extLst>
                </a:gridCol>
              </a:tblGrid>
              <a:tr h="3278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WP4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képzési modulok</a:t>
                      </a:r>
                      <a:endParaRPr lang="en-MT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740567"/>
                  </a:ext>
                </a:extLst>
              </a:tr>
              <a:tr h="371302">
                <a:tc>
                  <a:txBody>
                    <a:bodyPr/>
                    <a:lstStyle/>
                    <a:p>
                      <a:pPr algn="ctr" rtl="0" fontAlgn="ctr"/>
                      <a:endParaRPr lang="it-IT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64805"/>
                  </a:ext>
                </a:extLst>
              </a:tr>
              <a:tr h="3163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1. </a:t>
                      </a:r>
                      <a:r>
                        <a:rPr lang="hu-HU" sz="16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Bevezetés</a:t>
                      </a:r>
                      <a:endParaRPr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617094433"/>
                  </a:ext>
                </a:extLst>
              </a:tr>
              <a:tr h="6326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2. A </a:t>
                      </a:r>
                      <a:r>
                        <a:rPr lang="en-US" sz="1600" b="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ház</a:t>
                      </a:r>
                      <a:r>
                        <a:rPr lang="en-US" sz="1600" b="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b="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teljesítménye</a:t>
                      </a:r>
                      <a:r>
                        <a:rPr lang="en-US" sz="1600" b="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026642658"/>
                  </a:ext>
                </a:extLst>
              </a:tr>
              <a:tr h="54467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3. </a:t>
                      </a:r>
                      <a:r>
                        <a:rPr lang="en-US" sz="1600" b="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Házfelújítás</a:t>
                      </a:r>
                      <a:endParaRPr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931832251"/>
                  </a:ext>
                </a:extLst>
              </a:tr>
              <a:tr h="50590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4. </a:t>
                      </a:r>
                      <a:r>
                        <a:rPr lang="hu-HU" sz="16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Hulladék</a:t>
                      </a:r>
                      <a:endParaRPr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132828167"/>
                  </a:ext>
                </a:extLst>
              </a:tr>
              <a:tr h="6441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5. </a:t>
                      </a:r>
                      <a:r>
                        <a:rPr lang="en-US" sz="16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Fenntartható</a:t>
                      </a:r>
                      <a:r>
                        <a:rPr lang="en-US" sz="16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közlekedés</a:t>
                      </a:r>
                      <a:endParaRPr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897538099"/>
                  </a:ext>
                </a:extLst>
              </a:tr>
              <a:tr h="6326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6. </a:t>
                      </a:r>
                      <a:r>
                        <a:rPr lang="en-US" sz="1600" b="1" kern="1200" dirty="0" err="1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Fenntartható</a:t>
                      </a:r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élelmiszerek</a:t>
                      </a:r>
                      <a:endParaRPr sz="1600" b="1" kern="1200" dirty="0">
                        <a:solidFill>
                          <a:srgbClr val="C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103945375"/>
                  </a:ext>
                </a:extLst>
              </a:tr>
              <a:tr h="6326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7.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Biodiverzitás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é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zéró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szennyezés</a:t>
                      </a:r>
                      <a:endParaRPr sz="1600" kern="12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883617328"/>
                  </a:ext>
                </a:extLst>
              </a:tr>
            </a:tbl>
          </a:graphicData>
        </a:graphic>
      </p:graphicFrame>
      <p:graphicFrame>
        <p:nvGraphicFramePr>
          <p:cNvPr id="4" name="Google Shape;187;p4">
            <a:extLst>
              <a:ext uri="{FF2B5EF4-FFF2-40B4-BE49-F238E27FC236}">
                <a16:creationId xmlns:a16="http://schemas.microsoft.com/office/drawing/2014/main" id="{F14E5DEA-7E57-1B80-4A30-E1975CC0F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798649"/>
              </p:ext>
            </p:extLst>
          </p:nvPr>
        </p:nvGraphicFramePr>
        <p:xfrm>
          <a:off x="852854" y="1429450"/>
          <a:ext cx="8590075" cy="47377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3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WP3 </a:t>
                      </a:r>
                      <a:r>
                        <a:rPr lang="hu-HU" sz="1600" b="1" i="0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felépítés</a:t>
                      </a:r>
                      <a:endParaRPr dirty="0"/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WP3 </a:t>
                      </a:r>
                      <a:r>
                        <a:rPr lang="hu-HU" sz="16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témák</a:t>
                      </a:r>
                      <a:endParaRPr/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Fenntartható életvitel</a:t>
                      </a: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1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Cél: A személyes értékekről való elmélkedés, annak azonosítása és magyarázata, hogy az értékek hogyan különböznek egyénenként és változnak idővel, miközben kritikusan értékeli, hogy ezek hogyan illeszkednek a fenntarthatósági értékekhez.</a:t>
                      </a: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1A - </a:t>
                      </a:r>
                      <a:r>
                        <a:rPr lang="en-US" sz="1600" b="1" i="0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Generációk</a:t>
                      </a: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közötti</a:t>
                      </a: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elkötelezettség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1B - </a:t>
                      </a:r>
                      <a:r>
                        <a:rPr lang="hu-HU" sz="16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Hulladék</a:t>
                      </a:r>
                      <a:endParaRPr/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1C - </a:t>
                      </a:r>
                      <a:r>
                        <a:rPr lang="en-US" sz="1600" b="1" i="0" u="none" strike="noStrike" cap="none" dirty="0" err="1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Zöld</a:t>
                      </a:r>
                      <a:r>
                        <a:rPr lang="en-US" sz="1600" b="1" i="0" u="none" strike="noStrike" cap="none" dirty="0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gazdaság</a:t>
                      </a:r>
                      <a:endParaRPr sz="1600" b="1" i="0" u="none" strike="noStrike" cap="none" dirty="0">
                        <a:solidFill>
                          <a:srgbClr val="C00000"/>
                        </a:solidFill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A mai világ problémái</a:t>
                      </a: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0" i="1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Cél: Átmenetek és kihívások kezelése összetett fenntarthatósági helyzetekben, valamint a jövővel kapcsolatos döntések meghozatala bizonytalanság, többértelműség és kockázat mellett.</a:t>
                      </a: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2A - Alkalmazkodás az éghajlatváltozáshoz</a:t>
                      </a:r>
                      <a:endParaRPr/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kern="1200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2B - Az </a:t>
                      </a:r>
                      <a:r>
                        <a:rPr lang="en-US" sz="1600" b="1" i="0" u="none" strike="noStrike" kern="1200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éghajlatváltozás</a:t>
                      </a:r>
                      <a:r>
                        <a:rPr lang="en-US" sz="1600" b="1" i="0" u="none" strike="noStrike" kern="1200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b="1" i="0" u="none" strike="noStrike" kern="1200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mérséklése</a:t>
                      </a:r>
                      <a:endParaRPr sz="1600" b="1" i="0" u="none" strike="noStrike" kern="1200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Energia: E</a:t>
                      </a:r>
                      <a:r>
                        <a:rPr lang="hu-HU" sz="16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nergia</a:t>
                      </a: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források, Energiaszegénység és Fenntarthatóság</a:t>
                      </a: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3A - </a:t>
                      </a:r>
                      <a:r>
                        <a:rPr lang="hu-HU" sz="1600" b="1" i="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Energiaforrások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3B - </a:t>
                      </a: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Energiaszegénység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3C - Energetikai fenntarthatóság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3D - Fenntartható közlekedés</a:t>
                      </a:r>
                      <a:endParaRPr/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1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Cél: A saját fenntarthatósági potenciál felismerése és aktívan hozzájárulni a közösség és a bolygó kilátásainak javításához.</a:t>
                      </a: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31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867B-EFAB-0EFC-913F-47580E6E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Fontos</a:t>
            </a:r>
            <a:r>
              <a:rPr lang="en-US" dirty="0"/>
              <a:t> </a:t>
            </a:r>
            <a:r>
              <a:rPr lang="en-US" dirty="0" err="1"/>
              <a:t>fogalmak</a:t>
            </a:r>
            <a:r>
              <a:rPr lang="en-US" dirty="0"/>
              <a:t>, </a:t>
            </a:r>
            <a:r>
              <a:rPr lang="en-US" dirty="0" err="1"/>
              <a:t>kifejezések</a:t>
            </a:r>
            <a:r>
              <a:rPr lang="en-US" dirty="0"/>
              <a:t> </a:t>
            </a:r>
            <a:r>
              <a:rPr lang="en-US" dirty="0" err="1"/>
              <a:t>tisztázása</a:t>
            </a:r>
            <a:endParaRPr lang="en-M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71F94-158B-F196-9F97-832764583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6691" y="1409700"/>
            <a:ext cx="10515600" cy="5314950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Az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alábbi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lista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tartalmazza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modulban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használatos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főbb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fogalmakat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</a:endParaRPr>
          </a:p>
          <a:p>
            <a:pPr algn="just" rtl="0" fontAlgn="base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1600" b="1" i="0" u="none" strike="noStrike" dirty="0">
                <a:solidFill>
                  <a:srgbClr val="ED7D31"/>
                </a:solidFill>
                <a:effectLst/>
              </a:rPr>
              <a:t>Teljes értékű élelmiszerek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–</a:t>
            </a:r>
            <a:r>
              <a:rPr lang="hu-HU" sz="1600" dirty="0">
                <a:solidFill>
                  <a:srgbClr val="000000"/>
                </a:solidFill>
              </a:rPr>
              <a:t> azok az élelmiszerek, amelyek a vásárlás időpontjában természetes állapotukhoz nagyon hasonlítanak, vagy minimálisan </a:t>
            </a:r>
            <a:r>
              <a:rPr lang="hu-HU" sz="1600" dirty="0" err="1">
                <a:solidFill>
                  <a:srgbClr val="000000"/>
                </a:solidFill>
              </a:rPr>
              <a:t>feldolgozottak</a:t>
            </a:r>
            <a:r>
              <a:rPr lang="hu-HU" sz="1600" dirty="0">
                <a:solidFill>
                  <a:srgbClr val="000000"/>
                </a:solidFill>
              </a:rPr>
              <a:t>, vagy teljesen feldolgozatlanok. Nem minden teljes értékű élelmiszer etikusan előállított, és nem garantált a </a:t>
            </a:r>
            <a:r>
              <a:rPr lang="hu-HU" sz="1600" dirty="0" err="1">
                <a:solidFill>
                  <a:srgbClr val="000000"/>
                </a:solidFill>
              </a:rPr>
              <a:t>bio</a:t>
            </a:r>
            <a:r>
              <a:rPr lang="hu-HU" sz="1600" dirty="0">
                <a:solidFill>
                  <a:srgbClr val="000000"/>
                </a:solidFill>
              </a:rPr>
              <a:t>- és fenntartható termelési formák alkalmazása sem.</a:t>
            </a:r>
            <a:endParaRPr lang="en-US" sz="1600" b="1" i="0" u="none" strike="noStrike" dirty="0">
              <a:solidFill>
                <a:srgbClr val="354F74"/>
              </a:solidFill>
              <a:effectLst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rgbClr val="ED7D31"/>
                </a:solidFill>
              </a:rPr>
              <a:t>Biogazdálkodás</a:t>
            </a:r>
            <a:r>
              <a:rPr lang="hu-HU" sz="1600" b="1" dirty="0">
                <a:solidFill>
                  <a:srgbClr val="ED7D31"/>
                </a:solidFill>
              </a:rPr>
              <a:t>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–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integrált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gazdálkodási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rendszer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amely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fenntarthatóságra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,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talaj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termékenységének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és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biológiai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sokféleség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növelésére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törekszik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.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biogazdálkodás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nem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tévesztendő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össze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fenntartható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gazdálkodással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mivel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az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élelmiszerek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előállítása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során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továbbra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is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figyelembe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veszi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növényvédő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szereket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.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fenntarthatóság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holisztikus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módon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vizsgálja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gazdálkodási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gyakorlatot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talaj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és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víz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megőrzésére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törek</a:t>
            </a:r>
            <a:r>
              <a:rPr lang="hu-HU" sz="1600" i="0" u="none" strike="noStrike" dirty="0" err="1">
                <a:solidFill>
                  <a:srgbClr val="000000"/>
                </a:solidFill>
                <a:effectLst/>
              </a:rPr>
              <a:t>edve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.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fenntartható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gyakorlatokra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példa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az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agr</a:t>
            </a:r>
            <a:r>
              <a:rPr lang="hu-HU" sz="1600" i="0" u="none" strike="noStrike" dirty="0">
                <a:solidFill>
                  <a:srgbClr val="000000"/>
                </a:solidFill>
                <a:effectLst/>
              </a:rPr>
              <a:t>o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erdészet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US" sz="160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rgbClr val="ED7D31"/>
                </a:solidFill>
              </a:rPr>
              <a:t>Élelmiszerhulladék-gazdálkodás</a:t>
            </a:r>
            <a:r>
              <a:rPr lang="hu-HU" sz="1600" b="1" dirty="0">
                <a:solidFill>
                  <a:srgbClr val="ED7D31"/>
                </a:solidFill>
              </a:rPr>
              <a:t> 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–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az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élelmiszerhulladék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megelőzésének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hasznosításának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újrahasznosításának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vagy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ártalmatlanításának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fázisaira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vonatkozik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Újabban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az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élelmiszer-hulladékgazdálkodás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szorosan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kapcsolódik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körforgásos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gazdasághoz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Itt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hulladék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szerves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erőforrás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amely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mentes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szennyező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anyagoktól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és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biztonságosan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visszailleszthető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talajba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szerves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trágyaként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.</a:t>
            </a:r>
            <a:endParaRPr lang="en-MT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172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B4117-72BD-9EAA-30E7-A153CFBED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9F0AF1-0EDC-4847-ED03-DD0FE821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Tartalomjegyzék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19DB29-90A4-777F-DEED-BEF899FB6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53476" cy="4351338"/>
          </a:xfrm>
        </p:spPr>
        <p:txBody>
          <a:bodyPr/>
          <a:lstStyle/>
          <a:p>
            <a:pPr marL="565150" indent="-514350">
              <a:buFont typeface="+mj-lt"/>
              <a:buAutoNum type="arabicParenR"/>
            </a:pPr>
            <a:r>
              <a:rPr lang="en-GB" sz="3200" dirty="0" err="1">
                <a:sym typeface="Arial"/>
              </a:rPr>
              <a:t>Etikus</a:t>
            </a:r>
            <a:r>
              <a:rPr lang="en-GB" sz="3200" dirty="0">
                <a:sym typeface="Arial"/>
              </a:rPr>
              <a:t> </a:t>
            </a:r>
            <a:r>
              <a:rPr lang="en-GB" sz="3200" dirty="0" err="1">
                <a:sym typeface="Arial"/>
              </a:rPr>
              <a:t>táplálkozás</a:t>
            </a:r>
            <a:endParaRPr lang="en-GB" sz="3200" dirty="0">
              <a:sym typeface="Arial"/>
            </a:endParaRPr>
          </a:p>
          <a:p>
            <a:pPr marL="565150" indent="-514350">
              <a:buFont typeface="+mj-lt"/>
              <a:buAutoNum type="arabicParenR"/>
            </a:pPr>
            <a:r>
              <a:rPr lang="en-GB" sz="3200" dirty="0" err="1">
                <a:sym typeface="Arial"/>
              </a:rPr>
              <a:t>Biogazdálkodás</a:t>
            </a:r>
            <a:endParaRPr lang="en-GB" sz="3200" dirty="0">
              <a:sym typeface="Arial"/>
            </a:endParaRPr>
          </a:p>
          <a:p>
            <a:pPr marL="565150" indent="-514350">
              <a:buFont typeface="+mj-lt"/>
              <a:buAutoNum type="arabicParenR"/>
            </a:pPr>
            <a:r>
              <a:rPr lang="en-GB" sz="3200" dirty="0" err="1">
                <a:sym typeface="Arial"/>
              </a:rPr>
              <a:t>Körkörös</a:t>
            </a:r>
            <a:r>
              <a:rPr lang="en-GB" sz="3200" dirty="0">
                <a:sym typeface="Arial"/>
              </a:rPr>
              <a:t> </a:t>
            </a:r>
            <a:r>
              <a:rPr lang="en-GB" sz="3200" dirty="0" err="1">
                <a:sym typeface="Arial"/>
              </a:rPr>
              <a:t>gazdaság</a:t>
            </a:r>
            <a:r>
              <a:rPr lang="en-GB" sz="3200" dirty="0">
                <a:sym typeface="Arial"/>
              </a:rPr>
              <a:t> </a:t>
            </a:r>
            <a:r>
              <a:rPr lang="en-GB" sz="3200" dirty="0" err="1">
                <a:sym typeface="Arial"/>
              </a:rPr>
              <a:t>az</a:t>
            </a:r>
            <a:r>
              <a:rPr lang="en-GB" sz="3200" dirty="0">
                <a:sym typeface="Arial"/>
              </a:rPr>
              <a:t> </a:t>
            </a:r>
            <a:r>
              <a:rPr lang="en-GB" sz="3200" dirty="0" err="1">
                <a:sym typeface="Arial"/>
              </a:rPr>
              <a:t>élelmiszerláncban</a:t>
            </a:r>
            <a:endParaRPr lang="en-GB" sz="3200" dirty="0">
              <a:sym typeface="Arial"/>
            </a:endParaRPr>
          </a:p>
          <a:p>
            <a:pPr marL="565150" indent="-514350">
              <a:buFont typeface="+mj-lt"/>
              <a:buAutoNum type="arabicParenR"/>
            </a:pPr>
            <a:r>
              <a:rPr lang="en-GB" sz="3200" dirty="0" err="1">
                <a:sym typeface="Arial"/>
              </a:rPr>
              <a:t>Fenntartható</a:t>
            </a:r>
            <a:r>
              <a:rPr lang="en-GB" sz="3200" dirty="0">
                <a:sym typeface="Arial"/>
              </a:rPr>
              <a:t> </a:t>
            </a:r>
            <a:r>
              <a:rPr lang="en-GB" sz="3200" dirty="0" err="1">
                <a:sym typeface="Arial"/>
              </a:rPr>
              <a:t>élelmiszer-fogyasztás</a:t>
            </a:r>
            <a:r>
              <a:rPr lang="en-GB" sz="3200" dirty="0">
                <a:sym typeface="Arial"/>
              </a:rPr>
              <a:t> (é</a:t>
            </a:r>
            <a:r>
              <a:rPr lang="hu-HU" sz="3200" dirty="0" err="1">
                <a:sym typeface="Arial"/>
              </a:rPr>
              <a:t>lelmiszer</a:t>
            </a:r>
            <a:r>
              <a:rPr lang="hu-HU" sz="3200" dirty="0">
                <a:sym typeface="Arial"/>
              </a:rPr>
              <a:t>-</a:t>
            </a:r>
            <a:r>
              <a:rPr lang="en-GB" sz="3200" dirty="0" err="1">
                <a:sym typeface="Arial"/>
              </a:rPr>
              <a:t>pazarlás</a:t>
            </a:r>
            <a:r>
              <a:rPr lang="en-GB" sz="3200" dirty="0">
                <a:sym typeface="Arial"/>
              </a:rPr>
              <a:t>)</a:t>
            </a:r>
          </a:p>
          <a:p>
            <a:pPr marL="565150" indent="-514350">
              <a:buFont typeface="+mj-lt"/>
              <a:buAutoNum type="arabicParenR"/>
            </a:pPr>
            <a:r>
              <a:rPr lang="hu-HU" sz="3200" dirty="0">
                <a:sym typeface="Arial"/>
              </a:rPr>
              <a:t>Hivatkozások</a:t>
            </a:r>
            <a:endParaRPr lang="en-GB" sz="3200" dirty="0">
              <a:sym typeface="Arial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320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A353-344D-D022-F456-94512284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369731" cy="2811419"/>
          </a:xfrm>
          <a:solidFill>
            <a:srgbClr val="344F74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en-GB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hu-HU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tikus</a:t>
            </a:r>
            <a:r>
              <a:rPr lang="hu-HU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táplálkozás</a:t>
            </a:r>
            <a:endParaRPr lang="en-GB" sz="6000" kern="1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19175706-2613-B9E9-5489-11A23C87286D}"/>
              </a:ext>
            </a:extLst>
          </p:cNvPr>
          <p:cNvSpPr/>
          <p:nvPr/>
        </p:nvSpPr>
        <p:spPr>
          <a:xfrm rot="5400000">
            <a:off x="-8546" y="9578"/>
            <a:ext cx="1157849" cy="1138711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9;p3">
            <a:extLst>
              <a:ext uri="{FF2B5EF4-FFF2-40B4-BE49-F238E27FC236}">
                <a16:creationId xmlns:a16="http://schemas.microsoft.com/office/drawing/2014/main" id="{C05C48E9-6F3C-D645-4A73-114CBD22D4C7}"/>
              </a:ext>
            </a:extLst>
          </p:cNvPr>
          <p:cNvSpPr/>
          <p:nvPr/>
        </p:nvSpPr>
        <p:spPr>
          <a:xfrm rot="-5400000" flipH="1">
            <a:off x="-8547" y="1238666"/>
            <a:ext cx="1157849" cy="1138709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DD45221A-FC47-51F3-2028-7FE159B349E6}"/>
              </a:ext>
            </a:extLst>
          </p:cNvPr>
          <p:cNvSpPr/>
          <p:nvPr/>
        </p:nvSpPr>
        <p:spPr>
          <a:xfrm rot="-5400000" flipH="1">
            <a:off x="-8545" y="2453908"/>
            <a:ext cx="1157848" cy="113870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1;p3">
            <a:extLst>
              <a:ext uri="{FF2B5EF4-FFF2-40B4-BE49-F238E27FC236}">
                <a16:creationId xmlns:a16="http://schemas.microsoft.com/office/drawing/2014/main" id="{A0C82B3C-8915-0898-5615-06997D302B53}"/>
              </a:ext>
            </a:extLst>
          </p:cNvPr>
          <p:cNvSpPr/>
          <p:nvPr/>
        </p:nvSpPr>
        <p:spPr>
          <a:xfrm rot="10800000">
            <a:off x="1210981" y="2464427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2;p3">
            <a:extLst>
              <a:ext uri="{FF2B5EF4-FFF2-40B4-BE49-F238E27FC236}">
                <a16:creationId xmlns:a16="http://schemas.microsoft.com/office/drawing/2014/main" id="{4FCFD6E4-6406-E711-12C2-EC76EF4AD78F}"/>
              </a:ext>
            </a:extLst>
          </p:cNvPr>
          <p:cNvSpPr/>
          <p:nvPr/>
        </p:nvSpPr>
        <p:spPr>
          <a:xfrm rot="-5400000">
            <a:off x="632058" y="588971"/>
            <a:ext cx="2315694" cy="1157844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3">
            <a:extLst>
              <a:ext uri="{FF2B5EF4-FFF2-40B4-BE49-F238E27FC236}">
                <a16:creationId xmlns:a16="http://schemas.microsoft.com/office/drawing/2014/main" id="{7DE934F0-0C85-1BC4-3BFC-D9EE8DA51D04}"/>
              </a:ext>
            </a:extLst>
          </p:cNvPr>
          <p:cNvSpPr/>
          <p:nvPr/>
        </p:nvSpPr>
        <p:spPr>
          <a:xfrm rot="10800000">
            <a:off x="2440074" y="1245374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4;p3">
            <a:extLst>
              <a:ext uri="{FF2B5EF4-FFF2-40B4-BE49-F238E27FC236}">
                <a16:creationId xmlns:a16="http://schemas.microsoft.com/office/drawing/2014/main" id="{A16ABDB7-C639-3841-C803-71092F2C16D1}"/>
              </a:ext>
            </a:extLst>
          </p:cNvPr>
          <p:cNvSpPr/>
          <p:nvPr/>
        </p:nvSpPr>
        <p:spPr>
          <a:xfrm rot="-5400000">
            <a:off x="2434793" y="-940"/>
            <a:ext cx="1196120" cy="1157845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05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>
            <a:extLst>
              <a:ext uri="{FF2B5EF4-FFF2-40B4-BE49-F238E27FC236}">
                <a16:creationId xmlns:a16="http://schemas.microsoft.com/office/drawing/2014/main" id="{665FAF8C-29B4-8EA7-D08A-EE9F01C4F6F8}"/>
              </a:ext>
            </a:extLst>
          </p:cNvPr>
          <p:cNvSpPr/>
          <p:nvPr/>
        </p:nvSpPr>
        <p:spPr>
          <a:xfrm>
            <a:off x="2783023" y="2005565"/>
            <a:ext cx="5455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 értünk etikus táplálkozás alatt</a:t>
            </a: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C65EF385-60C2-0D19-96A5-A0FB23F5E289}"/>
              </a:ext>
            </a:extLst>
          </p:cNvPr>
          <p:cNvSpPr/>
          <p:nvPr/>
        </p:nvSpPr>
        <p:spPr>
          <a:xfrm>
            <a:off x="1795218" y="2895897"/>
            <a:ext cx="8229599" cy="1632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etikus táplálkozás </a:t>
            </a:r>
            <a:r>
              <a:rPr lang="hu-HU" sz="2800" b="1" dirty="0">
                <a:highlight>
                  <a:srgbClr val="E89F56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több, mint egy egyszerű diéta - egy tudatos döntés, amely figyelembe veszi az élelmiszer-választásaink hatását a bolygóra, az állatokra és saját magunkra.</a:t>
            </a:r>
            <a:endParaRPr lang="en-US" sz="2800" dirty="0">
              <a:highlight>
                <a:srgbClr val="E89F56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52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4192</Words>
  <Application>Microsoft Office PowerPoint</Application>
  <PresentationFormat>Szélesvásznú</PresentationFormat>
  <Paragraphs>385</Paragraphs>
  <Slides>41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8" baseType="lpstr">
      <vt:lpstr>Aptos</vt:lpstr>
      <vt:lpstr>Arial</vt:lpstr>
      <vt:lpstr>Calibri</vt:lpstr>
      <vt:lpstr>Calibri Light</vt:lpstr>
      <vt:lpstr>Tahoma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6. modul – Fenntartható élelmiszerek WP3-hoz kapcsolódás</vt:lpstr>
      <vt:lpstr>Fontos fogalmak, kifejezések tisztázása</vt:lpstr>
      <vt:lpstr>Tartalomjegyzék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3. feladat – 3) Körkörös gazdaság az élelmiszerláncban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5) Hivatkozások</vt:lpstr>
      <vt:lpstr>A MODUL VÉGE     Köszönjük a figyelmét! Kérjük, töltse ki a kérdőívünket!</vt:lpstr>
      <vt:lpstr>További képzési segédanyagokért látogassa meg weboldalunkat:   https://changers2.eu/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Anett</dc:creator>
  <cp:lastModifiedBy>Béla Német</cp:lastModifiedBy>
  <cp:revision>96</cp:revision>
  <dcterms:created xsi:type="dcterms:W3CDTF">2023-10-31T07:37:15Z</dcterms:created>
  <dcterms:modified xsi:type="dcterms:W3CDTF">2024-07-18T20:18:46Z</dcterms:modified>
</cp:coreProperties>
</file>