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12192000" cy="6858000"/>
  <p:notesSz cx="6858000" cy="9144000"/>
  <p:embeddedFontLst>
    <p:embeddedFont>
      <p:font typeface="Inter" panose="020B0604020202020204" charset="0"/>
      <p:regular r:id="rId59"/>
      <p:bold r:id="rId60"/>
    </p:embeddedFont>
    <p:embeddedFont>
      <p:font typeface="Nunito" pitchFamily="2" charset="-18"/>
      <p:regular r:id="rId61"/>
      <p:bold r:id="rId62"/>
      <p:italic r:id="rId63"/>
      <p:boldItalic r:id="rId64"/>
    </p:embeddedFont>
    <p:embeddedFont>
      <p:font typeface="Tahoma" panose="020B0604030504040204" pitchFamily="3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hpjX7HeeuM8f1kPsuvK/7bnykp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B1ECA1-B42B-400D-A0B8-2EC895C95C31}">
  <a:tblStyle styleId="{21B1ECA1-B42B-400D-A0B8-2EC895C95C3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F922D8-9571-4EDE-A8FB-273D08493461}" styleName="Table_1">
    <a:wholeTbl>
      <a:tcTxStyle b="off" i="off">
        <a:font>
          <a:latin typeface="Calibri Light (Headings)"/>
          <a:ea typeface="Calibri Light (Headings)"/>
          <a:cs typeface="Calibri Light (Heading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Light (Headings)"/>
          <a:ea typeface="Calibri Light (Headings)"/>
          <a:cs typeface="Calibri Light (Headings)"/>
        </a:font>
        <a:schemeClr val="lt1"/>
      </a:tcTxStyle>
      <a:tcStyle>
        <a:tcBdr/>
        <a:fill>
          <a:solidFill>
            <a:schemeClr val="accent1"/>
          </a:solidFill>
        </a:fill>
      </a:tcStyle>
    </a:lastCol>
    <a:firstCol>
      <a:tcTxStyle b="on" i="off">
        <a:font>
          <a:latin typeface="Calibri Light (Headings)"/>
          <a:ea typeface="Calibri Light (Headings)"/>
          <a:cs typeface="Calibri Light (Headings)"/>
        </a:font>
        <a:schemeClr val="lt1"/>
      </a:tcTxStyle>
      <a:tcStyle>
        <a:tcBdr/>
        <a:fill>
          <a:solidFill>
            <a:schemeClr val="accent1"/>
          </a:solidFill>
        </a:fill>
      </a:tcStyle>
    </a:firstCol>
    <a:lastRow>
      <a:tcTxStyle b="on" i="off">
        <a:font>
          <a:latin typeface="Calibri Light (Headings)"/>
          <a:ea typeface="Calibri Light (Headings)"/>
          <a:cs typeface="Calibri Light (Heading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Light (Headings)"/>
          <a:ea typeface="Calibri Light (Headings)"/>
          <a:cs typeface="Calibri Light (Heading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33AF553-B16D-45F2-BDC4-3962E17E623E}"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hu-H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08000" lvl="0" indent="-457200" algn="l" rtl="0">
              <a:spcBef>
                <a:spcPts val="0"/>
              </a:spcBef>
              <a:spcAft>
                <a:spcPts val="0"/>
              </a:spcAft>
              <a:buClr>
                <a:schemeClr val="dk1"/>
              </a:buClr>
              <a:buSzPts val="1200"/>
              <a:buFont typeface="Arial"/>
              <a:buChar char="•"/>
            </a:pPr>
            <a:r>
              <a:rPr lang="hu-HU"/>
              <a:t>Getting </a:t>
            </a:r>
            <a:r>
              <a:rPr lang="hu-HU">
                <a:highlight>
                  <a:srgbClr val="E89F56"/>
                </a:highlight>
              </a:rPr>
              <a:t>bins with wheels </a:t>
            </a:r>
            <a:r>
              <a:rPr lang="hu-HU"/>
              <a:t>for easier mobility!</a:t>
            </a:r>
            <a:endParaRPr/>
          </a:p>
          <a:p>
            <a:pPr marL="508000" lvl="0" indent="-457200" algn="l" rtl="0">
              <a:spcBef>
                <a:spcPts val="0"/>
              </a:spcBef>
              <a:spcAft>
                <a:spcPts val="0"/>
              </a:spcAft>
              <a:buClr>
                <a:schemeClr val="dk1"/>
              </a:buClr>
              <a:buSzPts val="1200"/>
              <a:buFont typeface="Arial"/>
              <a:buChar char="•"/>
            </a:pPr>
            <a:r>
              <a:rPr lang="hu-HU"/>
              <a:t>Regular disposal of waste is important to </a:t>
            </a:r>
            <a:r>
              <a:rPr lang="hu-HU">
                <a:highlight>
                  <a:srgbClr val="E89F56"/>
                </a:highlight>
              </a:rPr>
              <a:t>prevent bins from becoming too heavy</a:t>
            </a:r>
            <a:r>
              <a:rPr lang="hu-HU"/>
              <a:t>, so encouraging more frequent disposal instead of weekly can be helpful. </a:t>
            </a:r>
            <a:endParaRPr/>
          </a:p>
          <a:p>
            <a:pPr marL="508000" lvl="0" indent="-457200" algn="l" rtl="0">
              <a:spcBef>
                <a:spcPts val="0"/>
              </a:spcBef>
              <a:spcAft>
                <a:spcPts val="0"/>
              </a:spcAft>
              <a:buClr>
                <a:schemeClr val="dk1"/>
              </a:buClr>
              <a:buSzPts val="1200"/>
              <a:buFont typeface="Arial"/>
              <a:buChar char="•"/>
            </a:pPr>
            <a:r>
              <a:rPr lang="hu-HU"/>
              <a:t>Ensuring the </a:t>
            </a:r>
            <a:r>
              <a:rPr lang="hu-HU">
                <a:highlight>
                  <a:srgbClr val="E89F56"/>
                </a:highlight>
              </a:rPr>
              <a:t>bins are easily accessible </a:t>
            </a:r>
            <a:r>
              <a:rPr lang="hu-HU"/>
              <a:t>and providing </a:t>
            </a:r>
            <a:r>
              <a:rPr lang="hu-HU">
                <a:highlight>
                  <a:srgbClr val="E89F56"/>
                </a:highlight>
              </a:rPr>
              <a:t>clear instructions</a:t>
            </a:r>
            <a:r>
              <a:rPr lang="hu-HU"/>
              <a:t>, such as labels or color-coding, can make the process more manageable for elderly individuals.</a:t>
            </a:r>
            <a:endParaRPr/>
          </a:p>
          <a:p>
            <a:pPr marL="0" lvl="0" indent="0" algn="l" rtl="0">
              <a:spcBef>
                <a:spcPts val="0"/>
              </a:spcBef>
              <a:spcAft>
                <a:spcPts val="0"/>
              </a:spcAft>
              <a:buNone/>
            </a:pPr>
            <a:endParaRPr/>
          </a:p>
        </p:txBody>
      </p:sp>
      <p:sp>
        <p:nvSpPr>
          <p:cNvPr id="380" name="Google Shape;38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a:t>We can use old newspapers for: </a:t>
            </a:r>
            <a:endParaRPr/>
          </a:p>
          <a:p>
            <a:pPr marL="171450" lvl="0" indent="-171450" algn="l" rtl="0">
              <a:spcBef>
                <a:spcPts val="0"/>
              </a:spcBef>
              <a:spcAft>
                <a:spcPts val="0"/>
              </a:spcAft>
              <a:buClr>
                <a:schemeClr val="dk1"/>
              </a:buClr>
              <a:buSzPts val="1200"/>
              <a:buFont typeface="Arial"/>
              <a:buChar char="-"/>
            </a:pPr>
            <a:r>
              <a:rPr lang="hu-HU"/>
              <a:t>Composting</a:t>
            </a:r>
            <a:endParaRPr/>
          </a:p>
          <a:p>
            <a:pPr marL="171450" lvl="0" indent="-171450" algn="l" rtl="0">
              <a:spcBef>
                <a:spcPts val="0"/>
              </a:spcBef>
              <a:spcAft>
                <a:spcPts val="0"/>
              </a:spcAft>
              <a:buClr>
                <a:schemeClr val="dk1"/>
              </a:buClr>
              <a:buSzPts val="1200"/>
              <a:buFont typeface="Arial"/>
              <a:buChar char="-"/>
            </a:pPr>
            <a:r>
              <a:rPr lang="hu-HU"/>
              <a:t>Protecting fruits and vegetables from cold</a:t>
            </a:r>
            <a:endParaRPr/>
          </a:p>
          <a:p>
            <a:pPr marL="171450" lvl="0" indent="-171450" algn="l" rtl="0">
              <a:spcBef>
                <a:spcPts val="0"/>
              </a:spcBef>
              <a:spcAft>
                <a:spcPts val="0"/>
              </a:spcAft>
              <a:buClr>
                <a:schemeClr val="dk1"/>
              </a:buClr>
              <a:buSzPts val="1200"/>
              <a:buFont typeface="Arial"/>
              <a:buChar char="-"/>
            </a:pPr>
            <a:r>
              <a:rPr lang="hu-HU"/>
              <a:t>Creative hobbies</a:t>
            </a:r>
            <a:endParaRPr/>
          </a:p>
          <a:p>
            <a:pPr marL="171450" lvl="0" indent="-171450" algn="l" rtl="0">
              <a:spcBef>
                <a:spcPts val="0"/>
              </a:spcBef>
              <a:spcAft>
                <a:spcPts val="0"/>
              </a:spcAft>
              <a:buClr>
                <a:schemeClr val="dk1"/>
              </a:buClr>
              <a:buSzPts val="1200"/>
              <a:buFont typeface="Arial"/>
              <a:buChar char="-"/>
            </a:pPr>
            <a:r>
              <a:rPr lang="hu-HU"/>
              <a:t>Wrapping books/presents, etc.</a:t>
            </a:r>
            <a:endParaRPr/>
          </a:p>
        </p:txBody>
      </p:sp>
      <p:sp>
        <p:nvSpPr>
          <p:cNvPr id="421" name="Google Shape;4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a:t>Types of Plastics: </a:t>
            </a:r>
            <a:r>
              <a:rPr lang="hu-HU" sz="1200">
                <a:solidFill>
                  <a:srgbClr val="00002E"/>
                </a:solidFill>
                <a:latin typeface="Tahoma"/>
                <a:ea typeface="Tahoma"/>
                <a:cs typeface="Tahoma"/>
                <a:sym typeface="Tahoma"/>
              </a:rPr>
              <a:t>PET, HDPE, PVC, LDPE, PP, PS, and other plastics.</a:t>
            </a:r>
            <a:endParaRPr/>
          </a:p>
        </p:txBody>
      </p:sp>
      <p:sp>
        <p:nvSpPr>
          <p:cNvPr id="429" name="Google Shape;42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a:t>Although we can recycle plastic waste several times, it has its limits.</a:t>
            </a:r>
            <a:endParaRPr/>
          </a:p>
        </p:txBody>
      </p:sp>
      <p:sp>
        <p:nvSpPr>
          <p:cNvPr id="450" name="Google Shape;4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b="0"/>
              <a:t>UNICEF and Austrian Development Agency have collected some tips on how households can reduce their plastic consumption.</a:t>
            </a:r>
            <a:endParaRPr b="0"/>
          </a:p>
          <a:p>
            <a:pPr marL="0" lvl="0" indent="0" algn="l" rtl="0">
              <a:spcBef>
                <a:spcPts val="0"/>
              </a:spcBef>
              <a:spcAft>
                <a:spcPts val="0"/>
              </a:spcAft>
              <a:buNone/>
            </a:pPr>
            <a:endParaRPr/>
          </a:p>
        </p:txBody>
      </p:sp>
      <p:sp>
        <p:nvSpPr>
          <p:cNvPr id="460" name="Google Shape;4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536" name="Google Shape;53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0800" lvl="0" indent="0" algn="l" rtl="0">
              <a:lnSpc>
                <a:spcPct val="120000"/>
              </a:lnSpc>
              <a:spcBef>
                <a:spcPts val="0"/>
              </a:spcBef>
              <a:spcAft>
                <a:spcPts val="0"/>
              </a:spcAft>
              <a:buClr>
                <a:schemeClr val="dk1"/>
              </a:buClr>
              <a:buSzPts val="1200"/>
              <a:buFont typeface="Play"/>
              <a:buNone/>
            </a:pPr>
            <a:r>
              <a:rPr lang="hu-HU" sz="1200"/>
              <a:t>1. Upcycling and Crafting: Repurposing old items into new ones or creating crafts from recycled materials can be a creative and fulfilling hobby. It reduces waste and gives old items new life.</a:t>
            </a:r>
            <a:endParaRPr/>
          </a:p>
          <a:p>
            <a:pPr marL="50800" lvl="0" indent="0" algn="l" rtl="0">
              <a:lnSpc>
                <a:spcPct val="120000"/>
              </a:lnSpc>
              <a:spcBef>
                <a:spcPts val="0"/>
              </a:spcBef>
              <a:spcAft>
                <a:spcPts val="0"/>
              </a:spcAft>
              <a:buClr>
                <a:schemeClr val="dk1"/>
              </a:buClr>
              <a:buSzPts val="1200"/>
              <a:buFont typeface="Play"/>
              <a:buNone/>
            </a:pPr>
            <a:r>
              <a:rPr lang="hu-HU" sz="1200"/>
              <a:t>2. Cooking and Baking: Experimenting with cooking and baking can be enjoyable and practical. Making meals from scratch reduces the need for processed foods and packaging.</a:t>
            </a:r>
            <a:endParaRPr sz="1200"/>
          </a:p>
          <a:p>
            <a:pPr marL="50800" lvl="0" indent="0" algn="l" rtl="0">
              <a:lnSpc>
                <a:spcPct val="120000"/>
              </a:lnSpc>
              <a:spcBef>
                <a:spcPts val="0"/>
              </a:spcBef>
              <a:spcAft>
                <a:spcPts val="0"/>
              </a:spcAft>
              <a:buClr>
                <a:schemeClr val="dk1"/>
              </a:buClr>
              <a:buSzPts val="1200"/>
              <a:buFont typeface="Play"/>
              <a:buNone/>
            </a:pPr>
            <a:r>
              <a:rPr lang="hu-HU" sz="1200"/>
              <a:t>3. DIY Home Maintenance: Learning basic home maintenance skills like repairing clothing, fixing appliances, or doing simple carpentry can extend the lifespan of items and reduce the need for replacements.</a:t>
            </a:r>
            <a:endParaRPr sz="1200"/>
          </a:p>
        </p:txBody>
      </p:sp>
      <p:sp>
        <p:nvSpPr>
          <p:cNvPr id="621" name="Google Shape;62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sz="1200"/>
              <a:t>A safer and more organized home lets you age in place longer. </a:t>
            </a:r>
            <a:endParaRPr sz="1200"/>
          </a:p>
          <a:p>
            <a:pPr marL="0" lvl="0" indent="0" algn="l" rtl="0">
              <a:spcBef>
                <a:spcPts val="0"/>
              </a:spcBef>
              <a:spcAft>
                <a:spcPts val="0"/>
              </a:spcAft>
              <a:buNone/>
            </a:pPr>
            <a:endParaRPr/>
          </a:p>
        </p:txBody>
      </p:sp>
      <p:sp>
        <p:nvSpPr>
          <p:cNvPr id="638" name="Google Shape;63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Extended Producer Responsibility (EPR):</a:t>
            </a: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Makes manufacturers responsible for the entire lifecycle of their products, including collection and recycling.</a:t>
            </a: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Plastic Bag Bans:</a:t>
            </a: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Restrictions on single-use plastic bags encourage consumers to use reusable alternatives.</a:t>
            </a:r>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Deposit-Return Schemes:</a:t>
            </a:r>
            <a:endParaRPr/>
          </a:p>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Encourage consumers to return beverage containers for recycling by offering a financial incentive.</a:t>
            </a:r>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Green Public Procurement:</a:t>
            </a:r>
            <a:endParaRPr/>
          </a:p>
          <a:p>
            <a:pPr marL="0" marR="0" lvl="0" indent="0" algn="l" rtl="0">
              <a:lnSpc>
                <a:spcPct val="100000"/>
              </a:lnSpc>
              <a:spcBef>
                <a:spcPts val="0"/>
              </a:spcBef>
              <a:spcAft>
                <a:spcPts val="0"/>
              </a:spcAft>
              <a:buClr>
                <a:srgbClr val="E89F56"/>
              </a:buClr>
              <a:buSzPts val="1200"/>
              <a:buFont typeface="Tahoma"/>
              <a:buNone/>
            </a:pPr>
            <a:r>
              <a:rPr lang="hu-HU" sz="1200">
                <a:solidFill>
                  <a:srgbClr val="E89F56"/>
                </a:solidFill>
                <a:latin typeface="Tahoma"/>
                <a:ea typeface="Tahoma"/>
                <a:cs typeface="Tahoma"/>
                <a:sym typeface="Tahoma"/>
              </a:rPr>
              <a:t>Government agencies and organizations prioritize the purchase of environmentally friendly products and services.</a:t>
            </a:r>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Arial"/>
              <a:buNone/>
            </a:pPr>
            <a:endParaRPr sz="1200">
              <a:solidFill>
                <a:srgbClr val="E89F56"/>
              </a:solidFill>
              <a:latin typeface="Tahoma"/>
              <a:ea typeface="Tahoma"/>
              <a:cs typeface="Tahoma"/>
              <a:sym typeface="Tahoma"/>
            </a:endParaRPr>
          </a:p>
          <a:p>
            <a:pPr marL="0" lvl="0" indent="0" algn="l" rtl="0">
              <a:spcBef>
                <a:spcPts val="0"/>
              </a:spcBef>
              <a:spcAft>
                <a:spcPts val="0"/>
              </a:spcAft>
              <a:buNone/>
            </a:pPr>
            <a:endParaRPr/>
          </a:p>
        </p:txBody>
      </p:sp>
      <p:sp>
        <p:nvSpPr>
          <p:cNvPr id="646" name="Google Shape;64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hu-HU"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0800" lvl="0" indent="0" algn="just" rtl="0">
              <a:spcBef>
                <a:spcPts val="0"/>
              </a:spcBef>
              <a:spcAft>
                <a:spcPts val="0"/>
              </a:spcAft>
              <a:buClr>
                <a:schemeClr val="dk1"/>
              </a:buClr>
              <a:buSzPts val="1200"/>
              <a:buFont typeface="Inter"/>
              <a:buNone/>
            </a:pPr>
            <a:r>
              <a:rPr lang="hu-HU">
                <a:latin typeface="Inter"/>
                <a:ea typeface="Inter"/>
                <a:cs typeface="Inter"/>
                <a:sym typeface="Inter"/>
              </a:rPr>
              <a:t>Life cycle sustainability:</a:t>
            </a:r>
            <a:endParaRPr/>
          </a:p>
          <a:p>
            <a:pPr marL="50800" lvl="0" indent="0" algn="just" rtl="0">
              <a:spcBef>
                <a:spcPts val="0"/>
              </a:spcBef>
              <a:spcAft>
                <a:spcPts val="0"/>
              </a:spcAft>
              <a:buClr>
                <a:schemeClr val="dk1"/>
              </a:buClr>
              <a:buSzPts val="1200"/>
              <a:buFont typeface="Inter"/>
              <a:buNone/>
            </a:pPr>
            <a:r>
              <a:rPr lang="hu-HU">
                <a:latin typeface="Inter"/>
                <a:ea typeface="Inter"/>
                <a:cs typeface="Inter"/>
                <a:sym typeface="Inter"/>
              </a:rPr>
              <a:t>The sustainability of a product's life cycle hinges on its overall environmental footprint from inception to disposal. </a:t>
            </a:r>
            <a:endParaRPr/>
          </a:p>
          <a:p>
            <a:pPr marL="50800" lvl="0" indent="0" algn="just" rtl="0">
              <a:spcBef>
                <a:spcPts val="0"/>
              </a:spcBef>
              <a:spcAft>
                <a:spcPts val="0"/>
              </a:spcAft>
              <a:buClr>
                <a:schemeClr val="dk1"/>
              </a:buClr>
              <a:buSzPts val="1200"/>
              <a:buFont typeface="Inter"/>
              <a:buNone/>
            </a:pPr>
            <a:r>
              <a:rPr lang="hu-HU">
                <a:latin typeface="Inter"/>
                <a:ea typeface="Inter"/>
                <a:cs typeface="Inter"/>
                <a:sym typeface="Inter"/>
              </a:rPr>
              <a:t>1. Sourcing raw materials</a:t>
            </a:r>
            <a:endParaRPr/>
          </a:p>
          <a:p>
            <a:pPr marL="50800" lvl="0" indent="0" algn="just" rtl="0">
              <a:spcBef>
                <a:spcPts val="0"/>
              </a:spcBef>
              <a:spcAft>
                <a:spcPts val="0"/>
              </a:spcAft>
              <a:buClr>
                <a:schemeClr val="dk1"/>
              </a:buClr>
              <a:buSzPts val="1200"/>
              <a:buFont typeface="Inter"/>
              <a:buNone/>
            </a:pPr>
            <a:r>
              <a:rPr lang="hu-HU">
                <a:latin typeface="Inter"/>
                <a:ea typeface="Inter"/>
                <a:cs typeface="Inter"/>
                <a:sym typeface="Inter"/>
              </a:rPr>
              <a:t>2. Manufacturing processes</a:t>
            </a:r>
            <a:endParaRPr/>
          </a:p>
          <a:p>
            <a:pPr marL="50800" lvl="0" indent="0" algn="just" rtl="0">
              <a:spcBef>
                <a:spcPts val="0"/>
              </a:spcBef>
              <a:spcAft>
                <a:spcPts val="0"/>
              </a:spcAft>
              <a:buClr>
                <a:schemeClr val="dk1"/>
              </a:buClr>
              <a:buSzPts val="1200"/>
              <a:buFont typeface="Inter"/>
              <a:buNone/>
            </a:pPr>
            <a:r>
              <a:rPr lang="hu-HU">
                <a:latin typeface="Inter"/>
                <a:ea typeface="Inter"/>
                <a:cs typeface="Inter"/>
                <a:sym typeface="Inter"/>
              </a:rPr>
              <a:t>3. Distribution methods</a:t>
            </a:r>
            <a:endParaRPr/>
          </a:p>
          <a:p>
            <a:pPr marL="50800" lvl="0" indent="0" algn="just" rtl="0">
              <a:spcBef>
                <a:spcPts val="0"/>
              </a:spcBef>
              <a:spcAft>
                <a:spcPts val="0"/>
              </a:spcAft>
              <a:buClr>
                <a:schemeClr val="dk1"/>
              </a:buClr>
              <a:buSzPts val="1200"/>
              <a:buFont typeface="Inter"/>
              <a:buNone/>
            </a:pPr>
            <a:r>
              <a:rPr lang="hu-HU">
                <a:latin typeface="Inter"/>
                <a:ea typeface="Inter"/>
                <a:cs typeface="Inter"/>
                <a:sym typeface="Inter"/>
              </a:rPr>
              <a:t>4. Consumer usage patterns</a:t>
            </a:r>
            <a:endParaRPr/>
          </a:p>
          <a:p>
            <a:pPr marL="50800" lvl="0" indent="0" algn="just" rtl="0">
              <a:spcBef>
                <a:spcPts val="0"/>
              </a:spcBef>
              <a:spcAft>
                <a:spcPts val="0"/>
              </a:spcAft>
              <a:buClr>
                <a:schemeClr val="dk1"/>
              </a:buClr>
              <a:buSzPts val="1200"/>
              <a:buFont typeface="Inter"/>
              <a:buNone/>
            </a:pPr>
            <a:r>
              <a:rPr lang="hu-HU">
                <a:latin typeface="Inter"/>
                <a:ea typeface="Inter"/>
                <a:cs typeface="Inter"/>
                <a:sym typeface="Inter"/>
              </a:rPr>
              <a:t>5. Disposal practices.</a:t>
            </a:r>
            <a:endParaRPr>
              <a:latin typeface="Inter"/>
              <a:ea typeface="Inter"/>
              <a:cs typeface="Inter"/>
              <a:sym typeface="Inter"/>
            </a:endParaRPr>
          </a:p>
        </p:txBody>
      </p:sp>
      <p:sp>
        <p:nvSpPr>
          <p:cNvPr id="697" name="Google Shape;69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hu-HU" b="0" i="0">
                <a:latin typeface="Inter"/>
                <a:ea typeface="Inter"/>
                <a:cs typeface="Inter"/>
                <a:sym typeface="Inter"/>
              </a:rPr>
              <a:t>„When buying seafood… </a:t>
            </a:r>
            <a:r>
              <a:rPr lang="hu-HU" b="0" i="0">
                <a:highlight>
                  <a:srgbClr val="E89F56"/>
                </a:highlight>
                <a:latin typeface="Inter"/>
                <a:ea typeface="Inter"/>
                <a:cs typeface="Inter"/>
                <a:sym typeface="Inter"/>
              </a:rPr>
              <a:t>make sure the fish are wild-caught with low bycatch rates</a:t>
            </a:r>
            <a:r>
              <a:rPr lang="hu-HU" b="0" i="0">
                <a:latin typeface="Inter"/>
                <a:ea typeface="Inter"/>
                <a:cs typeface="Inter"/>
                <a:sym typeface="Inter"/>
              </a:rPr>
              <a:t>. Many brands will even list where the fish were caught.</a:t>
            </a:r>
            <a:endParaRPr/>
          </a:p>
          <a:p>
            <a:pPr marL="0" lvl="0" indent="0" algn="l" rtl="0">
              <a:spcBef>
                <a:spcPts val="0"/>
              </a:spcBef>
              <a:spcAft>
                <a:spcPts val="0"/>
              </a:spcAft>
              <a:buClr>
                <a:schemeClr val="dk1"/>
              </a:buClr>
              <a:buSzPts val="1200"/>
              <a:buFont typeface="Arial"/>
              <a:buNone/>
            </a:pPr>
            <a:r>
              <a:rPr lang="hu-HU" b="0" i="0">
                <a:latin typeface="Inter"/>
                <a:ea typeface="Inter"/>
                <a:cs typeface="Inter"/>
                <a:sym typeface="Inter"/>
              </a:rPr>
              <a:t>When buying meat… </a:t>
            </a:r>
            <a:r>
              <a:rPr lang="hu-HU" b="0" i="0">
                <a:highlight>
                  <a:srgbClr val="E89F56"/>
                </a:highlight>
                <a:latin typeface="Inter"/>
                <a:ea typeface="Inter"/>
                <a:cs typeface="Inter"/>
                <a:sym typeface="Inter"/>
              </a:rPr>
              <a:t>make sure the livestock was raised and treated fairly, instead of factory-farmed</a:t>
            </a:r>
            <a:r>
              <a:rPr lang="hu-HU" b="0" i="0">
                <a:latin typeface="Inter"/>
                <a:ea typeface="Inter"/>
                <a:cs typeface="Inter"/>
                <a:sym typeface="Inter"/>
              </a:rPr>
              <a:t>. Look for farms that practice free-range, pasture-based farming with a natural diet of healthy ingredients.  </a:t>
            </a:r>
            <a:endParaRPr/>
          </a:p>
          <a:p>
            <a:pPr marL="0" lvl="0" indent="0" algn="l" rtl="0">
              <a:spcBef>
                <a:spcPts val="0"/>
              </a:spcBef>
              <a:spcAft>
                <a:spcPts val="0"/>
              </a:spcAft>
              <a:buClr>
                <a:schemeClr val="dk1"/>
              </a:buClr>
              <a:buSzPts val="1200"/>
              <a:buFont typeface="Arial"/>
              <a:buNone/>
            </a:pPr>
            <a:r>
              <a:rPr lang="hu-HU" b="0" i="0">
                <a:highlight>
                  <a:srgbClr val="E89F56"/>
                </a:highlight>
                <a:latin typeface="Inter"/>
                <a:ea typeface="Inter"/>
                <a:cs typeface="Inter"/>
                <a:sym typeface="Inter"/>
              </a:rPr>
              <a:t>Avoid produce sourced from farms that use pesticides or other harmful chemicals</a:t>
            </a:r>
            <a:r>
              <a:rPr lang="hu-HU" b="0" i="0">
                <a:latin typeface="Inter"/>
                <a:ea typeface="Inter"/>
                <a:cs typeface="Inter"/>
                <a:sym typeface="Inter"/>
              </a:rPr>
              <a:t>. Produce is now starting to use “pesticide-free” labels, which are one step above USDA Organic stickers.</a:t>
            </a:r>
            <a:r>
              <a:rPr lang="hu-HU"/>
              <a:t>„</a:t>
            </a:r>
            <a:endParaRPr/>
          </a:p>
          <a:p>
            <a:pPr marL="0" lvl="0" indent="0" algn="l" rtl="0">
              <a:spcBef>
                <a:spcPts val="0"/>
              </a:spcBef>
              <a:spcAft>
                <a:spcPts val="0"/>
              </a:spcAft>
              <a:buClr>
                <a:schemeClr val="dk1"/>
              </a:buClr>
              <a:buSzPts val="1200"/>
              <a:buFont typeface="Arial"/>
              <a:buNone/>
            </a:pPr>
            <a:r>
              <a:rPr lang="hu-HU"/>
              <a:t>Source: https://hivebrands.com/blogs/news/what-is-a-sustainable-product</a:t>
            </a:r>
            <a:endParaRPr/>
          </a:p>
        </p:txBody>
      </p:sp>
      <p:sp>
        <p:nvSpPr>
          <p:cNvPr id="740" name="Google Shape;74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b="0" i="0"/>
              <a:t>Here are a few labels to look for to make sure the products you’re getting are truly offering sustainable benefits</a:t>
            </a:r>
            <a:endParaRPr/>
          </a:p>
        </p:txBody>
      </p:sp>
      <p:sp>
        <p:nvSpPr>
          <p:cNvPr id="751" name="Google Shape;75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a:highlight>
                  <a:srgbClr val="E89F56"/>
                </a:highlight>
                <a:latin typeface="Inter"/>
                <a:ea typeface="Inter"/>
                <a:cs typeface="Inter"/>
                <a:sym typeface="Inter"/>
              </a:rPr>
              <a:t>„Bad ingredients</a:t>
            </a:r>
            <a:r>
              <a:rPr lang="hu-HU">
                <a:latin typeface="Inter"/>
                <a:ea typeface="Inter"/>
                <a:cs typeface="Inter"/>
                <a:sym typeface="Inter"/>
              </a:rPr>
              <a:t>: Products containing badingredients like parabens, non-RSPO certified palm oil, or synthetic ingredients are massive red flags that they aren’t sustainable.”</a:t>
            </a:r>
            <a:endParaRPr>
              <a:latin typeface="Inter"/>
              <a:ea typeface="Inter"/>
              <a:cs typeface="Inter"/>
              <a:sym typeface="Inter"/>
            </a:endParaRPr>
          </a:p>
          <a:p>
            <a:pPr marL="0" lvl="0" indent="0" algn="l" rtl="0">
              <a:spcBef>
                <a:spcPts val="0"/>
              </a:spcBef>
              <a:spcAft>
                <a:spcPts val="0"/>
              </a:spcAft>
              <a:buNone/>
            </a:pPr>
            <a:r>
              <a:rPr lang="hu-HU">
                <a:latin typeface="Inter"/>
                <a:ea typeface="Inter"/>
                <a:cs typeface="Inter"/>
                <a:sym typeface="Inter"/>
              </a:rPr>
              <a:t>„Misleading imagery: A label can be green or have a picture of the planet Earth to make you associate it with sustainability. Look closer at the details on the label to see if they are actually sustainable.”</a:t>
            </a:r>
            <a:endParaRPr/>
          </a:p>
          <a:p>
            <a:pPr marL="0" lvl="0" indent="0" algn="l" rtl="0">
              <a:spcBef>
                <a:spcPts val="0"/>
              </a:spcBef>
              <a:spcAft>
                <a:spcPts val="0"/>
              </a:spcAft>
              <a:buNone/>
            </a:pPr>
            <a:r>
              <a:rPr lang="hu-HU">
                <a:latin typeface="Inter"/>
                <a:ea typeface="Inter"/>
                <a:cs typeface="Inter"/>
                <a:sym typeface="Inter"/>
              </a:rPr>
              <a:t>Source: https://hivebrands.com/blogs/news/what-is-a-sustainable-product </a:t>
            </a:r>
            <a:endParaRPr>
              <a:latin typeface="Inter"/>
              <a:ea typeface="Inter"/>
              <a:cs typeface="Inter"/>
              <a:sym typeface="Inter"/>
            </a:endParaRPr>
          </a:p>
          <a:p>
            <a:pPr marL="0" lvl="0" indent="0" algn="l" rtl="0">
              <a:spcBef>
                <a:spcPts val="0"/>
              </a:spcBef>
              <a:spcAft>
                <a:spcPts val="0"/>
              </a:spcAft>
              <a:buNone/>
            </a:pPr>
            <a:r>
              <a:rPr lang="hu-HU">
                <a:highlight>
                  <a:srgbClr val="E89F56"/>
                </a:highlight>
                <a:latin typeface="Inter"/>
                <a:ea typeface="Inter"/>
                <a:cs typeface="Inter"/>
                <a:sym typeface="Inter"/>
              </a:rPr>
              <a:t>N</a:t>
            </a:r>
            <a:r>
              <a:rPr lang="hu-HU" i="0">
                <a:highlight>
                  <a:srgbClr val="E89F56"/>
                </a:highlight>
                <a:latin typeface="Inter"/>
                <a:ea typeface="Inter"/>
                <a:cs typeface="Inter"/>
                <a:sym typeface="Inter"/>
              </a:rPr>
              <a:t>atural isn’t always more eco-friendly:</a:t>
            </a:r>
            <a:r>
              <a:rPr lang="hu-HU" i="0">
                <a:latin typeface="Inter"/>
                <a:ea typeface="Inter"/>
                <a:cs typeface="Inter"/>
                <a:sym typeface="Inter"/>
              </a:rPr>
              <a:t> Natural materials such as viscose, rayon and bamboo are promoted as eco-friendly, but it depends on how they’re sourced. For example, 150 million trees are cut down for viscose production every year. Viscose is responsible for deforestation, unless it comes from a certified source.”</a:t>
            </a:r>
            <a:endParaRPr/>
          </a:p>
          <a:p>
            <a:pPr marL="0" lvl="0" indent="0" algn="l" rtl="0">
              <a:spcBef>
                <a:spcPts val="0"/>
              </a:spcBef>
              <a:spcAft>
                <a:spcPts val="0"/>
              </a:spcAft>
              <a:buNone/>
            </a:pPr>
            <a:endParaRPr>
              <a:latin typeface="Inter"/>
              <a:ea typeface="Inter"/>
              <a:cs typeface="Inter"/>
              <a:sym typeface="Inter"/>
            </a:endParaRPr>
          </a:p>
          <a:p>
            <a:pPr marL="0" lvl="0" indent="0" algn="l" rtl="0">
              <a:spcBef>
                <a:spcPts val="0"/>
              </a:spcBef>
              <a:spcAft>
                <a:spcPts val="0"/>
              </a:spcAft>
              <a:buNone/>
            </a:pPr>
            <a:endParaRPr/>
          </a:p>
        </p:txBody>
      </p:sp>
      <p:sp>
        <p:nvSpPr>
          <p:cNvPr id="771" name="Google Shape;771;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a:t>Upon closer inspection, consumers may realize that products labeled as "all-natural" could still contain harmful substances like mercury or uranium.</a:t>
            </a:r>
            <a:endParaRPr/>
          </a:p>
        </p:txBody>
      </p:sp>
      <p:sp>
        <p:nvSpPr>
          <p:cNvPr id="811" name="Google Shape;81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a:t>For example, in the USA, companies may claim that their products are free from chlorofluorocarbons (CFCs) as a way to imply that their products are greener, even though the absence of CFCs may not significantly contribute to the product's overall environmental impact.</a:t>
            </a:r>
            <a:endParaRPr/>
          </a:p>
          <a:p>
            <a:pPr marL="0" lvl="0" indent="0" algn="l" rtl="0">
              <a:spcBef>
                <a:spcPts val="0"/>
              </a:spcBef>
              <a:spcAft>
                <a:spcPts val="0"/>
              </a:spcAft>
              <a:buNone/>
            </a:pPr>
            <a:endParaRPr/>
          </a:p>
        </p:txBody>
      </p:sp>
      <p:sp>
        <p:nvSpPr>
          <p:cNvPr id="830" name="Google Shape;83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a:t>„</a:t>
            </a:r>
            <a:r>
              <a:rPr lang="hu-HU" sz="1200">
                <a:latin typeface="Inter"/>
                <a:ea typeface="Inter"/>
                <a:cs typeface="Inter"/>
                <a:sym typeface="Inter"/>
              </a:rPr>
              <a:t>The fast fashion industry is notorious for its environmental impact...” Greenwashing was revealed in a 2021 report. „They looked at clothing from major high-street fashion brands to check the truthfulness of their sustainability claims and found 60% of claims overall were misleading.” The worst offenders:  96% of their claims not holding up.</a:t>
            </a:r>
            <a:endParaRPr sz="1200">
              <a:latin typeface="Inter"/>
              <a:ea typeface="Inter"/>
              <a:cs typeface="Inter"/>
              <a:sym typeface="Inter"/>
            </a:endParaRPr>
          </a:p>
          <a:p>
            <a:pPr marL="0" marR="0" lvl="0" indent="0" algn="l" rtl="0">
              <a:lnSpc>
                <a:spcPct val="100000"/>
              </a:lnSpc>
              <a:spcBef>
                <a:spcPts val="0"/>
              </a:spcBef>
              <a:spcAft>
                <a:spcPts val="0"/>
              </a:spcAft>
              <a:buClr>
                <a:schemeClr val="dk1"/>
              </a:buClr>
              <a:buSzPts val="1200"/>
              <a:buFont typeface="Arial"/>
              <a:buNone/>
            </a:pPr>
            <a:r>
              <a:rPr lang="hu-HU" sz="1200"/>
              <a:t>“IKEA has been making beechwood chairs using illegally sourced wood from the forests of Ukraine’s Carpathian region, an area home to endangered beasts”. “The illegal timber was certified by the Forest Stewardship Council” (FSC). This raises serious questions about the transparency of the FSC accreditation. In addition, Earthsight described “rampant illegal logging” worldwide under FSC supervision. </a:t>
            </a:r>
            <a:endParaRPr/>
          </a:p>
          <a:p>
            <a:pPr marL="0" marR="0" lvl="0" indent="0" algn="l" rtl="0">
              <a:lnSpc>
                <a:spcPct val="100000"/>
              </a:lnSpc>
              <a:spcBef>
                <a:spcPts val="0"/>
              </a:spcBef>
              <a:spcAft>
                <a:spcPts val="0"/>
              </a:spcAft>
              <a:buClr>
                <a:schemeClr val="dk1"/>
              </a:buClr>
              <a:buSzPts val="1200"/>
              <a:buFont typeface="Arial"/>
              <a:buNone/>
            </a:pPr>
            <a:r>
              <a:rPr lang="hu-HU"/>
              <a:t>Ryanair announced itself as Europe’s “lowest emissions airline”. The claim was not true and the ads was banned immediately.</a:t>
            </a:r>
            <a:endParaRPr/>
          </a:p>
          <a:p>
            <a:pPr marL="0" marR="0" lvl="0" indent="0" algn="l" rtl="0">
              <a:lnSpc>
                <a:spcPct val="100000"/>
              </a:lnSpc>
              <a:spcBef>
                <a:spcPts val="0"/>
              </a:spcBef>
              <a:spcAft>
                <a:spcPts val="0"/>
              </a:spcAft>
              <a:buClr>
                <a:schemeClr val="dk1"/>
              </a:buClr>
              <a:buSzPts val="1200"/>
              <a:buFont typeface="Arial"/>
              <a:buNone/>
            </a:pPr>
            <a:r>
              <a:rPr lang="hu-HU" sz="1200"/>
              <a:t>Source: https://thesustainableagency.com/blog/greenwashing-examples/ </a:t>
            </a:r>
            <a:endParaRPr/>
          </a:p>
          <a:p>
            <a:pPr marL="0" marR="0" lvl="0" indent="0" algn="l" rtl="0">
              <a:lnSpc>
                <a:spcPct val="100000"/>
              </a:lnSpc>
              <a:spcBef>
                <a:spcPts val="0"/>
              </a:spcBef>
              <a:spcAft>
                <a:spcPts val="0"/>
              </a:spcAft>
              <a:buClr>
                <a:schemeClr val="dk1"/>
              </a:buClr>
              <a:buSzPts val="1200"/>
              <a:buFont typeface="Arial"/>
              <a:buNone/>
            </a:pPr>
            <a:endParaRPr sz="1200"/>
          </a:p>
          <a:p>
            <a:pPr marL="0" lvl="0" indent="0" algn="l" rtl="0">
              <a:spcBef>
                <a:spcPts val="0"/>
              </a:spcBef>
              <a:spcAft>
                <a:spcPts val="0"/>
              </a:spcAft>
              <a:buNone/>
            </a:pPr>
            <a:endParaRPr/>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1" name="Google Shape;861;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hu-HU" sz="1200">
                <a:solidFill>
                  <a:srgbClr val="272525"/>
                </a:solidFill>
                <a:latin typeface="Tahoma"/>
                <a:ea typeface="Tahoma"/>
                <a:cs typeface="Tahoma"/>
                <a:sym typeface="Tahoma"/>
              </a:rPr>
              <a:t>Elders living alone can greatly contribute to reducing waste and crafting a more efficient recycling system</a:t>
            </a:r>
            <a:endParaRPr/>
          </a:p>
        </p:txBody>
      </p:sp>
      <p:sp>
        <p:nvSpPr>
          <p:cNvPr id="344" name="Google Shape;34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a:t>1) </a:t>
            </a:r>
            <a:r>
              <a:rPr lang="hu-HU" sz="1200">
                <a:solidFill>
                  <a:srgbClr val="00002E"/>
                </a:solidFill>
                <a:latin typeface="Tahoma"/>
                <a:ea typeface="Tahoma"/>
                <a:cs typeface="Tahoma"/>
                <a:sym typeface="Tahoma"/>
              </a:rPr>
              <a:t>By recycling materials, we can reduce the amount of waste sent to landfills, which reduces methane emissions and extends the life of landfills.</a:t>
            </a:r>
            <a:endParaRPr sz="1200">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Arial"/>
              <a:buNone/>
            </a:pPr>
            <a:r>
              <a:rPr lang="hu-HU"/>
              <a:t>2) </a:t>
            </a:r>
            <a:r>
              <a:rPr lang="hu-HU" sz="1200">
                <a:solidFill>
                  <a:srgbClr val="00002E"/>
                </a:solidFill>
                <a:latin typeface="Tahoma"/>
                <a:ea typeface="Tahoma"/>
                <a:cs typeface="Tahoma"/>
                <a:sym typeface="Tahoma"/>
              </a:rPr>
              <a:t>Recycling reduces the need for new raw materials, which helps conserve natural resources like trees, minerals, and crude oil.</a:t>
            </a:r>
            <a:endParaRPr sz="1200">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Arial"/>
              <a:buNone/>
            </a:pPr>
            <a:r>
              <a:rPr lang="hu-HU"/>
              <a:t>3) </a:t>
            </a:r>
            <a:r>
              <a:rPr lang="hu-HU" sz="1200">
                <a:solidFill>
                  <a:srgbClr val="00002E"/>
                </a:solidFill>
                <a:latin typeface="Tahoma"/>
                <a:ea typeface="Tahoma"/>
                <a:cs typeface="Tahoma"/>
                <a:sym typeface="Tahoma"/>
              </a:rPr>
              <a:t>Recycling helps reduce air pollution, water pollution, soil contamination associated with mining, manufacturing, and waste disposal, which can improve human health and environment.</a:t>
            </a:r>
            <a:endParaRPr sz="1200">
              <a:latin typeface="Tahoma"/>
              <a:ea typeface="Tahoma"/>
              <a:cs typeface="Tahoma"/>
              <a:sym typeface="Tahoma"/>
            </a:endParaRPr>
          </a:p>
          <a:p>
            <a:pPr marL="0" lvl="0" indent="0" algn="l" rtl="0">
              <a:spcBef>
                <a:spcPts val="0"/>
              </a:spcBef>
              <a:spcAft>
                <a:spcPts val="0"/>
              </a:spcAft>
              <a:buNone/>
            </a:pPr>
            <a:endParaRPr/>
          </a:p>
        </p:txBody>
      </p:sp>
      <p:sp>
        <p:nvSpPr>
          <p:cNvPr id="363" name="Google Shape;36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hu-H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hangers2.e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hangers2.eu/"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dia" type="title">
  <p:cSld name="TITLE">
    <p:bg>
      <p:bgPr>
        <a:solidFill>
          <a:srgbClr val="344F74"/>
        </a:solidFill>
        <a:effectLst/>
      </p:bgPr>
    </p:bg>
    <p:spTree>
      <p:nvGrpSpPr>
        <p:cNvPr id="1" name="Shape 15"/>
        <p:cNvGrpSpPr/>
        <p:nvPr/>
      </p:nvGrpSpPr>
      <p:grpSpPr>
        <a:xfrm>
          <a:off x="0" y="0"/>
          <a:ext cx="0" cy="0"/>
          <a:chOff x="0" y="0"/>
          <a:chExt cx="0" cy="0"/>
        </a:xfrm>
      </p:grpSpPr>
      <p:sp>
        <p:nvSpPr>
          <p:cNvPr id="16" name="Google Shape;16;p57"/>
          <p:cNvSpPr txBox="1">
            <a:spLocks noGrp="1"/>
          </p:cNvSpPr>
          <p:nvPr>
            <p:ph type="subTitle" idx="1"/>
          </p:nvPr>
        </p:nvSpPr>
        <p:spPr>
          <a:xfrm>
            <a:off x="2178235" y="3606254"/>
            <a:ext cx="814183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18" name="Google Shape;18;p5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88888"/>
              </a:buClr>
              <a:buSzPts val="1200"/>
              <a:buFont typeface="Calibri"/>
              <a:buNone/>
            </a:pPr>
            <a:fld id="{00000000-1234-1234-1234-123412341234}" type="slidenum">
              <a:rPr lang="hu-HU"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19" name="Google Shape;19;p57"/>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20" name="Google Shape;20;p57"/>
          <p:cNvSpPr/>
          <p:nvPr/>
        </p:nvSpPr>
        <p:spPr>
          <a:xfrm rot="-5400000">
            <a:off x="4689767" y="-644239"/>
            <a:ext cx="6857998" cy="8146475"/>
          </a:xfrm>
          <a:prstGeom prst="triangle">
            <a:avLst>
              <a:gd name="adj" fmla="val 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1" name="Google Shape;21;p57"/>
          <p:cNvSpPr/>
          <p:nvPr/>
        </p:nvSpPr>
        <p:spPr>
          <a:xfrm rot="5400000">
            <a:off x="-110837" y="2854034"/>
            <a:ext cx="4114800" cy="3893127"/>
          </a:xfrm>
          <a:prstGeom prst="triangle">
            <a:avLst>
              <a:gd name="adj" fmla="val 99832"/>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2" name="Google Shape;22;p57"/>
          <p:cNvSpPr txBox="1"/>
          <p:nvPr/>
        </p:nvSpPr>
        <p:spPr>
          <a:xfrm>
            <a:off x="155581" y="5650046"/>
            <a:ext cx="2400742"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E89F56"/>
              </a:buClr>
              <a:buSzPts val="1800"/>
              <a:buFont typeface="Tahoma"/>
              <a:buNone/>
            </a:pPr>
            <a:r>
              <a:rPr lang="hu-HU" sz="1800" b="0" i="0" u="sng" strike="noStrike" cap="none">
                <a:solidFill>
                  <a:srgbClr val="E89F56"/>
                </a:solidFill>
                <a:latin typeface="Tahoma"/>
                <a:ea typeface="Tahoma"/>
                <a:cs typeface="Tahoma"/>
                <a:sym typeface="Tahoma"/>
                <a:hlinkClick r:id="rId2">
                  <a:extLst>
                    <a:ext uri="{A12FA001-AC4F-418D-AE19-62706E023703}">
                      <ahyp:hlinkClr xmlns:ahyp="http://schemas.microsoft.com/office/drawing/2018/hyperlinkcolor" val="tx"/>
                    </a:ext>
                  </a:extLst>
                </a:hlinkClick>
              </a:rPr>
              <a:t>https://changers2.eu/</a:t>
            </a:r>
            <a:r>
              <a:rPr lang="hu-HU" sz="1800" b="0" i="0" u="none" strike="noStrike" cap="none">
                <a:solidFill>
                  <a:srgbClr val="E89F56"/>
                </a:solidFill>
                <a:latin typeface="Tahoma"/>
                <a:ea typeface="Tahoma"/>
                <a:cs typeface="Tahoma"/>
                <a:sym typeface="Tahoma"/>
              </a:rPr>
              <a:t> </a:t>
            </a:r>
            <a:endParaRPr sz="1100" b="0" i="0" u="none" strike="noStrike" cap="none">
              <a:solidFill>
                <a:srgbClr val="E89F56"/>
              </a:solidFill>
              <a:latin typeface="Tahoma"/>
              <a:ea typeface="Tahoma"/>
              <a:cs typeface="Tahoma"/>
              <a:sym typeface="Tahoma"/>
            </a:endParaRPr>
          </a:p>
        </p:txBody>
      </p:sp>
      <p:pic>
        <p:nvPicPr>
          <p:cNvPr id="23" name="Google Shape;23;p57" descr="A képen Betűtípus, embléma, Grafika, képernyőkép látható&#10;&#10;Automatikusan generált leírás"/>
          <p:cNvPicPr preferRelativeResize="0"/>
          <p:nvPr/>
        </p:nvPicPr>
        <p:blipFill rotWithShape="1">
          <a:blip r:embed="rId3">
            <a:alphaModFix/>
          </a:blip>
          <a:srcRect l="5439" t="25705" r="4830" b="25329"/>
          <a:stretch/>
        </p:blipFill>
        <p:spPr>
          <a:xfrm>
            <a:off x="476093" y="436847"/>
            <a:ext cx="6192578" cy="1644653"/>
          </a:xfrm>
          <a:prstGeom prst="rect">
            <a:avLst/>
          </a:prstGeom>
          <a:noFill/>
          <a:ln>
            <a:noFill/>
          </a:ln>
        </p:spPr>
      </p:pic>
      <p:sp>
        <p:nvSpPr>
          <p:cNvPr id="24" name="Google Shape;24;p57"/>
          <p:cNvSpPr txBox="1">
            <a:spLocks noGrp="1"/>
          </p:cNvSpPr>
          <p:nvPr>
            <p:ph type="ctrTitle"/>
          </p:nvPr>
        </p:nvSpPr>
        <p:spPr>
          <a:xfrm>
            <a:off x="2173594" y="1733276"/>
            <a:ext cx="8146476" cy="17954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Tahoma"/>
              <a:buNone/>
              <a:defRPr sz="2400">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120"/>
        <p:cNvGrpSpPr/>
        <p:nvPr/>
      </p:nvGrpSpPr>
      <p:grpSpPr>
        <a:xfrm>
          <a:off x="0" y="0"/>
          <a:ext cx="0" cy="0"/>
          <a:chOff x="0" y="0"/>
          <a:chExt cx="0" cy="0"/>
        </a:xfrm>
      </p:grpSpPr>
      <p:sp>
        <p:nvSpPr>
          <p:cNvPr id="121" name="Google Shape;121;p73"/>
          <p:cNvSpPr txBox="1">
            <a:spLocks noGrp="1"/>
          </p:cNvSpPr>
          <p:nvPr>
            <p:ph type="title"/>
          </p:nvPr>
        </p:nvSpPr>
        <p:spPr>
          <a:xfrm>
            <a:off x="2474973" y="2598677"/>
            <a:ext cx="7242054" cy="230997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73"/>
          <p:cNvSpPr/>
          <p:nvPr/>
        </p:nvSpPr>
        <p:spPr>
          <a:xfrm rot="10800000">
            <a:off x="9717027" y="0"/>
            <a:ext cx="2474973" cy="1565563"/>
          </a:xfrm>
          <a:prstGeom prst="triangle">
            <a:avLst>
              <a:gd name="adj" fmla="val 7071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3" name="Google Shape;123;p73"/>
          <p:cNvSpPr/>
          <p:nvPr/>
        </p:nvSpPr>
        <p:spPr>
          <a:xfrm rot="-5400000">
            <a:off x="10171732" y="1104033"/>
            <a:ext cx="2474973" cy="1565563"/>
          </a:xfrm>
          <a:prstGeom prst="triangle">
            <a:avLst>
              <a:gd name="adj" fmla="val 4944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4" name="Google Shape;124;p73"/>
          <p:cNvSpPr/>
          <p:nvPr/>
        </p:nvSpPr>
        <p:spPr>
          <a:xfrm rot="5400000">
            <a:off x="-454705" y="4250817"/>
            <a:ext cx="2474973" cy="1565563"/>
          </a:xfrm>
          <a:prstGeom prst="triangle">
            <a:avLst>
              <a:gd name="adj" fmla="val 4944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5" name="Google Shape;125;p73"/>
          <p:cNvSpPr/>
          <p:nvPr/>
        </p:nvSpPr>
        <p:spPr>
          <a:xfrm>
            <a:off x="0" y="5292437"/>
            <a:ext cx="2474973" cy="1565563"/>
          </a:xfrm>
          <a:prstGeom prst="triangle">
            <a:avLst>
              <a:gd name="adj" fmla="val 73511"/>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26" name="Google Shape;126;p73" descr="A képen Grafika látható&#10;&#10;Automatikusan generált leírás"/>
          <p:cNvPicPr preferRelativeResize="0"/>
          <p:nvPr/>
        </p:nvPicPr>
        <p:blipFill rotWithShape="1">
          <a:blip r:embed="rId2">
            <a:alphaModFix/>
          </a:blip>
          <a:srcRect l="5983" t="25960" r="5005" b="21855"/>
          <a:stretch/>
        </p:blipFill>
        <p:spPr>
          <a:xfrm>
            <a:off x="2209800" y="233691"/>
            <a:ext cx="6943726" cy="19812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ím és tartalom">
  <p:cSld name="1_Cím és tartalom">
    <p:spTree>
      <p:nvGrpSpPr>
        <p:cNvPr id="1" name="Shape 127"/>
        <p:cNvGrpSpPr/>
        <p:nvPr/>
      </p:nvGrpSpPr>
      <p:grpSpPr>
        <a:xfrm>
          <a:off x="0" y="0"/>
          <a:ext cx="0" cy="0"/>
          <a:chOff x="0" y="0"/>
          <a:chExt cx="0" cy="0"/>
        </a:xfrm>
      </p:grpSpPr>
      <p:sp>
        <p:nvSpPr>
          <p:cNvPr id="128" name="Google Shape;128;p74"/>
          <p:cNvSpPr txBox="1">
            <a:spLocks noGrp="1"/>
          </p:cNvSpPr>
          <p:nvPr>
            <p:ph type="title"/>
          </p:nvPr>
        </p:nvSpPr>
        <p:spPr>
          <a:xfrm>
            <a:off x="2771480" y="365125"/>
            <a:ext cx="80537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74"/>
          <p:cNvSpPr txBox="1">
            <a:spLocks noGrp="1"/>
          </p:cNvSpPr>
          <p:nvPr>
            <p:ph type="body" idx="1"/>
          </p:nvPr>
        </p:nvSpPr>
        <p:spPr>
          <a:xfrm>
            <a:off x="2771480" y="1825625"/>
            <a:ext cx="8053761" cy="435133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rgbClr val="E89F56"/>
              </a:buClr>
              <a:buSzPts val="1400"/>
              <a:buFont typeface="Arial"/>
              <a:buChar char="•"/>
              <a:defRPr sz="1400">
                <a:solidFill>
                  <a:schemeClr val="dk1"/>
                </a:solidFill>
                <a:latin typeface="Tahoma"/>
                <a:ea typeface="Tahoma"/>
                <a:cs typeface="Tahoma"/>
                <a:sym typeface="Tahoma"/>
              </a:defRPr>
            </a:lvl1pPr>
            <a:lvl2pPr marL="914400" lvl="1" indent="-317500" algn="l">
              <a:lnSpc>
                <a:spcPct val="90000"/>
              </a:lnSpc>
              <a:spcBef>
                <a:spcPts val="500"/>
              </a:spcBef>
              <a:spcAft>
                <a:spcPts val="0"/>
              </a:spcAft>
              <a:buClr>
                <a:srgbClr val="E89F56"/>
              </a:buClr>
              <a:buSzPts val="1400"/>
              <a:buChar char="•"/>
              <a:defRPr sz="1400">
                <a:latin typeface="Tahoma"/>
                <a:ea typeface="Tahoma"/>
                <a:cs typeface="Tahoma"/>
                <a:sym typeface="Tahoma"/>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131" name="Google Shape;131;p74"/>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
        <p:nvSpPr>
          <p:cNvPr id="132" name="Google Shape;132;p74"/>
          <p:cNvSpPr/>
          <p:nvPr/>
        </p:nvSpPr>
        <p:spPr>
          <a:xfrm rot="5400000">
            <a:off x="-1184563" y="3537087"/>
            <a:ext cx="4391888" cy="2022763"/>
          </a:xfrm>
          <a:prstGeom prst="triangle">
            <a:avLst>
              <a:gd name="adj" fmla="val 5287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3" name="Google Shape;133;p74"/>
          <p:cNvSpPr/>
          <p:nvPr/>
        </p:nvSpPr>
        <p:spPr>
          <a:xfrm rot="-5400000">
            <a:off x="309679" y="2361620"/>
            <a:ext cx="2463665" cy="1303067"/>
          </a:xfrm>
          <a:prstGeom prst="triangle">
            <a:avLst>
              <a:gd name="adj" fmla="val 60139"/>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4" name="Google Shape;134;p74"/>
          <p:cNvSpPr/>
          <p:nvPr/>
        </p:nvSpPr>
        <p:spPr>
          <a:xfrm rot="-5400000">
            <a:off x="509498" y="5174451"/>
            <a:ext cx="1655379" cy="1711717"/>
          </a:xfrm>
          <a:prstGeom prst="triangle">
            <a:avLst>
              <a:gd name="adj" fmla="val 936"/>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5" name="Google Shape;135;p74"/>
          <p:cNvSpPr/>
          <p:nvPr/>
        </p:nvSpPr>
        <p:spPr>
          <a:xfrm rot="5400000">
            <a:off x="-164251" y="1262108"/>
            <a:ext cx="1040276" cy="711774"/>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6" name="Google Shape;136;p74"/>
          <p:cNvSpPr/>
          <p:nvPr/>
        </p:nvSpPr>
        <p:spPr>
          <a:xfrm rot="10800000">
            <a:off x="52554" y="4291"/>
            <a:ext cx="2022764" cy="2241038"/>
          </a:xfrm>
          <a:prstGeom prst="triangle">
            <a:avLst>
              <a:gd name="adj" fmla="val 50388"/>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E89F56"/>
              </a:solidFill>
              <a:latin typeface="Calibri"/>
              <a:ea typeface="Calibri"/>
              <a:cs typeface="Calibri"/>
              <a:sym typeface="Calibri"/>
            </a:endParaRPr>
          </a:p>
        </p:txBody>
      </p:sp>
      <p:sp>
        <p:nvSpPr>
          <p:cNvPr id="137" name="Google Shape;137;p74"/>
          <p:cNvSpPr/>
          <p:nvPr/>
        </p:nvSpPr>
        <p:spPr>
          <a:xfrm rot="10800000">
            <a:off x="9628907" y="0"/>
            <a:ext cx="2563093" cy="106680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8" name="Google Shape;138;p74"/>
          <p:cNvSpPr/>
          <p:nvPr/>
        </p:nvSpPr>
        <p:spPr>
          <a:xfrm rot="-5400000">
            <a:off x="10868739" y="723362"/>
            <a:ext cx="1605759" cy="1040763"/>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9" name="Google Shape;139;p74"/>
          <p:cNvSpPr/>
          <p:nvPr/>
        </p:nvSpPr>
        <p:spPr>
          <a:xfrm rot="-5400000">
            <a:off x="10227911" y="4893911"/>
            <a:ext cx="2561419" cy="1366756"/>
          </a:xfrm>
          <a:prstGeom prst="triangle">
            <a:avLst>
              <a:gd name="adj" fmla="val 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0" name="Google Shape;140;p74"/>
          <p:cNvSpPr/>
          <p:nvPr/>
        </p:nvSpPr>
        <p:spPr>
          <a:xfrm rot="-5400000">
            <a:off x="1595566" y="916991"/>
            <a:ext cx="789709" cy="415636"/>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41" name="Google Shape;141;p74"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142" name="Google Shape;142;p74"/>
          <p:cNvSpPr txBox="1"/>
          <p:nvPr/>
        </p:nvSpPr>
        <p:spPr>
          <a:xfrm>
            <a:off x="355887" y="635634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149"/>
        <p:cNvGrpSpPr/>
        <p:nvPr/>
      </p:nvGrpSpPr>
      <p:grpSpPr>
        <a:xfrm>
          <a:off x="0" y="0"/>
          <a:ext cx="0" cy="0"/>
          <a:chOff x="0" y="0"/>
          <a:chExt cx="0" cy="0"/>
        </a:xfrm>
      </p:grpSpPr>
      <p:sp>
        <p:nvSpPr>
          <p:cNvPr id="150" name="Google Shape;150;p60"/>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60"/>
          <p:cNvSpPr txBox="1">
            <a:spLocks noGrp="1"/>
          </p:cNvSpPr>
          <p:nvPr>
            <p:ph type="body" idx="1"/>
          </p:nvPr>
        </p:nvSpPr>
        <p:spPr>
          <a:xfrm>
            <a:off x="838200" y="1825625"/>
            <a:ext cx="66675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E89F56"/>
              </a:buClr>
              <a:buSzPts val="2400"/>
              <a:buFont typeface="Arial"/>
              <a:buChar char="•"/>
              <a:defRPr sz="2400">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60"/>
          <p:cNvSpPr txBox="1">
            <a:spLocks noGrp="1"/>
          </p:cNvSpPr>
          <p:nvPr>
            <p:ph type="body" idx="2"/>
          </p:nvPr>
        </p:nvSpPr>
        <p:spPr>
          <a:xfrm>
            <a:off x="7810500" y="1825625"/>
            <a:ext cx="3543299" cy="4203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60"/>
          <p:cNvSpPr txBox="1"/>
          <p:nvPr/>
        </p:nvSpPr>
        <p:spPr>
          <a:xfrm>
            <a:off x="18872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200" b="0" i="0" u="none" strike="noStrike" cap="none">
                <a:solidFill>
                  <a:srgbClr val="354F74"/>
                </a:solidFill>
                <a:latin typeface="Tahoma"/>
                <a:ea typeface="Tahoma"/>
                <a:cs typeface="Tahoma"/>
                <a:sym typeface="Tahoma"/>
              </a:rPr>
              <a:t>‹#›</a:t>
            </a:fld>
            <a:endParaRPr sz="1200" b="0" i="0" u="none" strike="noStrike" cap="none">
              <a:solidFill>
                <a:srgbClr val="354F74"/>
              </a:solidFill>
              <a:latin typeface="Tahoma"/>
              <a:ea typeface="Tahoma"/>
              <a:cs typeface="Tahoma"/>
              <a:sym typeface="Tahoma"/>
            </a:endParaRPr>
          </a:p>
        </p:txBody>
      </p:sp>
      <p:sp>
        <p:nvSpPr>
          <p:cNvPr id="154" name="Google Shape;154;p60"/>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5" name="Google Shape;155;p60"/>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6" name="Google Shape;156;p60"/>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7" name="Google Shape;157;p60"/>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58" name="Google Shape;158;p60"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159"/>
        <p:cNvGrpSpPr/>
        <p:nvPr/>
      </p:nvGrpSpPr>
      <p:grpSpPr>
        <a:xfrm>
          <a:off x="0" y="0"/>
          <a:ext cx="0" cy="0"/>
          <a:chOff x="0" y="0"/>
          <a:chExt cx="0" cy="0"/>
        </a:xfrm>
      </p:grpSpPr>
      <p:sp>
        <p:nvSpPr>
          <p:cNvPr id="160" name="Google Shape;160;p6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6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u="none" strike="noStrike" cap="none">
                <a:solidFill>
                  <a:schemeClr val="dk1"/>
                </a:solidFill>
                <a:latin typeface="Tahoma"/>
                <a:ea typeface="Tahoma"/>
                <a:cs typeface="Tahoma"/>
                <a:sym typeface="Tahom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2" name="Google Shape;162;p6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E89F56"/>
              </a:buClr>
              <a:buSzPts val="2400"/>
              <a:buChar char="•"/>
              <a:defRPr sz="2400">
                <a:latin typeface="Tahoma"/>
                <a:ea typeface="Tahoma"/>
                <a:cs typeface="Tahoma"/>
                <a:sym typeface="Tahoma"/>
              </a:defRPr>
            </a:lvl1pPr>
            <a:lvl2pPr marL="914400" lvl="1" indent="-381000" algn="l">
              <a:lnSpc>
                <a:spcPct val="90000"/>
              </a:lnSpc>
              <a:spcBef>
                <a:spcPts val="500"/>
              </a:spcBef>
              <a:spcAft>
                <a:spcPts val="0"/>
              </a:spcAft>
              <a:buClr>
                <a:schemeClr val="dk1"/>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chemeClr val="dk1"/>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chemeClr val="dk1"/>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chemeClr val="dk1"/>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66"/>
          <p:cNvSpPr txBox="1">
            <a:spLocks noGrp="1"/>
          </p:cNvSpPr>
          <p:nvPr>
            <p:ph type="body" idx="3"/>
          </p:nvPr>
        </p:nvSpPr>
        <p:spPr>
          <a:xfrm>
            <a:off x="6172200" y="1690688"/>
            <a:ext cx="5183188" cy="44989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66"/>
          <p:cNvSpPr txBox="1"/>
          <p:nvPr/>
        </p:nvSpPr>
        <p:spPr>
          <a:xfrm>
            <a:off x="274178" y="6350786"/>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200">
                <a:solidFill>
                  <a:srgbClr val="354F74"/>
                </a:solidFill>
                <a:latin typeface="Tahoma"/>
                <a:ea typeface="Tahoma"/>
                <a:cs typeface="Tahoma"/>
                <a:sym typeface="Tahoma"/>
              </a:rPr>
              <a:t>‹#›</a:t>
            </a:fld>
            <a:endParaRPr sz="1200">
              <a:solidFill>
                <a:srgbClr val="354F74"/>
              </a:solidFill>
              <a:latin typeface="Tahoma"/>
              <a:ea typeface="Tahoma"/>
              <a:cs typeface="Tahoma"/>
              <a:sym typeface="Tahoma"/>
            </a:endParaRPr>
          </a:p>
        </p:txBody>
      </p:sp>
      <p:pic>
        <p:nvPicPr>
          <p:cNvPr id="165" name="Google Shape;165;p66"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166" name="Google Shape;166;p66"/>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7" name="Google Shape;167;p66"/>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8" name="Google Shape;168;p66"/>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9" name="Google Shape;169;p66"/>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170"/>
        <p:cNvGrpSpPr/>
        <p:nvPr/>
      </p:nvGrpSpPr>
      <p:grpSpPr>
        <a:xfrm>
          <a:off x="0" y="0"/>
          <a:ext cx="0" cy="0"/>
          <a:chOff x="0" y="0"/>
          <a:chExt cx="0" cy="0"/>
        </a:xfrm>
      </p:grpSpPr>
      <p:sp>
        <p:nvSpPr>
          <p:cNvPr id="171" name="Google Shape;171;p69"/>
          <p:cNvSpPr txBox="1">
            <a:spLocks noGrp="1"/>
          </p:cNvSpPr>
          <p:nvPr>
            <p:ph type="title"/>
          </p:nvPr>
        </p:nvSpPr>
        <p:spPr>
          <a:xfrm>
            <a:off x="839788" y="457200"/>
            <a:ext cx="10141230" cy="9620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69"/>
          <p:cNvSpPr txBox="1">
            <a:spLocks noGrp="1"/>
          </p:cNvSpPr>
          <p:nvPr>
            <p:ph type="body" idx="1"/>
          </p:nvPr>
        </p:nvSpPr>
        <p:spPr>
          <a:xfrm>
            <a:off x="2709863" y="4151700"/>
            <a:ext cx="6772274" cy="18700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200"/>
              <a:buNone/>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73" name="Google Shape;173;p69"/>
          <p:cNvSpPr txBox="1">
            <a:spLocks noGrp="1"/>
          </p:cNvSpPr>
          <p:nvPr>
            <p:ph type="body" idx="2"/>
          </p:nvPr>
        </p:nvSpPr>
        <p:spPr>
          <a:xfrm>
            <a:off x="839788" y="1776136"/>
            <a:ext cx="10141230" cy="21513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400"/>
              <a:buNone/>
              <a:defRPr sz="2400">
                <a:latin typeface="Tahoma"/>
                <a:ea typeface="Tahoma"/>
                <a:cs typeface="Tahoma"/>
                <a:sym typeface="Tahom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4" name="Google Shape;174;p69"/>
          <p:cNvSpPr txBox="1"/>
          <p:nvPr/>
        </p:nvSpPr>
        <p:spPr>
          <a:xfrm>
            <a:off x="171628"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200">
                <a:solidFill>
                  <a:srgbClr val="354F74"/>
                </a:solidFill>
                <a:latin typeface="Tahoma"/>
                <a:ea typeface="Tahoma"/>
                <a:cs typeface="Tahoma"/>
                <a:sym typeface="Tahoma"/>
              </a:rPr>
              <a:t>‹#›</a:t>
            </a:fld>
            <a:endParaRPr sz="1200">
              <a:solidFill>
                <a:srgbClr val="354F74"/>
              </a:solidFill>
              <a:latin typeface="Tahoma"/>
              <a:ea typeface="Tahoma"/>
              <a:cs typeface="Tahoma"/>
              <a:sym typeface="Tahoma"/>
            </a:endParaRPr>
          </a:p>
        </p:txBody>
      </p:sp>
      <p:pic>
        <p:nvPicPr>
          <p:cNvPr id="175" name="Google Shape;175;p69"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176" name="Google Shape;176;p69"/>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7" name="Google Shape;177;p69"/>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8" name="Google Shape;178;p69"/>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9" name="Google Shape;179;p69"/>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Üres">
  <p:cSld name="Üres">
    <p:spTree>
      <p:nvGrpSpPr>
        <p:cNvPr id="1" name="Shape 180"/>
        <p:cNvGrpSpPr/>
        <p:nvPr/>
      </p:nvGrpSpPr>
      <p:grpSpPr>
        <a:xfrm>
          <a:off x="0" y="0"/>
          <a:ext cx="0" cy="0"/>
          <a:chOff x="0" y="0"/>
          <a:chExt cx="0" cy="0"/>
        </a:xfrm>
      </p:grpSpPr>
      <p:sp>
        <p:nvSpPr>
          <p:cNvPr id="181" name="Google Shape;18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82" name="Google Shape;182;p70"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183" name="Google Shape;183;p70"/>
          <p:cNvSpPr/>
          <p:nvPr/>
        </p:nvSpPr>
        <p:spPr>
          <a:xfrm rot="10800000">
            <a:off x="9717027" y="0"/>
            <a:ext cx="2474973" cy="1565563"/>
          </a:xfrm>
          <a:prstGeom prst="triangle">
            <a:avLst>
              <a:gd name="adj" fmla="val 7071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4" name="Google Shape;184;p70"/>
          <p:cNvSpPr/>
          <p:nvPr/>
        </p:nvSpPr>
        <p:spPr>
          <a:xfrm rot="-5400000">
            <a:off x="10171732" y="1104033"/>
            <a:ext cx="2474973" cy="1565563"/>
          </a:xfrm>
          <a:prstGeom prst="triangle">
            <a:avLst>
              <a:gd name="adj" fmla="val 4944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5" name="Google Shape;185;p70"/>
          <p:cNvSpPr/>
          <p:nvPr/>
        </p:nvSpPr>
        <p:spPr>
          <a:xfrm rot="5400000">
            <a:off x="-454705" y="4250817"/>
            <a:ext cx="2474973" cy="1565563"/>
          </a:xfrm>
          <a:prstGeom prst="triangle">
            <a:avLst>
              <a:gd name="adj" fmla="val 4944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6" name="Google Shape;186;p70"/>
          <p:cNvSpPr/>
          <p:nvPr/>
        </p:nvSpPr>
        <p:spPr>
          <a:xfrm>
            <a:off x="0" y="5292437"/>
            <a:ext cx="2474973" cy="1565563"/>
          </a:xfrm>
          <a:prstGeom prst="triangle">
            <a:avLst>
              <a:gd name="adj" fmla="val 73511"/>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7" name="Google Shape;187;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chemeClr val="dk1"/>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chemeClr val="dk1"/>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chemeClr val="dk1"/>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chemeClr val="dk1"/>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70"/>
          <p:cNvSpPr txBox="1"/>
          <p:nvPr/>
        </p:nvSpPr>
        <p:spPr>
          <a:xfrm>
            <a:off x="8530472" y="6356349"/>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ép képaláírással">
  <p:cSld name="Kép képaláírással">
    <p:spTree>
      <p:nvGrpSpPr>
        <p:cNvPr id="1" name="Shape 190"/>
        <p:cNvGrpSpPr/>
        <p:nvPr/>
      </p:nvGrpSpPr>
      <p:grpSpPr>
        <a:xfrm>
          <a:off x="0" y="0"/>
          <a:ext cx="0" cy="0"/>
          <a:chOff x="0" y="0"/>
          <a:chExt cx="0" cy="0"/>
        </a:xfrm>
      </p:grpSpPr>
      <p:sp>
        <p:nvSpPr>
          <p:cNvPr id="191" name="Google Shape;191;p71"/>
          <p:cNvSpPr txBox="1">
            <a:spLocks noGrp="1"/>
          </p:cNvSpPr>
          <p:nvPr>
            <p:ph type="title"/>
          </p:nvPr>
        </p:nvSpPr>
        <p:spPr>
          <a:xfrm>
            <a:off x="2564091" y="457200"/>
            <a:ext cx="8323868" cy="11128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800"/>
              <a:buFont typeface="Tahoma"/>
              <a:buNone/>
              <a:defRPr sz="4800">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1"/>
          <p:cNvSpPr txBox="1">
            <a:spLocks noGrp="1"/>
          </p:cNvSpPr>
          <p:nvPr>
            <p:ph type="body" idx="1"/>
          </p:nvPr>
        </p:nvSpPr>
        <p:spPr>
          <a:xfrm>
            <a:off x="2564091" y="2057400"/>
            <a:ext cx="8323868" cy="3811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E89F56"/>
              </a:buClr>
              <a:buSzPts val="2800"/>
              <a:buFont typeface="Calibri"/>
              <a:buAutoNum type="arabicParenR"/>
              <a:defRPr sz="2800">
                <a:latin typeface="Tahoma"/>
                <a:ea typeface="Tahoma"/>
                <a:cs typeface="Tahoma"/>
                <a:sym typeface="Tahom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3" name="Google Shape;19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194" name="Google Shape;194;p71"/>
          <p:cNvSpPr/>
          <p:nvPr/>
        </p:nvSpPr>
        <p:spPr>
          <a:xfrm rot="5400000">
            <a:off x="-1184563" y="3537087"/>
            <a:ext cx="4391888" cy="2022763"/>
          </a:xfrm>
          <a:prstGeom prst="triangle">
            <a:avLst>
              <a:gd name="adj" fmla="val 5287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5" name="Google Shape;195;p71"/>
          <p:cNvSpPr/>
          <p:nvPr/>
        </p:nvSpPr>
        <p:spPr>
          <a:xfrm rot="-5400000">
            <a:off x="309679" y="2361620"/>
            <a:ext cx="2463665" cy="1303067"/>
          </a:xfrm>
          <a:prstGeom prst="triangle">
            <a:avLst>
              <a:gd name="adj" fmla="val 60139"/>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6" name="Google Shape;196;p71"/>
          <p:cNvSpPr/>
          <p:nvPr/>
        </p:nvSpPr>
        <p:spPr>
          <a:xfrm rot="-5400000">
            <a:off x="509498" y="5174451"/>
            <a:ext cx="1655379" cy="1711717"/>
          </a:xfrm>
          <a:prstGeom prst="triangle">
            <a:avLst>
              <a:gd name="adj" fmla="val 936"/>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7" name="Google Shape;197;p71"/>
          <p:cNvSpPr/>
          <p:nvPr/>
        </p:nvSpPr>
        <p:spPr>
          <a:xfrm rot="5400000">
            <a:off x="-164251" y="1262108"/>
            <a:ext cx="1040276" cy="711774"/>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8" name="Google Shape;198;p71"/>
          <p:cNvSpPr/>
          <p:nvPr/>
        </p:nvSpPr>
        <p:spPr>
          <a:xfrm rot="10800000">
            <a:off x="52554" y="4291"/>
            <a:ext cx="2022764" cy="2241038"/>
          </a:xfrm>
          <a:prstGeom prst="triangle">
            <a:avLst>
              <a:gd name="adj" fmla="val 50388"/>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E89F56"/>
              </a:solidFill>
              <a:latin typeface="Calibri"/>
              <a:ea typeface="Calibri"/>
              <a:cs typeface="Calibri"/>
              <a:sym typeface="Calibri"/>
            </a:endParaRPr>
          </a:p>
        </p:txBody>
      </p:sp>
      <p:sp>
        <p:nvSpPr>
          <p:cNvPr id="199" name="Google Shape;199;p71"/>
          <p:cNvSpPr/>
          <p:nvPr/>
        </p:nvSpPr>
        <p:spPr>
          <a:xfrm rot="10800000">
            <a:off x="9628907" y="0"/>
            <a:ext cx="2563093" cy="106680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0" name="Google Shape;200;p71"/>
          <p:cNvSpPr/>
          <p:nvPr/>
        </p:nvSpPr>
        <p:spPr>
          <a:xfrm rot="-5400000">
            <a:off x="10868739" y="723362"/>
            <a:ext cx="1605759" cy="1040763"/>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1" name="Google Shape;201;p71"/>
          <p:cNvSpPr/>
          <p:nvPr/>
        </p:nvSpPr>
        <p:spPr>
          <a:xfrm rot="-5400000">
            <a:off x="10227911" y="4893911"/>
            <a:ext cx="2561419" cy="1366756"/>
          </a:xfrm>
          <a:prstGeom prst="triangle">
            <a:avLst>
              <a:gd name="adj" fmla="val 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2" name="Google Shape;202;p71"/>
          <p:cNvSpPr/>
          <p:nvPr/>
        </p:nvSpPr>
        <p:spPr>
          <a:xfrm rot="-5400000">
            <a:off x="1595566" y="916991"/>
            <a:ext cx="789709" cy="415636"/>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3" name="Google Shape;203;p71"/>
          <p:cNvSpPr txBox="1"/>
          <p:nvPr/>
        </p:nvSpPr>
        <p:spPr>
          <a:xfrm>
            <a:off x="141405" y="6492874"/>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54F74"/>
              </a:buClr>
              <a:buSzPts val="1400"/>
              <a:buFont typeface="Tahoma"/>
              <a:buNone/>
            </a:pPr>
            <a:fld id="{00000000-1234-1234-1234-123412341234}" type="slidenum">
              <a:rPr lang="hu-HU" sz="1400" b="0" i="0" u="none" strike="noStrike" cap="none">
                <a:solidFill>
                  <a:srgbClr val="354F74"/>
                </a:solidFill>
                <a:latin typeface="Tahoma"/>
                <a:ea typeface="Tahoma"/>
                <a:cs typeface="Tahoma"/>
                <a:sym typeface="Tahoma"/>
              </a:rPr>
              <a:t>‹#›</a:t>
            </a:fld>
            <a:endParaRPr sz="1400" b="0" i="0" u="none" strike="noStrike" cap="none">
              <a:solidFill>
                <a:srgbClr val="354F74"/>
              </a:solidFill>
              <a:latin typeface="Tahoma"/>
              <a:ea typeface="Tahoma"/>
              <a:cs typeface="Tahoma"/>
              <a:sym typeface="Tahoma"/>
            </a:endParaRPr>
          </a:p>
        </p:txBody>
      </p:sp>
      <p:pic>
        <p:nvPicPr>
          <p:cNvPr id="204" name="Google Shape;204;p71"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rtalomrész képaláírással">
  <p:cSld name="Tartalomrész képaláírással">
    <p:spTree>
      <p:nvGrpSpPr>
        <p:cNvPr id="1" name="Shape 205"/>
        <p:cNvGrpSpPr/>
        <p:nvPr/>
      </p:nvGrpSpPr>
      <p:grpSpPr>
        <a:xfrm>
          <a:off x="0" y="0"/>
          <a:ext cx="0" cy="0"/>
          <a:chOff x="0" y="0"/>
          <a:chExt cx="0" cy="0"/>
        </a:xfrm>
      </p:grpSpPr>
      <p:sp>
        <p:nvSpPr>
          <p:cNvPr id="206" name="Google Shape;206;p72"/>
          <p:cNvSpPr txBox="1">
            <a:spLocks noGrp="1"/>
          </p:cNvSpPr>
          <p:nvPr>
            <p:ph type="title"/>
          </p:nvPr>
        </p:nvSpPr>
        <p:spPr>
          <a:xfrm>
            <a:off x="839788" y="-1555"/>
            <a:ext cx="10141230" cy="9620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72"/>
          <p:cNvSpPr txBox="1">
            <a:spLocks noGrp="1"/>
          </p:cNvSpPr>
          <p:nvPr>
            <p:ph type="body" idx="1"/>
          </p:nvPr>
        </p:nvSpPr>
        <p:spPr>
          <a:xfrm>
            <a:off x="2709863" y="4151700"/>
            <a:ext cx="6772274" cy="18700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200"/>
              <a:buNone/>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8" name="Google Shape;208;p72"/>
          <p:cNvSpPr txBox="1">
            <a:spLocks noGrp="1"/>
          </p:cNvSpPr>
          <p:nvPr>
            <p:ph type="body" idx="2"/>
          </p:nvPr>
        </p:nvSpPr>
        <p:spPr>
          <a:xfrm>
            <a:off x="839788" y="1776136"/>
            <a:ext cx="10141230" cy="21513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400"/>
              <a:buNone/>
              <a:defRPr sz="2400">
                <a:latin typeface="Tahoma"/>
                <a:ea typeface="Tahoma"/>
                <a:cs typeface="Tahoma"/>
                <a:sym typeface="Tahom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9" name="Google Shape;209;p72"/>
          <p:cNvSpPr txBox="1"/>
          <p:nvPr/>
        </p:nvSpPr>
        <p:spPr>
          <a:xfrm>
            <a:off x="171628"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200">
                <a:solidFill>
                  <a:srgbClr val="354F74"/>
                </a:solidFill>
                <a:latin typeface="Tahoma"/>
                <a:ea typeface="Tahoma"/>
                <a:cs typeface="Tahoma"/>
                <a:sym typeface="Tahoma"/>
              </a:rPr>
              <a:t>‹#›</a:t>
            </a:fld>
            <a:endParaRPr sz="1200">
              <a:solidFill>
                <a:srgbClr val="354F74"/>
              </a:solidFill>
              <a:latin typeface="Tahoma"/>
              <a:ea typeface="Tahoma"/>
              <a:cs typeface="Tahoma"/>
              <a:sym typeface="Tahoma"/>
            </a:endParaRPr>
          </a:p>
        </p:txBody>
      </p:sp>
      <p:pic>
        <p:nvPicPr>
          <p:cNvPr id="210" name="Google Shape;210;p72"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211" name="Google Shape;211;p72"/>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2" name="Google Shape;212;p72"/>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3" name="Google Shape;213;p72"/>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4" name="Google Shape;214;p72"/>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ímdia" type="title">
  <p:cSld name="TITLE">
    <p:bg>
      <p:bgPr>
        <a:solidFill>
          <a:srgbClr val="344F74"/>
        </a:solidFill>
        <a:effectLst/>
      </p:bgPr>
    </p:bg>
    <p:spTree>
      <p:nvGrpSpPr>
        <p:cNvPr id="1" name="Shape 215"/>
        <p:cNvGrpSpPr/>
        <p:nvPr/>
      </p:nvGrpSpPr>
      <p:grpSpPr>
        <a:xfrm>
          <a:off x="0" y="0"/>
          <a:ext cx="0" cy="0"/>
          <a:chOff x="0" y="0"/>
          <a:chExt cx="0" cy="0"/>
        </a:xfrm>
      </p:grpSpPr>
      <p:sp>
        <p:nvSpPr>
          <p:cNvPr id="216" name="Google Shape;216;p75"/>
          <p:cNvSpPr txBox="1">
            <a:spLocks noGrp="1"/>
          </p:cNvSpPr>
          <p:nvPr>
            <p:ph type="subTitle" idx="1"/>
          </p:nvPr>
        </p:nvSpPr>
        <p:spPr>
          <a:xfrm>
            <a:off x="2178235" y="3606254"/>
            <a:ext cx="814183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7" name="Google Shape;217;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218" name="Google Shape;218;p7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88888"/>
              </a:buClr>
              <a:buSzPts val="1200"/>
              <a:buFont typeface="Calibri"/>
              <a:buNone/>
            </a:pPr>
            <a:fld id="{00000000-1234-1234-1234-123412341234}" type="slidenum">
              <a:rPr lang="hu-HU"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219" name="Google Shape;219;p75"/>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hu-HU"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220" name="Google Shape;220;p75"/>
          <p:cNvSpPr/>
          <p:nvPr/>
        </p:nvSpPr>
        <p:spPr>
          <a:xfrm rot="-5400000">
            <a:off x="4689767" y="-644239"/>
            <a:ext cx="6857998" cy="8146475"/>
          </a:xfrm>
          <a:prstGeom prst="triangle">
            <a:avLst>
              <a:gd name="adj" fmla="val 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21" name="Google Shape;221;p75"/>
          <p:cNvSpPr/>
          <p:nvPr/>
        </p:nvSpPr>
        <p:spPr>
          <a:xfrm rot="5400000">
            <a:off x="-110837" y="2854034"/>
            <a:ext cx="4114800" cy="3893127"/>
          </a:xfrm>
          <a:prstGeom prst="triangle">
            <a:avLst>
              <a:gd name="adj" fmla="val 99832"/>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22" name="Google Shape;222;p75"/>
          <p:cNvSpPr txBox="1"/>
          <p:nvPr/>
        </p:nvSpPr>
        <p:spPr>
          <a:xfrm>
            <a:off x="155581" y="5650046"/>
            <a:ext cx="2400742"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E89F56"/>
              </a:buClr>
              <a:buSzPts val="1800"/>
              <a:buFont typeface="Tahoma"/>
              <a:buNone/>
            </a:pPr>
            <a:r>
              <a:rPr lang="hu-HU" sz="1800" u="sng">
                <a:solidFill>
                  <a:srgbClr val="E89F56"/>
                </a:solidFill>
                <a:latin typeface="Tahoma"/>
                <a:ea typeface="Tahoma"/>
                <a:cs typeface="Tahoma"/>
                <a:sym typeface="Tahoma"/>
                <a:hlinkClick r:id="rId2">
                  <a:extLst>
                    <a:ext uri="{A12FA001-AC4F-418D-AE19-62706E023703}">
                      <ahyp:hlinkClr xmlns:ahyp="http://schemas.microsoft.com/office/drawing/2018/hyperlinkcolor" val="tx"/>
                    </a:ext>
                  </a:extLst>
                </a:hlinkClick>
              </a:rPr>
              <a:t>https://changers2.eu/</a:t>
            </a:r>
            <a:r>
              <a:rPr lang="hu-HU" sz="1800">
                <a:solidFill>
                  <a:srgbClr val="E89F56"/>
                </a:solidFill>
                <a:latin typeface="Tahoma"/>
                <a:ea typeface="Tahoma"/>
                <a:cs typeface="Tahoma"/>
                <a:sym typeface="Tahoma"/>
              </a:rPr>
              <a:t> </a:t>
            </a:r>
            <a:endParaRPr sz="1100">
              <a:solidFill>
                <a:srgbClr val="E89F56"/>
              </a:solidFill>
              <a:latin typeface="Tahoma"/>
              <a:ea typeface="Tahoma"/>
              <a:cs typeface="Tahoma"/>
              <a:sym typeface="Tahoma"/>
            </a:endParaRPr>
          </a:p>
        </p:txBody>
      </p:sp>
      <p:pic>
        <p:nvPicPr>
          <p:cNvPr id="223" name="Google Shape;223;p75" descr="A képen Betűtípus, embléma, Grafika, képernyőkép látható&#10;&#10;Automatikusan generált leírás"/>
          <p:cNvPicPr preferRelativeResize="0"/>
          <p:nvPr/>
        </p:nvPicPr>
        <p:blipFill rotWithShape="1">
          <a:blip r:embed="rId3">
            <a:alphaModFix/>
          </a:blip>
          <a:srcRect l="5439" t="25705" r="4830" b="25329"/>
          <a:stretch/>
        </p:blipFill>
        <p:spPr>
          <a:xfrm>
            <a:off x="476093" y="436847"/>
            <a:ext cx="6192578" cy="1644653"/>
          </a:xfrm>
          <a:prstGeom prst="rect">
            <a:avLst/>
          </a:prstGeom>
          <a:noFill/>
          <a:ln>
            <a:noFill/>
          </a:ln>
        </p:spPr>
      </p:pic>
      <p:sp>
        <p:nvSpPr>
          <p:cNvPr id="224" name="Google Shape;224;p75"/>
          <p:cNvSpPr txBox="1">
            <a:spLocks noGrp="1"/>
          </p:cNvSpPr>
          <p:nvPr>
            <p:ph type="ctrTitle"/>
          </p:nvPr>
        </p:nvSpPr>
        <p:spPr>
          <a:xfrm>
            <a:off x="2173594" y="1733276"/>
            <a:ext cx="8146476" cy="17954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Tahoma"/>
              <a:buNone/>
              <a:defRPr sz="2400">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25"/>
        <p:cNvGrpSpPr/>
        <p:nvPr/>
      </p:nvGrpSpPr>
      <p:grpSpPr>
        <a:xfrm>
          <a:off x="0" y="0"/>
          <a:ext cx="0" cy="0"/>
          <a:chOff x="0" y="0"/>
          <a:chExt cx="0" cy="0"/>
        </a:xfrm>
      </p:grpSpPr>
      <p:sp>
        <p:nvSpPr>
          <p:cNvPr id="226" name="Google Shape;226;p76"/>
          <p:cNvSpPr txBox="1">
            <a:spLocks noGrp="1"/>
          </p:cNvSpPr>
          <p:nvPr>
            <p:ph type="title"/>
          </p:nvPr>
        </p:nvSpPr>
        <p:spPr>
          <a:xfrm>
            <a:off x="838200" y="365125"/>
            <a:ext cx="7553325"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76"/>
          <p:cNvSpPr txBox="1">
            <a:spLocks noGrp="1"/>
          </p:cNvSpPr>
          <p:nvPr>
            <p:ph type="body" idx="1"/>
          </p:nvPr>
        </p:nvSpPr>
        <p:spPr>
          <a:xfrm>
            <a:off x="838200" y="1825625"/>
            <a:ext cx="8143875"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rgbClr val="E89F56"/>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rgbClr val="E89F56"/>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rgbClr val="E89F56"/>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76"/>
          <p:cNvSpPr/>
          <p:nvPr/>
        </p:nvSpPr>
        <p:spPr>
          <a:xfrm>
            <a:off x="8208809" y="4123752"/>
            <a:ext cx="3664529"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9" name="Google Shape;229;p76"/>
          <p:cNvSpPr/>
          <p:nvPr/>
        </p:nvSpPr>
        <p:spPr>
          <a:xfrm rot="-5400000">
            <a:off x="8042564" y="2362199"/>
            <a:ext cx="6165273" cy="213360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0" name="Google Shape;230;p76"/>
          <p:cNvSpPr/>
          <p:nvPr/>
        </p:nvSpPr>
        <p:spPr>
          <a:xfrm rot="10800000">
            <a:off x="8271158" y="1382"/>
            <a:ext cx="3539833"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1" name="Google Shape;231;p76"/>
          <p:cNvSpPr txBox="1"/>
          <p:nvPr/>
        </p:nvSpPr>
        <p:spPr>
          <a:xfrm>
            <a:off x="197265" y="633422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pic>
        <p:nvPicPr>
          <p:cNvPr id="232" name="Google Shape;232;p76" descr="A képen Grafika látható&#10;&#10;Automatikusan generált leírás"/>
          <p:cNvPicPr preferRelativeResize="0"/>
          <p:nvPr/>
        </p:nvPicPr>
        <p:blipFill rotWithShape="1">
          <a:blip r:embed="rId2">
            <a:alphaModFix/>
          </a:blip>
          <a:srcRect t="24227" b="20110"/>
          <a:stretch/>
        </p:blipFill>
        <p:spPr>
          <a:xfrm>
            <a:off x="3581400" y="6176963"/>
            <a:ext cx="2259190" cy="612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25"/>
        <p:cNvGrpSpPr/>
        <p:nvPr/>
      </p:nvGrpSpPr>
      <p:grpSpPr>
        <a:xfrm>
          <a:off x="0" y="0"/>
          <a:ext cx="0" cy="0"/>
          <a:chOff x="0" y="0"/>
          <a:chExt cx="0" cy="0"/>
        </a:xfrm>
      </p:grpSpPr>
      <p:sp>
        <p:nvSpPr>
          <p:cNvPr id="26" name="Google Shape;26;p58"/>
          <p:cNvSpPr txBox="1">
            <a:spLocks noGrp="1"/>
          </p:cNvSpPr>
          <p:nvPr>
            <p:ph type="title"/>
          </p:nvPr>
        </p:nvSpPr>
        <p:spPr>
          <a:xfrm>
            <a:off x="839788" y="457200"/>
            <a:ext cx="10141230" cy="9620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8"/>
          <p:cNvSpPr txBox="1">
            <a:spLocks noGrp="1"/>
          </p:cNvSpPr>
          <p:nvPr>
            <p:ph type="body" idx="1"/>
          </p:nvPr>
        </p:nvSpPr>
        <p:spPr>
          <a:xfrm>
            <a:off x="2709863" y="4151700"/>
            <a:ext cx="6772274" cy="18700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200"/>
              <a:buNone/>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8" name="Google Shape;28;p58"/>
          <p:cNvSpPr txBox="1">
            <a:spLocks noGrp="1"/>
          </p:cNvSpPr>
          <p:nvPr>
            <p:ph type="body" idx="2"/>
          </p:nvPr>
        </p:nvSpPr>
        <p:spPr>
          <a:xfrm>
            <a:off x="839788" y="1776136"/>
            <a:ext cx="10141230" cy="21513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400"/>
              <a:buNone/>
              <a:defRPr sz="2400">
                <a:latin typeface="Tahoma"/>
                <a:ea typeface="Tahoma"/>
                <a:cs typeface="Tahoma"/>
                <a:sym typeface="Tahom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 name="Google Shape;29;p58"/>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b="0" i="0" u="none" strike="noStrike" cap="none">
                <a:solidFill>
                  <a:srgbClr val="354F74"/>
                </a:solidFill>
                <a:latin typeface="Tahoma"/>
                <a:ea typeface="Tahoma"/>
                <a:cs typeface="Tahoma"/>
                <a:sym typeface="Tahoma"/>
              </a:rPr>
              <a:t>‹#›</a:t>
            </a:fld>
            <a:endParaRPr sz="1400" b="0" i="0" u="none" strike="noStrike" cap="none">
              <a:solidFill>
                <a:srgbClr val="354F74"/>
              </a:solidFill>
              <a:latin typeface="Tahoma"/>
              <a:ea typeface="Tahoma"/>
              <a:cs typeface="Tahoma"/>
              <a:sym typeface="Tahoma"/>
            </a:endParaRPr>
          </a:p>
        </p:txBody>
      </p:sp>
      <p:pic>
        <p:nvPicPr>
          <p:cNvPr id="30" name="Google Shape;30;p58"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31" name="Google Shape;31;p58"/>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 name="Google Shape;32;p58"/>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3" name="Google Shape;33;p58"/>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 name="Google Shape;34;p58"/>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ím és tartalom">
  <p:cSld name="2_Cím és tartalom">
    <p:spTree>
      <p:nvGrpSpPr>
        <p:cNvPr id="1" name="Shape 233"/>
        <p:cNvGrpSpPr/>
        <p:nvPr/>
      </p:nvGrpSpPr>
      <p:grpSpPr>
        <a:xfrm>
          <a:off x="0" y="0"/>
          <a:ext cx="0" cy="0"/>
          <a:chOff x="0" y="0"/>
          <a:chExt cx="0" cy="0"/>
        </a:xfrm>
      </p:grpSpPr>
      <p:sp>
        <p:nvSpPr>
          <p:cNvPr id="234" name="Google Shape;234;p77"/>
          <p:cNvSpPr txBox="1">
            <a:spLocks noGrp="1"/>
          </p:cNvSpPr>
          <p:nvPr>
            <p:ph type="title"/>
          </p:nvPr>
        </p:nvSpPr>
        <p:spPr>
          <a:xfrm>
            <a:off x="838200" y="365125"/>
            <a:ext cx="7686675"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77"/>
          <p:cNvSpPr txBox="1">
            <a:spLocks noGrp="1"/>
          </p:cNvSpPr>
          <p:nvPr>
            <p:ph type="body" idx="1"/>
          </p:nvPr>
        </p:nvSpPr>
        <p:spPr>
          <a:xfrm>
            <a:off x="838200" y="1825625"/>
            <a:ext cx="862965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E89F56"/>
              </a:buClr>
              <a:buSzPts val="2800"/>
              <a:buFont typeface="Arial"/>
              <a:buChar char="•"/>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rgbClr val="E89F56"/>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rgbClr val="E89F56"/>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rgbClr val="E89F56"/>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77"/>
          <p:cNvSpPr/>
          <p:nvPr/>
        </p:nvSpPr>
        <p:spPr>
          <a:xfrm>
            <a:off x="8208809" y="4123752"/>
            <a:ext cx="3664529"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7" name="Google Shape;237;p77"/>
          <p:cNvSpPr/>
          <p:nvPr/>
        </p:nvSpPr>
        <p:spPr>
          <a:xfrm rot="-5400000">
            <a:off x="8042564" y="2362199"/>
            <a:ext cx="6165273" cy="213360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8" name="Google Shape;238;p77"/>
          <p:cNvSpPr/>
          <p:nvPr/>
        </p:nvSpPr>
        <p:spPr>
          <a:xfrm rot="10800000">
            <a:off x="8271158" y="1382"/>
            <a:ext cx="3539833"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9" name="Google Shape;239;p77"/>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pic>
        <p:nvPicPr>
          <p:cNvPr id="240" name="Google Shape;240;p77" descr="A képen Grafika látható&#10;&#10;Automatikusan generált leírás"/>
          <p:cNvPicPr preferRelativeResize="0"/>
          <p:nvPr/>
        </p:nvPicPr>
        <p:blipFill rotWithShape="1">
          <a:blip r:embed="rId2">
            <a:alphaModFix/>
          </a:blip>
          <a:srcRect t="24227" b="20110"/>
          <a:stretch/>
        </p:blipFill>
        <p:spPr>
          <a:xfrm>
            <a:off x="3581400" y="6176963"/>
            <a:ext cx="2259190" cy="612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zakaszfejléc">
  <p:cSld name="Szakaszfejléc">
    <p:spTree>
      <p:nvGrpSpPr>
        <p:cNvPr id="1" name="Shape 241"/>
        <p:cNvGrpSpPr/>
        <p:nvPr/>
      </p:nvGrpSpPr>
      <p:grpSpPr>
        <a:xfrm>
          <a:off x="0" y="0"/>
          <a:ext cx="0" cy="0"/>
          <a:chOff x="0" y="0"/>
          <a:chExt cx="0" cy="0"/>
        </a:xfrm>
      </p:grpSpPr>
      <p:sp>
        <p:nvSpPr>
          <p:cNvPr id="242" name="Google Shape;242;p78"/>
          <p:cNvSpPr txBox="1">
            <a:spLocks noGrp="1"/>
          </p:cNvSpPr>
          <p:nvPr>
            <p:ph type="title"/>
          </p:nvPr>
        </p:nvSpPr>
        <p:spPr>
          <a:xfrm>
            <a:off x="3448049" y="1432347"/>
            <a:ext cx="7944047" cy="24682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54F74"/>
              </a:buClr>
              <a:buSzPts val="4800"/>
              <a:buFont typeface="Calibri"/>
              <a:buNone/>
              <a:defRPr sz="4800">
                <a:solidFill>
                  <a:srgbClr val="354F7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78"/>
          <p:cNvSpPr/>
          <p:nvPr/>
        </p:nvSpPr>
        <p:spPr>
          <a:xfrm rot="5400000">
            <a:off x="-8546" y="9578"/>
            <a:ext cx="1157849" cy="1138711"/>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4" name="Google Shape;244;p78"/>
          <p:cNvSpPr/>
          <p:nvPr/>
        </p:nvSpPr>
        <p:spPr>
          <a:xfrm rot="-5400000" flipH="1">
            <a:off x="-8547" y="1238666"/>
            <a:ext cx="1157849" cy="1138709"/>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5" name="Google Shape;245;p78"/>
          <p:cNvSpPr/>
          <p:nvPr/>
        </p:nvSpPr>
        <p:spPr>
          <a:xfrm rot="-5400000" flipH="1">
            <a:off x="-8545" y="2453908"/>
            <a:ext cx="1157848" cy="113870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6" name="Google Shape;246;p78"/>
          <p:cNvSpPr/>
          <p:nvPr/>
        </p:nvSpPr>
        <p:spPr>
          <a:xfrm rot="10800000">
            <a:off x="1210981" y="2464427"/>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7" name="Google Shape;247;p78"/>
          <p:cNvSpPr/>
          <p:nvPr/>
        </p:nvSpPr>
        <p:spPr>
          <a:xfrm rot="-5400000">
            <a:off x="632058" y="588971"/>
            <a:ext cx="2315694" cy="1157844"/>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8" name="Google Shape;248;p78"/>
          <p:cNvSpPr/>
          <p:nvPr/>
        </p:nvSpPr>
        <p:spPr>
          <a:xfrm rot="10800000">
            <a:off x="2440074" y="1245374"/>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9" name="Google Shape;249;p78"/>
          <p:cNvSpPr/>
          <p:nvPr/>
        </p:nvSpPr>
        <p:spPr>
          <a:xfrm rot="-5400000">
            <a:off x="2434793" y="-940"/>
            <a:ext cx="1196120" cy="1157845"/>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0" name="Google Shape;250;p78"/>
          <p:cNvSpPr/>
          <p:nvPr/>
        </p:nvSpPr>
        <p:spPr>
          <a:xfrm rot="10800000">
            <a:off x="11137835" y="5719289"/>
            <a:ext cx="1054164" cy="1036740"/>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1" name="Google Shape;251;p78"/>
          <p:cNvSpPr/>
          <p:nvPr/>
        </p:nvSpPr>
        <p:spPr>
          <a:xfrm rot="-5400000" flipH="1">
            <a:off x="10044120" y="4598191"/>
            <a:ext cx="1054164" cy="1036738"/>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2" name="Google Shape;252;p78"/>
          <p:cNvSpPr/>
          <p:nvPr/>
        </p:nvSpPr>
        <p:spPr>
          <a:xfrm rot="5400000">
            <a:off x="9462475" y="3956083"/>
            <a:ext cx="2108325" cy="105416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3" name="Google Shape;253;p78"/>
          <p:cNvSpPr/>
          <p:nvPr/>
        </p:nvSpPr>
        <p:spPr>
          <a:xfrm rot="-5400000">
            <a:off x="11141765" y="4584334"/>
            <a:ext cx="1054161" cy="103673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4" name="Google Shape;254;p78"/>
          <p:cNvSpPr/>
          <p:nvPr/>
        </p:nvSpPr>
        <p:spPr>
          <a:xfrm rot="5400000">
            <a:off x="8819067" y="4565999"/>
            <a:ext cx="1089010" cy="1054162"/>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5" name="Google Shape;255;p78"/>
          <p:cNvSpPr/>
          <p:nvPr/>
        </p:nvSpPr>
        <p:spPr>
          <a:xfrm>
            <a:off x="8939748" y="5733470"/>
            <a:ext cx="2103970" cy="103192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6" name="Google Shape;256;p78"/>
          <p:cNvSpPr/>
          <p:nvPr/>
        </p:nvSpPr>
        <p:spPr>
          <a:xfrm rot="-5400000">
            <a:off x="6998479" y="5012344"/>
            <a:ext cx="2143171" cy="135418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7" name="Google Shape;257;p78"/>
          <p:cNvSpPr/>
          <p:nvPr/>
        </p:nvSpPr>
        <p:spPr>
          <a:xfrm rot="-8025446">
            <a:off x="9040527" y="4173305"/>
            <a:ext cx="773025" cy="731360"/>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8" name="Google Shape;258;p78"/>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9" name="Google Shape;259;p78"/>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0" name="Google Shape;260;p78"/>
          <p:cNvSpPr/>
          <p:nvPr/>
        </p:nvSpPr>
        <p:spPr>
          <a:xfrm>
            <a:off x="557843" y="6236571"/>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1" name="Google Shape;261;p78"/>
          <p:cNvSpPr/>
          <p:nvPr/>
        </p:nvSpPr>
        <p:spPr>
          <a:xfrm rot="10800000">
            <a:off x="136570" y="6236571"/>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62" name="Google Shape;262;p78" descr="A képen Grafika látható&#10;&#10;Automatikusan generált leírás"/>
          <p:cNvPicPr preferRelativeResize="0"/>
          <p:nvPr/>
        </p:nvPicPr>
        <p:blipFill rotWithShape="1">
          <a:blip r:embed="rId2">
            <a:alphaModFix/>
          </a:blip>
          <a:srcRect t="24227" b="20110"/>
          <a:stretch/>
        </p:blipFill>
        <p:spPr>
          <a:xfrm>
            <a:off x="3252253" y="6249434"/>
            <a:ext cx="2259190" cy="612000"/>
          </a:xfrm>
          <a:prstGeom prst="rect">
            <a:avLst/>
          </a:prstGeom>
          <a:noFill/>
          <a:ln>
            <a:noFill/>
          </a:ln>
        </p:spPr>
      </p:pic>
      <p:sp>
        <p:nvSpPr>
          <p:cNvPr id="263" name="Google Shape;263;p78"/>
          <p:cNvSpPr txBox="1"/>
          <p:nvPr/>
        </p:nvSpPr>
        <p:spPr>
          <a:xfrm>
            <a:off x="1139864"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ím és tartalom">
  <p:cSld name="1_Cím és tartalom">
    <p:spTree>
      <p:nvGrpSpPr>
        <p:cNvPr id="1" name="Shape 264"/>
        <p:cNvGrpSpPr/>
        <p:nvPr/>
      </p:nvGrpSpPr>
      <p:grpSpPr>
        <a:xfrm>
          <a:off x="0" y="0"/>
          <a:ext cx="0" cy="0"/>
          <a:chOff x="0" y="0"/>
          <a:chExt cx="0" cy="0"/>
        </a:xfrm>
      </p:grpSpPr>
      <p:sp>
        <p:nvSpPr>
          <p:cNvPr id="265" name="Google Shape;265;p79"/>
          <p:cNvSpPr txBox="1">
            <a:spLocks noGrp="1"/>
          </p:cNvSpPr>
          <p:nvPr>
            <p:ph type="title"/>
          </p:nvPr>
        </p:nvSpPr>
        <p:spPr>
          <a:xfrm>
            <a:off x="2771480" y="365125"/>
            <a:ext cx="80537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79"/>
          <p:cNvSpPr txBox="1">
            <a:spLocks noGrp="1"/>
          </p:cNvSpPr>
          <p:nvPr>
            <p:ph type="body" idx="1"/>
          </p:nvPr>
        </p:nvSpPr>
        <p:spPr>
          <a:xfrm>
            <a:off x="2771480" y="1825625"/>
            <a:ext cx="8053761" cy="435133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rgbClr val="E89F56"/>
              </a:buClr>
              <a:buSzPts val="1400"/>
              <a:buFont typeface="Arial"/>
              <a:buChar char="•"/>
              <a:defRPr sz="1400">
                <a:solidFill>
                  <a:schemeClr val="dk1"/>
                </a:solidFill>
                <a:latin typeface="Tahoma"/>
                <a:ea typeface="Tahoma"/>
                <a:cs typeface="Tahoma"/>
                <a:sym typeface="Tahoma"/>
              </a:defRPr>
            </a:lvl1pPr>
            <a:lvl2pPr marL="914400" lvl="1" indent="-317500" algn="l">
              <a:lnSpc>
                <a:spcPct val="90000"/>
              </a:lnSpc>
              <a:spcBef>
                <a:spcPts val="500"/>
              </a:spcBef>
              <a:spcAft>
                <a:spcPts val="0"/>
              </a:spcAft>
              <a:buClr>
                <a:srgbClr val="E89F56"/>
              </a:buClr>
              <a:buSzPts val="1400"/>
              <a:buChar char="•"/>
              <a:defRPr sz="1400">
                <a:latin typeface="Tahoma"/>
                <a:ea typeface="Tahoma"/>
                <a:cs typeface="Tahoma"/>
                <a:sym typeface="Tahoma"/>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268" name="Google Shape;268;p79"/>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
        <p:nvSpPr>
          <p:cNvPr id="269" name="Google Shape;269;p79"/>
          <p:cNvSpPr/>
          <p:nvPr/>
        </p:nvSpPr>
        <p:spPr>
          <a:xfrm rot="5400000">
            <a:off x="-1184563" y="3537087"/>
            <a:ext cx="4391888" cy="2022763"/>
          </a:xfrm>
          <a:prstGeom prst="triangle">
            <a:avLst>
              <a:gd name="adj" fmla="val 5287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0" name="Google Shape;270;p79"/>
          <p:cNvSpPr/>
          <p:nvPr/>
        </p:nvSpPr>
        <p:spPr>
          <a:xfrm rot="-5400000">
            <a:off x="309679" y="2361620"/>
            <a:ext cx="2463665" cy="1303067"/>
          </a:xfrm>
          <a:prstGeom prst="triangle">
            <a:avLst>
              <a:gd name="adj" fmla="val 60139"/>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1" name="Google Shape;271;p79"/>
          <p:cNvSpPr/>
          <p:nvPr/>
        </p:nvSpPr>
        <p:spPr>
          <a:xfrm rot="-5400000">
            <a:off x="509498" y="5174451"/>
            <a:ext cx="1655379" cy="1711717"/>
          </a:xfrm>
          <a:prstGeom prst="triangle">
            <a:avLst>
              <a:gd name="adj" fmla="val 936"/>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2" name="Google Shape;272;p79"/>
          <p:cNvSpPr/>
          <p:nvPr/>
        </p:nvSpPr>
        <p:spPr>
          <a:xfrm rot="5400000">
            <a:off x="-164251" y="1262108"/>
            <a:ext cx="1040276" cy="711774"/>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3" name="Google Shape;273;p79"/>
          <p:cNvSpPr/>
          <p:nvPr/>
        </p:nvSpPr>
        <p:spPr>
          <a:xfrm rot="10800000">
            <a:off x="52554" y="4291"/>
            <a:ext cx="2022764" cy="2241038"/>
          </a:xfrm>
          <a:prstGeom prst="triangle">
            <a:avLst>
              <a:gd name="adj" fmla="val 50388"/>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E89F56"/>
              </a:solidFill>
              <a:latin typeface="Calibri"/>
              <a:ea typeface="Calibri"/>
              <a:cs typeface="Calibri"/>
              <a:sym typeface="Calibri"/>
            </a:endParaRPr>
          </a:p>
        </p:txBody>
      </p:sp>
      <p:sp>
        <p:nvSpPr>
          <p:cNvPr id="274" name="Google Shape;274;p79"/>
          <p:cNvSpPr/>
          <p:nvPr/>
        </p:nvSpPr>
        <p:spPr>
          <a:xfrm rot="10800000">
            <a:off x="9628907" y="0"/>
            <a:ext cx="2563093" cy="106680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5" name="Google Shape;275;p79"/>
          <p:cNvSpPr/>
          <p:nvPr/>
        </p:nvSpPr>
        <p:spPr>
          <a:xfrm rot="-5400000">
            <a:off x="10868739" y="723362"/>
            <a:ext cx="1605759" cy="1040763"/>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6" name="Google Shape;276;p79"/>
          <p:cNvSpPr/>
          <p:nvPr/>
        </p:nvSpPr>
        <p:spPr>
          <a:xfrm rot="-5400000">
            <a:off x="10227911" y="4893911"/>
            <a:ext cx="2561419" cy="1366756"/>
          </a:xfrm>
          <a:prstGeom prst="triangle">
            <a:avLst>
              <a:gd name="adj" fmla="val 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7" name="Google Shape;277;p79"/>
          <p:cNvSpPr/>
          <p:nvPr/>
        </p:nvSpPr>
        <p:spPr>
          <a:xfrm rot="-5400000">
            <a:off x="1595566" y="916991"/>
            <a:ext cx="789709" cy="415636"/>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78" name="Google Shape;278;p79"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279" name="Google Shape;279;p79"/>
          <p:cNvSpPr txBox="1"/>
          <p:nvPr/>
        </p:nvSpPr>
        <p:spPr>
          <a:xfrm>
            <a:off x="355887" y="635634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280"/>
        <p:cNvGrpSpPr/>
        <p:nvPr/>
      </p:nvGrpSpPr>
      <p:grpSpPr>
        <a:xfrm>
          <a:off x="0" y="0"/>
          <a:ext cx="0" cy="0"/>
          <a:chOff x="0" y="0"/>
          <a:chExt cx="0" cy="0"/>
        </a:xfrm>
      </p:grpSpPr>
      <p:sp>
        <p:nvSpPr>
          <p:cNvPr id="281" name="Google Shape;281;p80"/>
          <p:cNvSpPr txBox="1">
            <a:spLocks noGrp="1"/>
          </p:cNvSpPr>
          <p:nvPr>
            <p:ph type="title"/>
          </p:nvPr>
        </p:nvSpPr>
        <p:spPr>
          <a:xfrm>
            <a:off x="2474973" y="2598677"/>
            <a:ext cx="7242054" cy="230997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200"/>
              <a:buFont typeface="Tahoma"/>
              <a:buNone/>
              <a:defRPr sz="3200" b="0" i="0" u="none" strike="noStrike" cap="none">
                <a:solidFill>
                  <a:schemeClr val="dk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80"/>
          <p:cNvSpPr/>
          <p:nvPr/>
        </p:nvSpPr>
        <p:spPr>
          <a:xfrm rot="10800000">
            <a:off x="9717027" y="0"/>
            <a:ext cx="2474973" cy="1565563"/>
          </a:xfrm>
          <a:prstGeom prst="triangle">
            <a:avLst>
              <a:gd name="adj" fmla="val 7071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3" name="Google Shape;283;p80"/>
          <p:cNvSpPr/>
          <p:nvPr/>
        </p:nvSpPr>
        <p:spPr>
          <a:xfrm rot="-5400000">
            <a:off x="10171732" y="1104033"/>
            <a:ext cx="2474973" cy="1565563"/>
          </a:xfrm>
          <a:prstGeom prst="triangle">
            <a:avLst>
              <a:gd name="adj" fmla="val 4944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4" name="Google Shape;284;p80"/>
          <p:cNvSpPr/>
          <p:nvPr/>
        </p:nvSpPr>
        <p:spPr>
          <a:xfrm rot="5400000">
            <a:off x="-454705" y="4250817"/>
            <a:ext cx="2474973" cy="1565563"/>
          </a:xfrm>
          <a:prstGeom prst="triangle">
            <a:avLst>
              <a:gd name="adj" fmla="val 4944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5" name="Google Shape;285;p80"/>
          <p:cNvSpPr/>
          <p:nvPr/>
        </p:nvSpPr>
        <p:spPr>
          <a:xfrm>
            <a:off x="0" y="5292437"/>
            <a:ext cx="2474973" cy="1565563"/>
          </a:xfrm>
          <a:prstGeom prst="triangle">
            <a:avLst>
              <a:gd name="adj" fmla="val 73511"/>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86" name="Google Shape;286;p80" descr="A képen Grafika látható&#10;&#10;Automatikusan generált leírás"/>
          <p:cNvPicPr preferRelativeResize="0"/>
          <p:nvPr/>
        </p:nvPicPr>
        <p:blipFill rotWithShape="1">
          <a:blip r:embed="rId2">
            <a:alphaModFix/>
          </a:blip>
          <a:srcRect l="5983" t="25960" r="5005" b="21855"/>
          <a:stretch/>
        </p:blipFill>
        <p:spPr>
          <a:xfrm>
            <a:off x="2209800" y="233691"/>
            <a:ext cx="6943726" cy="19812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Üres" type="blank">
  <p:cSld name="BLANK">
    <p:spTree>
      <p:nvGrpSpPr>
        <p:cNvPr id="1" name="Shape 287"/>
        <p:cNvGrpSpPr/>
        <p:nvPr/>
      </p:nvGrpSpPr>
      <p:grpSpPr>
        <a:xfrm>
          <a:off x="0" y="0"/>
          <a:ext cx="0" cy="0"/>
          <a:chOff x="0" y="0"/>
          <a:chExt cx="0" cy="0"/>
        </a:xfrm>
      </p:grpSpPr>
      <p:sp>
        <p:nvSpPr>
          <p:cNvPr id="288" name="Google Shape;288;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289" name="Google Shape;289;p81"/>
          <p:cNvSpPr txBox="1">
            <a:spLocks noGrp="1"/>
          </p:cNvSpPr>
          <p:nvPr>
            <p:ph type="ftr" idx="11"/>
          </p:nvPr>
        </p:nvSpPr>
        <p:spPr>
          <a:xfrm>
            <a:off x="252919" y="6356350"/>
            <a:ext cx="591151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ím és tartalom">
  <p:cSld name="3_Cím és tartalom">
    <p:spTree>
      <p:nvGrpSpPr>
        <p:cNvPr id="1" name="Shape 290"/>
        <p:cNvGrpSpPr/>
        <p:nvPr/>
      </p:nvGrpSpPr>
      <p:grpSpPr>
        <a:xfrm>
          <a:off x="0" y="0"/>
          <a:ext cx="0" cy="0"/>
          <a:chOff x="0" y="0"/>
          <a:chExt cx="0" cy="0"/>
        </a:xfrm>
      </p:grpSpPr>
      <p:sp>
        <p:nvSpPr>
          <p:cNvPr id="291" name="Google Shape;291;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400"/>
              <a:buFont typeface="Arial"/>
              <a:buNone/>
              <a:defRPr sz="4400">
                <a:solidFill>
                  <a:srgbClr val="354F7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3" name="Google Shape;29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4" name="Google Shape;294;p82"/>
          <p:cNvSpPr txBox="1">
            <a:spLocks noGrp="1"/>
          </p:cNvSpPr>
          <p:nvPr>
            <p:ph type="sldNum" idx="12"/>
          </p:nvPr>
        </p:nvSpPr>
        <p:spPr>
          <a:xfrm>
            <a:off x="899709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295" name="Google Shape;295;p82" descr="A képen szöveg látható&#10;&#10;Automatikusan generált leírás"/>
          <p:cNvPicPr preferRelativeResize="0"/>
          <p:nvPr/>
        </p:nvPicPr>
        <p:blipFill rotWithShape="1">
          <a:blip r:embed="rId2">
            <a:alphaModFix/>
          </a:blip>
          <a:srcRect/>
          <a:stretch/>
        </p:blipFill>
        <p:spPr>
          <a:xfrm>
            <a:off x="10190374" y="52698"/>
            <a:ext cx="1952791" cy="575277"/>
          </a:xfrm>
          <a:prstGeom prst="rect">
            <a:avLst/>
          </a:prstGeom>
          <a:noFill/>
          <a:ln>
            <a:noFill/>
          </a:ln>
        </p:spPr>
      </p:pic>
      <p:sp>
        <p:nvSpPr>
          <p:cNvPr id="296" name="Google Shape;296;p82"/>
          <p:cNvSpPr>
            <a:spLocks noGrp="1"/>
          </p:cNvSpPr>
          <p:nvPr>
            <p:ph type="body" idx="1"/>
          </p:nvPr>
        </p:nvSpPr>
        <p:spPr>
          <a:xfrm>
            <a:off x="838200" y="2681145"/>
            <a:ext cx="10515600" cy="2811419"/>
          </a:xfrm>
          <a:prstGeom prst="flowChartPunchedCard">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838200" y="365125"/>
            <a:ext cx="7553325"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body" idx="1"/>
          </p:nvPr>
        </p:nvSpPr>
        <p:spPr>
          <a:xfrm>
            <a:off x="838200" y="1825625"/>
            <a:ext cx="8143875"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rgbClr val="E89F56"/>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rgbClr val="E89F56"/>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rgbClr val="E89F56"/>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1"/>
          <p:cNvSpPr/>
          <p:nvPr/>
        </p:nvSpPr>
        <p:spPr>
          <a:xfrm>
            <a:off x="8208809" y="4123752"/>
            <a:ext cx="3664529"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 name="Google Shape;39;p61"/>
          <p:cNvSpPr/>
          <p:nvPr/>
        </p:nvSpPr>
        <p:spPr>
          <a:xfrm rot="-5400000">
            <a:off x="8042564" y="2362199"/>
            <a:ext cx="6165273" cy="213360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0" name="Google Shape;40;p61"/>
          <p:cNvSpPr/>
          <p:nvPr/>
        </p:nvSpPr>
        <p:spPr>
          <a:xfrm rot="10800000">
            <a:off x="8271158" y="1382"/>
            <a:ext cx="3539833"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1" name="Google Shape;41;p61"/>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b="0" i="0" u="none" strike="noStrike" cap="none">
                <a:solidFill>
                  <a:srgbClr val="354F74"/>
                </a:solidFill>
                <a:latin typeface="Tahoma"/>
                <a:ea typeface="Tahoma"/>
                <a:cs typeface="Tahoma"/>
                <a:sym typeface="Tahoma"/>
              </a:rPr>
              <a:t>‹#›</a:t>
            </a:fld>
            <a:endParaRPr sz="1400" b="0" i="0" u="none" strike="noStrike" cap="none">
              <a:solidFill>
                <a:srgbClr val="354F74"/>
              </a:solidFill>
              <a:latin typeface="Tahoma"/>
              <a:ea typeface="Tahoma"/>
              <a:cs typeface="Tahoma"/>
              <a:sym typeface="Tahoma"/>
            </a:endParaRPr>
          </a:p>
        </p:txBody>
      </p:sp>
      <p:pic>
        <p:nvPicPr>
          <p:cNvPr id="42" name="Google Shape;42;p61" descr="A képen Grafika látható&#10;&#10;Automatikusan generált leírás"/>
          <p:cNvPicPr preferRelativeResize="0"/>
          <p:nvPr/>
        </p:nvPicPr>
        <p:blipFill rotWithShape="1">
          <a:blip r:embed="rId2">
            <a:alphaModFix/>
          </a:blip>
          <a:srcRect t="24227" b="20110"/>
          <a:stretch/>
        </p:blipFill>
        <p:spPr>
          <a:xfrm>
            <a:off x="3581400" y="6176963"/>
            <a:ext cx="2259190" cy="612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43"/>
        <p:cNvGrpSpPr/>
        <p:nvPr/>
      </p:nvGrpSpPr>
      <p:grpSpPr>
        <a:xfrm>
          <a:off x="0" y="0"/>
          <a:ext cx="0" cy="0"/>
          <a:chOff x="0" y="0"/>
          <a:chExt cx="0" cy="0"/>
        </a:xfrm>
      </p:grpSpPr>
      <p:sp>
        <p:nvSpPr>
          <p:cNvPr id="44" name="Google Shape;44;p62"/>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2"/>
          <p:cNvSpPr txBox="1">
            <a:spLocks noGrp="1"/>
          </p:cNvSpPr>
          <p:nvPr>
            <p:ph type="body" idx="1"/>
          </p:nvPr>
        </p:nvSpPr>
        <p:spPr>
          <a:xfrm>
            <a:off x="838200" y="1825625"/>
            <a:ext cx="66675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E89F56"/>
              </a:buClr>
              <a:buSzPts val="2400"/>
              <a:buFont typeface="Arial"/>
              <a:buChar char="•"/>
              <a:defRPr sz="2400">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2"/>
          <p:cNvSpPr txBox="1">
            <a:spLocks noGrp="1"/>
          </p:cNvSpPr>
          <p:nvPr>
            <p:ph type="body" idx="2"/>
          </p:nvPr>
        </p:nvSpPr>
        <p:spPr>
          <a:xfrm>
            <a:off x="7810500" y="1825625"/>
            <a:ext cx="3543299" cy="4203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62"/>
          <p:cNvSpPr txBox="1"/>
          <p:nvPr/>
        </p:nvSpPr>
        <p:spPr>
          <a:xfrm>
            <a:off x="838200" y="6350786"/>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b="0" i="0" u="none" strike="noStrike" cap="none">
                <a:solidFill>
                  <a:srgbClr val="354F74"/>
                </a:solidFill>
                <a:latin typeface="Tahoma"/>
                <a:ea typeface="Tahoma"/>
                <a:cs typeface="Tahoma"/>
                <a:sym typeface="Tahoma"/>
              </a:rPr>
              <a:t>‹#›</a:t>
            </a:fld>
            <a:endParaRPr sz="1400" b="0" i="0" u="none" strike="noStrike" cap="none">
              <a:solidFill>
                <a:srgbClr val="354F74"/>
              </a:solidFill>
              <a:latin typeface="Tahoma"/>
              <a:ea typeface="Tahoma"/>
              <a:cs typeface="Tahoma"/>
              <a:sym typeface="Tahoma"/>
            </a:endParaRPr>
          </a:p>
        </p:txBody>
      </p:sp>
      <p:sp>
        <p:nvSpPr>
          <p:cNvPr id="48" name="Google Shape;48;p62"/>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9" name="Google Shape;49;p62"/>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0" name="Google Shape;50;p62"/>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 name="Google Shape;51;p62"/>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2" name="Google Shape;52;p62"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53"/>
        <p:cNvGrpSpPr/>
        <p:nvPr/>
      </p:nvGrpSpPr>
      <p:grpSpPr>
        <a:xfrm>
          <a:off x="0" y="0"/>
          <a:ext cx="0" cy="0"/>
          <a:chOff x="0" y="0"/>
          <a:chExt cx="0" cy="0"/>
        </a:xfrm>
      </p:grpSpPr>
      <p:sp>
        <p:nvSpPr>
          <p:cNvPr id="54" name="Google Shape;54;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u="none" strike="noStrike" cap="none">
                <a:solidFill>
                  <a:schemeClr val="dk1"/>
                </a:solidFill>
                <a:latin typeface="Tahoma"/>
                <a:ea typeface="Tahoma"/>
                <a:cs typeface="Tahoma"/>
                <a:sym typeface="Tahom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E89F56"/>
              </a:buClr>
              <a:buSzPts val="2400"/>
              <a:buChar char="•"/>
              <a:defRPr sz="2400">
                <a:latin typeface="Tahoma"/>
                <a:ea typeface="Tahoma"/>
                <a:cs typeface="Tahoma"/>
                <a:sym typeface="Tahoma"/>
              </a:defRPr>
            </a:lvl1pPr>
            <a:lvl2pPr marL="914400" lvl="1" indent="-381000" algn="l">
              <a:lnSpc>
                <a:spcPct val="90000"/>
              </a:lnSpc>
              <a:spcBef>
                <a:spcPts val="500"/>
              </a:spcBef>
              <a:spcAft>
                <a:spcPts val="0"/>
              </a:spcAft>
              <a:buClr>
                <a:schemeClr val="dk1"/>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chemeClr val="dk1"/>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chemeClr val="dk1"/>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chemeClr val="dk1"/>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3"/>
          <p:cNvSpPr txBox="1">
            <a:spLocks noGrp="1"/>
          </p:cNvSpPr>
          <p:nvPr>
            <p:ph type="body" idx="3"/>
          </p:nvPr>
        </p:nvSpPr>
        <p:spPr>
          <a:xfrm>
            <a:off x="6172200" y="1690688"/>
            <a:ext cx="5183188" cy="44989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63"/>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pic>
        <p:nvPicPr>
          <p:cNvPr id="59" name="Google Shape;59;p63"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60" name="Google Shape;60;p63"/>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1" name="Google Shape;61;p63"/>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2" name="Google Shape;62;p63"/>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3" name="Google Shape;63;p63"/>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ím és tartalom">
  <p:cSld name="2_Cím és tartalom">
    <p:spTree>
      <p:nvGrpSpPr>
        <p:cNvPr id="1" name="Shape 64"/>
        <p:cNvGrpSpPr/>
        <p:nvPr/>
      </p:nvGrpSpPr>
      <p:grpSpPr>
        <a:xfrm>
          <a:off x="0" y="0"/>
          <a:ext cx="0" cy="0"/>
          <a:chOff x="0" y="0"/>
          <a:chExt cx="0" cy="0"/>
        </a:xfrm>
      </p:grpSpPr>
      <p:sp>
        <p:nvSpPr>
          <p:cNvPr id="65" name="Google Shape;65;p64"/>
          <p:cNvSpPr txBox="1">
            <a:spLocks noGrp="1"/>
          </p:cNvSpPr>
          <p:nvPr>
            <p:ph type="title"/>
          </p:nvPr>
        </p:nvSpPr>
        <p:spPr>
          <a:xfrm>
            <a:off x="838200" y="365125"/>
            <a:ext cx="7686675"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64"/>
          <p:cNvSpPr txBox="1">
            <a:spLocks noGrp="1"/>
          </p:cNvSpPr>
          <p:nvPr>
            <p:ph type="body" idx="1"/>
          </p:nvPr>
        </p:nvSpPr>
        <p:spPr>
          <a:xfrm>
            <a:off x="838200" y="1825625"/>
            <a:ext cx="862965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E89F56"/>
              </a:buClr>
              <a:buSzPts val="2800"/>
              <a:buFont typeface="Arial"/>
              <a:buChar char="•"/>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rgbClr val="E89F56"/>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rgbClr val="E89F56"/>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rgbClr val="E89F56"/>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4"/>
          <p:cNvSpPr/>
          <p:nvPr/>
        </p:nvSpPr>
        <p:spPr>
          <a:xfrm>
            <a:off x="8208809" y="4123752"/>
            <a:ext cx="3664529"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8" name="Google Shape;68;p64"/>
          <p:cNvSpPr/>
          <p:nvPr/>
        </p:nvSpPr>
        <p:spPr>
          <a:xfrm rot="-5400000">
            <a:off x="8042564" y="2362199"/>
            <a:ext cx="6165273" cy="213360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9" name="Google Shape;69;p64"/>
          <p:cNvSpPr/>
          <p:nvPr/>
        </p:nvSpPr>
        <p:spPr>
          <a:xfrm rot="10800000">
            <a:off x="8271158" y="1382"/>
            <a:ext cx="3539833"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0" name="Google Shape;70;p64"/>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pic>
        <p:nvPicPr>
          <p:cNvPr id="71" name="Google Shape;71;p64" descr="A képen Grafika látható&#10;&#10;Automatikusan generált leírás"/>
          <p:cNvPicPr preferRelativeResize="0"/>
          <p:nvPr/>
        </p:nvPicPr>
        <p:blipFill rotWithShape="1">
          <a:blip r:embed="rId2">
            <a:alphaModFix/>
          </a:blip>
          <a:srcRect t="24227" b="20110"/>
          <a:stretch/>
        </p:blipFill>
        <p:spPr>
          <a:xfrm>
            <a:off x="3581400" y="6176963"/>
            <a:ext cx="2259190" cy="612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p:cSld name="Üres">
    <p:spTree>
      <p:nvGrpSpPr>
        <p:cNvPr id="1" name="Shape 72"/>
        <p:cNvGrpSpPr/>
        <p:nvPr/>
      </p:nvGrpSpPr>
      <p:grpSpPr>
        <a:xfrm>
          <a:off x="0" y="0"/>
          <a:ext cx="0" cy="0"/>
          <a:chOff x="0" y="0"/>
          <a:chExt cx="0" cy="0"/>
        </a:xfrm>
      </p:grpSpPr>
      <p:sp>
        <p:nvSpPr>
          <p:cNvPr id="73" name="Google Shape;7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74" name="Google Shape;74;p65"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75" name="Google Shape;75;p65"/>
          <p:cNvSpPr/>
          <p:nvPr/>
        </p:nvSpPr>
        <p:spPr>
          <a:xfrm rot="10800000">
            <a:off x="9717027" y="0"/>
            <a:ext cx="2474973" cy="1565563"/>
          </a:xfrm>
          <a:prstGeom prst="triangle">
            <a:avLst>
              <a:gd name="adj" fmla="val 7071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6" name="Google Shape;76;p65"/>
          <p:cNvSpPr/>
          <p:nvPr/>
        </p:nvSpPr>
        <p:spPr>
          <a:xfrm rot="-5400000">
            <a:off x="10171732" y="1104033"/>
            <a:ext cx="2474973" cy="1565563"/>
          </a:xfrm>
          <a:prstGeom prst="triangle">
            <a:avLst>
              <a:gd name="adj" fmla="val 4944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7" name="Google Shape;77;p65"/>
          <p:cNvSpPr/>
          <p:nvPr/>
        </p:nvSpPr>
        <p:spPr>
          <a:xfrm rot="5400000">
            <a:off x="-454705" y="4250817"/>
            <a:ext cx="2474973" cy="1565563"/>
          </a:xfrm>
          <a:prstGeom prst="triangle">
            <a:avLst>
              <a:gd name="adj" fmla="val 4944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8" name="Google Shape;78;p65"/>
          <p:cNvSpPr/>
          <p:nvPr/>
        </p:nvSpPr>
        <p:spPr>
          <a:xfrm>
            <a:off x="0" y="5292437"/>
            <a:ext cx="2474973" cy="1565563"/>
          </a:xfrm>
          <a:prstGeom prst="triangle">
            <a:avLst>
              <a:gd name="adj" fmla="val 73511"/>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9" name="Google Shape;7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chemeClr val="dk1"/>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chemeClr val="dk1"/>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chemeClr val="dk1"/>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chemeClr val="dk1"/>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5"/>
          <p:cNvSpPr txBox="1"/>
          <p:nvPr/>
        </p:nvSpPr>
        <p:spPr>
          <a:xfrm>
            <a:off x="8530472" y="6356349"/>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ép képaláírással">
  <p:cSld name="Kép képaláírással">
    <p:spTree>
      <p:nvGrpSpPr>
        <p:cNvPr id="1" name="Shape 82"/>
        <p:cNvGrpSpPr/>
        <p:nvPr/>
      </p:nvGrpSpPr>
      <p:grpSpPr>
        <a:xfrm>
          <a:off x="0" y="0"/>
          <a:ext cx="0" cy="0"/>
          <a:chOff x="0" y="0"/>
          <a:chExt cx="0" cy="0"/>
        </a:xfrm>
      </p:grpSpPr>
      <p:sp>
        <p:nvSpPr>
          <p:cNvPr id="83" name="Google Shape;83;p67"/>
          <p:cNvSpPr txBox="1">
            <a:spLocks noGrp="1"/>
          </p:cNvSpPr>
          <p:nvPr>
            <p:ph type="title"/>
          </p:nvPr>
        </p:nvSpPr>
        <p:spPr>
          <a:xfrm>
            <a:off x="2564091" y="457200"/>
            <a:ext cx="8323868" cy="11128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800"/>
              <a:buFont typeface="Tahoma"/>
              <a:buNone/>
              <a:defRPr sz="4800">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67"/>
          <p:cNvSpPr txBox="1">
            <a:spLocks noGrp="1"/>
          </p:cNvSpPr>
          <p:nvPr>
            <p:ph type="body" idx="1"/>
          </p:nvPr>
        </p:nvSpPr>
        <p:spPr>
          <a:xfrm>
            <a:off x="2564091" y="2057400"/>
            <a:ext cx="8323868" cy="3811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E89F56"/>
              </a:buClr>
              <a:buSzPts val="2800"/>
              <a:buFont typeface="Calibri"/>
              <a:buAutoNum type="arabicParenR"/>
              <a:defRPr sz="2800">
                <a:latin typeface="Tahoma"/>
                <a:ea typeface="Tahoma"/>
                <a:cs typeface="Tahoma"/>
                <a:sym typeface="Tahom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86" name="Google Shape;86;p67"/>
          <p:cNvSpPr/>
          <p:nvPr/>
        </p:nvSpPr>
        <p:spPr>
          <a:xfrm rot="5400000">
            <a:off x="-1184563" y="3537087"/>
            <a:ext cx="4391888" cy="2022763"/>
          </a:xfrm>
          <a:prstGeom prst="triangle">
            <a:avLst>
              <a:gd name="adj" fmla="val 5287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7" name="Google Shape;87;p67"/>
          <p:cNvSpPr/>
          <p:nvPr/>
        </p:nvSpPr>
        <p:spPr>
          <a:xfrm rot="-5400000">
            <a:off x="309679" y="2361620"/>
            <a:ext cx="2463665" cy="1303067"/>
          </a:xfrm>
          <a:prstGeom prst="triangle">
            <a:avLst>
              <a:gd name="adj" fmla="val 60139"/>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8" name="Google Shape;88;p67"/>
          <p:cNvSpPr/>
          <p:nvPr/>
        </p:nvSpPr>
        <p:spPr>
          <a:xfrm rot="-5400000">
            <a:off x="509498" y="5174451"/>
            <a:ext cx="1655379" cy="1711717"/>
          </a:xfrm>
          <a:prstGeom prst="triangle">
            <a:avLst>
              <a:gd name="adj" fmla="val 936"/>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9" name="Google Shape;89;p67"/>
          <p:cNvSpPr/>
          <p:nvPr/>
        </p:nvSpPr>
        <p:spPr>
          <a:xfrm rot="5400000">
            <a:off x="-164251" y="1262108"/>
            <a:ext cx="1040276" cy="711774"/>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0" name="Google Shape;90;p67"/>
          <p:cNvSpPr/>
          <p:nvPr/>
        </p:nvSpPr>
        <p:spPr>
          <a:xfrm rot="10800000">
            <a:off x="52554" y="4291"/>
            <a:ext cx="2022764" cy="2241038"/>
          </a:xfrm>
          <a:prstGeom prst="triangle">
            <a:avLst>
              <a:gd name="adj" fmla="val 50388"/>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E89F56"/>
              </a:solidFill>
              <a:latin typeface="Calibri"/>
              <a:ea typeface="Calibri"/>
              <a:cs typeface="Calibri"/>
              <a:sym typeface="Calibri"/>
            </a:endParaRPr>
          </a:p>
        </p:txBody>
      </p:sp>
      <p:sp>
        <p:nvSpPr>
          <p:cNvPr id="91" name="Google Shape;91;p67"/>
          <p:cNvSpPr/>
          <p:nvPr/>
        </p:nvSpPr>
        <p:spPr>
          <a:xfrm rot="10800000">
            <a:off x="9628907" y="0"/>
            <a:ext cx="2563093" cy="106680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2" name="Google Shape;92;p67"/>
          <p:cNvSpPr/>
          <p:nvPr/>
        </p:nvSpPr>
        <p:spPr>
          <a:xfrm rot="-5400000">
            <a:off x="10868739" y="723362"/>
            <a:ext cx="1605759" cy="1040763"/>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3" name="Google Shape;93;p67"/>
          <p:cNvSpPr/>
          <p:nvPr/>
        </p:nvSpPr>
        <p:spPr>
          <a:xfrm rot="-5400000">
            <a:off x="10227911" y="4893911"/>
            <a:ext cx="2561419" cy="1366756"/>
          </a:xfrm>
          <a:prstGeom prst="triangle">
            <a:avLst>
              <a:gd name="adj" fmla="val 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4" name="Google Shape;94;p67"/>
          <p:cNvSpPr/>
          <p:nvPr/>
        </p:nvSpPr>
        <p:spPr>
          <a:xfrm rot="-5400000">
            <a:off x="1595566" y="916991"/>
            <a:ext cx="789709" cy="415636"/>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5" name="Google Shape;95;p67"/>
          <p:cNvSpPr txBox="1"/>
          <p:nvPr/>
        </p:nvSpPr>
        <p:spPr>
          <a:xfrm>
            <a:off x="141405" y="6492874"/>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54F74"/>
              </a:buClr>
              <a:buSzPts val="1400"/>
              <a:buFont typeface="Tahoma"/>
              <a:buNone/>
            </a:pPr>
            <a:fld id="{00000000-1234-1234-1234-123412341234}" type="slidenum">
              <a:rPr lang="hu-HU" sz="1400" b="0" i="0" u="none" strike="noStrike" cap="none">
                <a:solidFill>
                  <a:srgbClr val="354F74"/>
                </a:solidFill>
                <a:latin typeface="Tahoma"/>
                <a:ea typeface="Tahoma"/>
                <a:cs typeface="Tahoma"/>
                <a:sym typeface="Tahoma"/>
              </a:rPr>
              <a:t>‹#›</a:t>
            </a:fld>
            <a:endParaRPr sz="1400" b="0" i="0" u="none" strike="noStrike" cap="none">
              <a:solidFill>
                <a:srgbClr val="354F74"/>
              </a:solidFill>
              <a:latin typeface="Tahoma"/>
              <a:ea typeface="Tahoma"/>
              <a:cs typeface="Tahoma"/>
              <a:sym typeface="Tahoma"/>
            </a:endParaRPr>
          </a:p>
        </p:txBody>
      </p:sp>
      <p:pic>
        <p:nvPicPr>
          <p:cNvPr id="96" name="Google Shape;96;p67"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zakaszfejléc">
  <p:cSld name="Szakaszfejléc">
    <p:spTree>
      <p:nvGrpSpPr>
        <p:cNvPr id="1" name="Shape 97"/>
        <p:cNvGrpSpPr/>
        <p:nvPr/>
      </p:nvGrpSpPr>
      <p:grpSpPr>
        <a:xfrm>
          <a:off x="0" y="0"/>
          <a:ext cx="0" cy="0"/>
          <a:chOff x="0" y="0"/>
          <a:chExt cx="0" cy="0"/>
        </a:xfrm>
      </p:grpSpPr>
      <p:sp>
        <p:nvSpPr>
          <p:cNvPr id="98" name="Google Shape;98;p68"/>
          <p:cNvSpPr txBox="1">
            <a:spLocks noGrp="1"/>
          </p:cNvSpPr>
          <p:nvPr>
            <p:ph type="title"/>
          </p:nvPr>
        </p:nvSpPr>
        <p:spPr>
          <a:xfrm>
            <a:off x="3448049" y="1432347"/>
            <a:ext cx="7944047" cy="24682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54F74"/>
              </a:buClr>
              <a:buSzPts val="4800"/>
              <a:buFont typeface="Calibri"/>
              <a:buNone/>
              <a:defRPr sz="4800">
                <a:solidFill>
                  <a:srgbClr val="354F7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68"/>
          <p:cNvSpPr/>
          <p:nvPr/>
        </p:nvSpPr>
        <p:spPr>
          <a:xfrm rot="5400000">
            <a:off x="-8546" y="9578"/>
            <a:ext cx="1157849" cy="1138711"/>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0" name="Google Shape;100;p68"/>
          <p:cNvSpPr/>
          <p:nvPr/>
        </p:nvSpPr>
        <p:spPr>
          <a:xfrm rot="-5400000" flipH="1">
            <a:off x="-8547" y="1238666"/>
            <a:ext cx="1157849" cy="1138709"/>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1" name="Google Shape;101;p68"/>
          <p:cNvSpPr/>
          <p:nvPr/>
        </p:nvSpPr>
        <p:spPr>
          <a:xfrm rot="-5400000" flipH="1">
            <a:off x="-8545" y="2453908"/>
            <a:ext cx="1157848" cy="113870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2" name="Google Shape;102;p68"/>
          <p:cNvSpPr/>
          <p:nvPr/>
        </p:nvSpPr>
        <p:spPr>
          <a:xfrm rot="10800000">
            <a:off x="1210981" y="2464427"/>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3" name="Google Shape;103;p68"/>
          <p:cNvSpPr/>
          <p:nvPr/>
        </p:nvSpPr>
        <p:spPr>
          <a:xfrm rot="-5400000">
            <a:off x="632058" y="588971"/>
            <a:ext cx="2315694" cy="1157844"/>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4" name="Google Shape;104;p68"/>
          <p:cNvSpPr/>
          <p:nvPr/>
        </p:nvSpPr>
        <p:spPr>
          <a:xfrm rot="10800000">
            <a:off x="2440074" y="1245374"/>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5" name="Google Shape;105;p68"/>
          <p:cNvSpPr/>
          <p:nvPr/>
        </p:nvSpPr>
        <p:spPr>
          <a:xfrm rot="-5400000">
            <a:off x="2434793" y="-940"/>
            <a:ext cx="1196120" cy="1157845"/>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6" name="Google Shape;106;p68"/>
          <p:cNvSpPr/>
          <p:nvPr/>
        </p:nvSpPr>
        <p:spPr>
          <a:xfrm rot="10800000">
            <a:off x="11137835" y="5719289"/>
            <a:ext cx="1054164" cy="1036740"/>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7" name="Google Shape;107;p68"/>
          <p:cNvSpPr/>
          <p:nvPr/>
        </p:nvSpPr>
        <p:spPr>
          <a:xfrm rot="-5400000" flipH="1">
            <a:off x="10044120" y="4598191"/>
            <a:ext cx="1054164" cy="1036738"/>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8" name="Google Shape;108;p68"/>
          <p:cNvSpPr/>
          <p:nvPr/>
        </p:nvSpPr>
        <p:spPr>
          <a:xfrm rot="5400000">
            <a:off x="9462475" y="3956083"/>
            <a:ext cx="2108325" cy="105416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9" name="Google Shape;109;p68"/>
          <p:cNvSpPr/>
          <p:nvPr/>
        </p:nvSpPr>
        <p:spPr>
          <a:xfrm rot="-5400000">
            <a:off x="11141765" y="4584334"/>
            <a:ext cx="1054161" cy="103673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0" name="Google Shape;110;p68"/>
          <p:cNvSpPr/>
          <p:nvPr/>
        </p:nvSpPr>
        <p:spPr>
          <a:xfrm rot="5400000">
            <a:off x="8819067" y="4565999"/>
            <a:ext cx="1089010" cy="1054162"/>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1" name="Google Shape;111;p68"/>
          <p:cNvSpPr/>
          <p:nvPr/>
        </p:nvSpPr>
        <p:spPr>
          <a:xfrm>
            <a:off x="8939748" y="5733470"/>
            <a:ext cx="2103970" cy="103192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2" name="Google Shape;112;p68"/>
          <p:cNvSpPr/>
          <p:nvPr/>
        </p:nvSpPr>
        <p:spPr>
          <a:xfrm rot="-5400000">
            <a:off x="6998479" y="5012344"/>
            <a:ext cx="2143171" cy="135418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3" name="Google Shape;113;p68"/>
          <p:cNvSpPr/>
          <p:nvPr/>
        </p:nvSpPr>
        <p:spPr>
          <a:xfrm rot="-8025446">
            <a:off x="9040527" y="4173305"/>
            <a:ext cx="773025" cy="731360"/>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4" name="Google Shape;114;p68"/>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5" name="Google Shape;115;p68"/>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6" name="Google Shape;116;p68"/>
          <p:cNvSpPr/>
          <p:nvPr/>
        </p:nvSpPr>
        <p:spPr>
          <a:xfrm>
            <a:off x="557843" y="6236571"/>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7" name="Google Shape;117;p68"/>
          <p:cNvSpPr/>
          <p:nvPr/>
        </p:nvSpPr>
        <p:spPr>
          <a:xfrm rot="10800000">
            <a:off x="136570" y="6236571"/>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18" name="Google Shape;118;p68" descr="A képen Grafika látható&#10;&#10;Automatikusan generált leírás"/>
          <p:cNvPicPr preferRelativeResize="0"/>
          <p:nvPr/>
        </p:nvPicPr>
        <p:blipFill rotWithShape="1">
          <a:blip r:embed="rId2">
            <a:alphaModFix/>
          </a:blip>
          <a:srcRect t="24227" b="20110"/>
          <a:stretch/>
        </p:blipFill>
        <p:spPr>
          <a:xfrm>
            <a:off x="3252253" y="6249434"/>
            <a:ext cx="2259190" cy="612000"/>
          </a:xfrm>
          <a:prstGeom prst="rect">
            <a:avLst/>
          </a:prstGeom>
          <a:noFill/>
          <a:ln>
            <a:noFill/>
          </a:ln>
        </p:spPr>
      </p:pic>
      <p:sp>
        <p:nvSpPr>
          <p:cNvPr id="119" name="Google Shape;119;p68"/>
          <p:cNvSpPr txBox="1"/>
          <p:nvPr/>
        </p:nvSpPr>
        <p:spPr>
          <a:xfrm>
            <a:off x="1139864"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hu-HU"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 name="Google Shape;145;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stock.adobe.com/hu/search/free?filters%5Bfree_collection%5D=1&amp;filters%5Bcontent_type%3Aimage%5D=1&amp;filters%5Bcontent_type%3Aphoto%5D=1&amp;filters%5Bcontent_type%3Aillustration%5D=1&amp;filters%5Bcontent_type%3Azip_vector%5D=1&amp;k=reduce+waste&amp;order=relevance&amp;safe_search=1&amp;limit=100&amp;search_page=2&amp;search_type=pagination&amp;acp=&amp;aco=reduce+waste&amp;similar_content_id=&amp;native_visual_search=&amp;model_id=&amp;serie_id=&amp;find_similar_by=&amp;get_facets=0&amp;asset_id=258065438"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sa/4.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hyperlink" Target="https://stock.adobe.com/hu/search/free?filters%5Bfree_collection%5D=1&amp;filters%5Bcontent_type%3Aimage%5D=1&amp;filters%5Bcontent_type%3Aphoto%5D=1&amp;filters%5Bcontent_type%3Aillustration%5D=1&amp;filters%5Bcontent_type%3Azip_vector%5D=1&amp;k=reduce+waste&amp;order=relevance&amp;safe_search=1&amp;limit=100&amp;search_page=2&amp;search_type=pagination&amp;acp=&amp;aco=reduce+waste&amp;similar_content_id=&amp;native_visual_search=&amp;model_id=&amp;serie_id=&amp;find_similar_by=&amp;get_facets=0&amp;asset_id=258065438"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europarl.europa.eu/topics/en/article/20180328STO00751/waste-management-in-the-eu-infographic-with-facts-and-figures" TargetMode="External"/><Relationship Id="rId3" Type="http://schemas.openxmlformats.org/officeDocument/2006/relationships/hyperlink" Target="http://www.un-documents.net/our-common-future.pdf" TargetMode="External"/><Relationship Id="rId7" Type="http://schemas.openxmlformats.org/officeDocument/2006/relationships/hyperlink" Target="https://www-cycle.nies.go.jp/eng/report/pdf/aging2_en.pdf"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s://roguedisposal.com/resources/education/recycling/exploring-the-three-rs-of-waste-management-reduce-reuse-recycle#:~:text=Reduce%20means%20to%20cut%20back,playground%20equipment%20and%20recycling%20bins)." TargetMode="External"/><Relationship Id="rId5" Type="http://schemas.openxmlformats.org/officeDocument/2006/relationships/hyperlink" Target="https://environment.ec.europa.eu/topics/waste-and-recycling_en" TargetMode="External"/><Relationship Id="rId4" Type="http://schemas.openxmlformats.org/officeDocument/2006/relationships/hyperlink" Target="https://doi.org/10.3390/su12135381" TargetMode="External"/><Relationship Id="rId9" Type="http://schemas.openxmlformats.org/officeDocument/2006/relationships/hyperlink" Target="https://www.unicef.org/armenia/en/stories/9-ways-reduce-plastic-waste-hom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tock.adobe.com/hu/search/free?filters%5Bcontent_type%3Azip_vector%5D=1&amp;filters%5Bfree_collection%5D=1&amp;filters%5Bcontent_type%3Aimage%5D=1&amp;filters%5Bcontent_type%3Aillustration%5D=1&amp;k=recycling&amp;order=relevance&amp;safe_search=1&amp;limit=100&amp;search_page=2&amp;search_type=pagination&amp;acp=&amp;aco=recycling&amp;get_facets=0"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hyperlink" Target="https://www.europarl.europa.eu/topics/en/article/20151201STO05603/circular-economy-definition-importance-and-benefits"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www.pixabay.com/" TargetMode="External"/><Relationship Id="rId4" Type="http://schemas.openxmlformats.org/officeDocument/2006/relationships/hyperlink" Target="https://www.ellenmacarthurfoundation.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stock.adobe.com/hu/search/free?filters%5Bfree_collection%5D=1&amp;filters%5Bcontent_type%3Aimage%5D=1&amp;filters%5Bcontent_type%3Aphoto%5D=1&amp;filters%5Bcontent_type%3Aillustration%5D=1&amp;filters%5Bcontent_type%3Azip_vector%5D=1&amp;k=reduce+waste&amp;order=relevance&amp;safe_search=1&amp;limit=100&amp;search_page=2&amp;search_type=pagination&amp;acp=&amp;aco=reduce+waste&amp;similar_content_id=&amp;native_visual_search=&amp;model_id=&amp;serie_id=&amp;find_similar_by=&amp;get_facets=0&amp;asset_id=25806543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europarl.europa.eu/topics/en/article/20151201STO05603/circular-economy-definition-importance-and-benefits"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s://www.ellenmacarthurfoundation.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hivebrands.com/blogs/news/what-is-a-sustainable-produc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stock.adobe.com/hu/search/free?filters%5Bfree_collection%5D=1&amp;filters%5Bcontent_type%3Aimage%5D=1&amp;filters%5Bcontent_type%3Aphoto%5D=1&amp;filters%5Bcontent_type%3Aillustration%5D=1&amp;filters%5Bcontent_type%3Azip_vector%5D=1&amp;k=reduce+waste&amp;order=relevance&amp;safe_search=1&amp;limit=100&amp;search_page=2&amp;search_type=pagination&amp;acp=&amp;aco=reduce+waste&amp;similar_content_id=&amp;native_visual_search=&amp;model_id=&amp;serie_id=&amp;find_similar_by=&amp;get_facets=0&amp;asset_id=25806543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hyperlink" Target="https://stock.adobe.com/hu/search/free?filters%5Bfree_collection%5D=1&amp;filters%5Bcontent_type%3Aimage%5D=1&amp;filters%5Bcontent_type%3Aphoto%5D=1&amp;filters%5Bcontent_type%3Aillustration%5D=1&amp;filters%5Bcontent_type%3Azip_vector%5D=1&amp;k=reduce+waste&amp;order=relevance&amp;safe_search=1&amp;limit=100&amp;search_page=2&amp;search_type=pagination&amp;acp=&amp;aco=reduce+waste&amp;similar_content_id=&amp;native_visual_search=&amp;model_id=&amp;serie_id=&amp;find_similar_by=&amp;get_facets=0&amp;asset_id=258065438"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thesustainableagency.com/blog/greenwashing-examples/#ryanair" TargetMode="External"/><Relationship Id="rId3" Type="http://schemas.openxmlformats.org/officeDocument/2006/relationships/hyperlink" Target="https://c2ccertified.org/" TargetMode="External"/><Relationship Id="rId7" Type="http://schemas.openxmlformats.org/officeDocument/2006/relationships/hyperlink" Target="https://www.nibusinessinfo.co.uk/content/benefits-buying-sustainable-goods-and-services#:~:text=By%20buying%20sustainable%20goods%20and,a%20raw%20material%20or%20resource"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hyperlink" Target="https://www.linkedin.com/pulse/what-makes-product-sustainable-joana-vieira/" TargetMode="External"/><Relationship Id="rId5" Type="http://schemas.openxmlformats.org/officeDocument/2006/relationships/hyperlink" Target="https://www.esma.europa.eu/press-news/esma-news/esas-put-forward-common-understanding-greenwashing-and-warn-risks" TargetMode="External"/><Relationship Id="rId10" Type="http://schemas.openxmlformats.org/officeDocument/2006/relationships/hyperlink" Target="https://hivebrands.com/blogs/news/what-is-a-sustainable-product" TargetMode="External"/><Relationship Id="rId4" Type="http://schemas.openxmlformats.org/officeDocument/2006/relationships/hyperlink" Target="https://environment.ec.europa.eu/topics/circular-economy/eu-ecolabel/about-eu-ecolabel_en" TargetMode="External"/><Relationship Id="rId9" Type="http://schemas.openxmlformats.org/officeDocument/2006/relationships/hyperlink" Target="https://doi.org/10.3390/su12051786"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hyperlink" Target="https://changers2.eu/"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
          <p:cNvSpPr txBox="1">
            <a:spLocks noGrp="1"/>
          </p:cNvSpPr>
          <p:nvPr>
            <p:ph type="ctrTitle"/>
          </p:nvPr>
        </p:nvSpPr>
        <p:spPr>
          <a:xfrm>
            <a:off x="2173594" y="1733276"/>
            <a:ext cx="8146476" cy="17954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Tahoma"/>
              <a:buNone/>
            </a:pPr>
            <a:r>
              <a:rPr lang="hu-HU" sz="4000"/>
              <a:t>                  WASTE</a:t>
            </a:r>
            <a:endParaRPr sz="4800" i="1"/>
          </a:p>
        </p:txBody>
      </p:sp>
      <p:pic>
        <p:nvPicPr>
          <p:cNvPr id="302" name="Google Shape;302;p1" descr="Immagine che contiene testo, Carattere, Elementi grafici, grafica&#10;&#10;Descrizione generata automaticamente"/>
          <p:cNvPicPr preferRelativeResize="0"/>
          <p:nvPr/>
        </p:nvPicPr>
        <p:blipFill rotWithShape="1">
          <a:blip r:embed="rId3">
            <a:alphaModFix/>
          </a:blip>
          <a:srcRect/>
          <a:stretch/>
        </p:blipFill>
        <p:spPr>
          <a:xfrm>
            <a:off x="7468116" y="5746795"/>
            <a:ext cx="2348404" cy="1219950"/>
          </a:xfrm>
          <a:prstGeom prst="rect">
            <a:avLst/>
          </a:prstGeom>
          <a:noFill/>
          <a:ln>
            <a:noFill/>
          </a:ln>
        </p:spPr>
      </p:pic>
      <p:pic>
        <p:nvPicPr>
          <p:cNvPr id="303" name="Google Shape;303;p1" descr="A képen tervezés látható&#10;&#10;Automatikusan generált leírás"/>
          <p:cNvPicPr preferRelativeResize="0"/>
          <p:nvPr/>
        </p:nvPicPr>
        <p:blipFill rotWithShape="1">
          <a:blip r:embed="rId4">
            <a:alphaModFix/>
          </a:blip>
          <a:srcRect/>
          <a:stretch/>
        </p:blipFill>
        <p:spPr>
          <a:xfrm>
            <a:off x="10320070" y="5262016"/>
            <a:ext cx="1428750" cy="1428750"/>
          </a:xfrm>
          <a:prstGeom prst="rect">
            <a:avLst/>
          </a:prstGeom>
          <a:noFill/>
          <a:ln>
            <a:noFill/>
          </a:ln>
        </p:spPr>
      </p:pic>
      <p:pic>
        <p:nvPicPr>
          <p:cNvPr id="304" name="Google Shape;304;p1" descr="A képen képernyőkép, Betűtípus, Acélkék, Majorelle kék látható&#10;&#10;Automatikusan generált leírás"/>
          <p:cNvPicPr preferRelativeResize="0"/>
          <p:nvPr/>
        </p:nvPicPr>
        <p:blipFill rotWithShape="1">
          <a:blip r:embed="rId5">
            <a:alphaModFix/>
          </a:blip>
          <a:srcRect/>
          <a:stretch/>
        </p:blipFill>
        <p:spPr>
          <a:xfrm>
            <a:off x="231421" y="6082502"/>
            <a:ext cx="2726267" cy="6082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89F56"/>
              </a:buClr>
              <a:buSzPts val="4000"/>
              <a:buFont typeface="Tahoma"/>
              <a:buNone/>
            </a:pPr>
            <a:r>
              <a:rPr lang="hu-HU">
                <a:solidFill>
                  <a:srgbClr val="E89F56"/>
                </a:solidFill>
              </a:rPr>
              <a:t>Support</a:t>
            </a:r>
            <a:r>
              <a:rPr lang="hu-HU">
                <a:solidFill>
                  <a:srgbClr val="344F74"/>
                </a:solidFill>
              </a:rPr>
              <a:t> for the elderly</a:t>
            </a:r>
            <a:endParaRPr/>
          </a:p>
        </p:txBody>
      </p:sp>
      <p:grpSp>
        <p:nvGrpSpPr>
          <p:cNvPr id="383" name="Google Shape;383;p10"/>
          <p:cNvGrpSpPr/>
          <p:nvPr/>
        </p:nvGrpSpPr>
        <p:grpSpPr>
          <a:xfrm>
            <a:off x="383205" y="2076197"/>
            <a:ext cx="11196989" cy="3868793"/>
            <a:chOff x="2205" y="1817964"/>
            <a:chExt cx="11196989" cy="3868793"/>
          </a:xfrm>
        </p:grpSpPr>
        <p:sp>
          <p:nvSpPr>
            <p:cNvPr id="384" name="Google Shape;384;p10"/>
            <p:cNvSpPr/>
            <p:nvPr/>
          </p:nvSpPr>
          <p:spPr>
            <a:xfrm>
              <a:off x="2205" y="1817964"/>
              <a:ext cx="3498967" cy="2410788"/>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0"/>
            <p:cNvSpPr/>
            <p:nvPr/>
          </p:nvSpPr>
          <p:spPr>
            <a:xfrm>
              <a:off x="331388" y="4388641"/>
              <a:ext cx="3498967" cy="12981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0"/>
            <p:cNvSpPr txBox="1"/>
            <p:nvPr/>
          </p:nvSpPr>
          <p:spPr>
            <a:xfrm>
              <a:off x="331388" y="4388641"/>
              <a:ext cx="3498967" cy="1298116"/>
            </a:xfrm>
            <a:prstGeom prst="rect">
              <a:avLst/>
            </a:prstGeom>
            <a:noFill/>
            <a:ln>
              <a:noFill/>
            </a:ln>
          </p:spPr>
          <p:txBody>
            <a:bodyPr spcFirstLastPara="1" wrap="square" lIns="256025" tIns="256025" rIns="256025" bIns="0" anchor="t" anchorCtr="0">
              <a:noAutofit/>
            </a:bodyPr>
            <a:lstStyle/>
            <a:p>
              <a:pPr marL="0" marR="0" lvl="0" indent="0" algn="ctr" rtl="0">
                <a:lnSpc>
                  <a:spcPct val="90000"/>
                </a:lnSpc>
                <a:spcBef>
                  <a:spcPts val="0"/>
                </a:spcBef>
                <a:spcAft>
                  <a:spcPts val="0"/>
                </a:spcAft>
                <a:buClr>
                  <a:schemeClr val="dk1"/>
                </a:buClr>
                <a:buSzPts val="3600"/>
                <a:buFont typeface="Tahoma"/>
                <a:buNone/>
              </a:pPr>
              <a:r>
                <a:rPr lang="hu-HU" sz="3600">
                  <a:solidFill>
                    <a:schemeClr val="dk1"/>
                  </a:solidFill>
                  <a:latin typeface="Tahoma"/>
                  <a:ea typeface="Tahoma"/>
                  <a:cs typeface="Tahoma"/>
                  <a:sym typeface="Tahoma"/>
                </a:rPr>
                <a:t>Bins with wheels</a:t>
              </a:r>
              <a:endParaRPr sz="3600">
                <a:solidFill>
                  <a:schemeClr val="dk1"/>
                </a:solidFill>
                <a:latin typeface="Tahoma"/>
                <a:ea typeface="Tahoma"/>
                <a:cs typeface="Tahoma"/>
                <a:sym typeface="Tahoma"/>
              </a:endParaRPr>
            </a:p>
          </p:txBody>
        </p:sp>
        <p:sp>
          <p:nvSpPr>
            <p:cNvPr id="387" name="Google Shape;387;p10"/>
            <p:cNvSpPr/>
            <p:nvPr/>
          </p:nvSpPr>
          <p:spPr>
            <a:xfrm>
              <a:off x="3851216" y="1817964"/>
              <a:ext cx="3498967" cy="2410788"/>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0"/>
            <p:cNvSpPr/>
            <p:nvPr/>
          </p:nvSpPr>
          <p:spPr>
            <a:xfrm>
              <a:off x="3534209" y="4388641"/>
              <a:ext cx="3498967" cy="12981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0"/>
            <p:cNvSpPr txBox="1"/>
            <p:nvPr/>
          </p:nvSpPr>
          <p:spPr>
            <a:xfrm>
              <a:off x="3534209" y="4388641"/>
              <a:ext cx="3498967" cy="1298116"/>
            </a:xfrm>
            <a:prstGeom prst="rect">
              <a:avLst/>
            </a:prstGeom>
            <a:noFill/>
            <a:ln>
              <a:noFill/>
            </a:ln>
          </p:spPr>
          <p:txBody>
            <a:bodyPr spcFirstLastPara="1" wrap="square" lIns="256025" tIns="256025" rIns="256025" bIns="0" anchor="t" anchorCtr="0">
              <a:noAutofit/>
            </a:bodyPr>
            <a:lstStyle/>
            <a:p>
              <a:pPr marL="0" marR="0" lvl="0" indent="0" algn="ctr" rtl="0">
                <a:lnSpc>
                  <a:spcPct val="90000"/>
                </a:lnSpc>
                <a:spcBef>
                  <a:spcPts val="0"/>
                </a:spcBef>
                <a:spcAft>
                  <a:spcPts val="0"/>
                </a:spcAft>
                <a:buClr>
                  <a:schemeClr val="dk1"/>
                </a:buClr>
                <a:buSzPts val="3600"/>
                <a:buFont typeface="Tahoma"/>
                <a:buNone/>
              </a:pPr>
              <a:r>
                <a:rPr lang="hu-HU" sz="3600">
                  <a:solidFill>
                    <a:schemeClr val="dk1"/>
                  </a:solidFill>
                  <a:latin typeface="Tahoma"/>
                  <a:ea typeface="Tahoma"/>
                  <a:cs typeface="Tahoma"/>
                  <a:sym typeface="Tahoma"/>
                </a:rPr>
                <a:t>Regular waste disposal</a:t>
              </a:r>
              <a:endParaRPr sz="3600">
                <a:solidFill>
                  <a:schemeClr val="dk1"/>
                </a:solidFill>
                <a:latin typeface="Tahoma"/>
                <a:ea typeface="Tahoma"/>
                <a:cs typeface="Tahoma"/>
                <a:sym typeface="Tahoma"/>
              </a:endParaRPr>
            </a:p>
          </p:txBody>
        </p:sp>
        <p:sp>
          <p:nvSpPr>
            <p:cNvPr id="390" name="Google Shape;390;p10"/>
            <p:cNvSpPr/>
            <p:nvPr/>
          </p:nvSpPr>
          <p:spPr>
            <a:xfrm>
              <a:off x="7700227" y="1817964"/>
              <a:ext cx="3498967" cy="2410788"/>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0"/>
            <p:cNvSpPr/>
            <p:nvPr/>
          </p:nvSpPr>
          <p:spPr>
            <a:xfrm>
              <a:off x="7151589" y="4388641"/>
              <a:ext cx="3498967" cy="129811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0"/>
            <p:cNvSpPr txBox="1"/>
            <p:nvPr/>
          </p:nvSpPr>
          <p:spPr>
            <a:xfrm>
              <a:off x="7151589" y="4388641"/>
              <a:ext cx="3498967" cy="1298116"/>
            </a:xfrm>
            <a:prstGeom prst="rect">
              <a:avLst/>
            </a:prstGeom>
            <a:noFill/>
            <a:ln>
              <a:noFill/>
            </a:ln>
          </p:spPr>
          <p:txBody>
            <a:bodyPr spcFirstLastPara="1" wrap="square" lIns="256025" tIns="256025" rIns="256025" bIns="0" anchor="t" anchorCtr="0">
              <a:noAutofit/>
            </a:bodyPr>
            <a:lstStyle/>
            <a:p>
              <a:pPr marL="0" marR="0" lvl="0" indent="0" algn="ctr" rtl="0">
                <a:lnSpc>
                  <a:spcPct val="90000"/>
                </a:lnSpc>
                <a:spcBef>
                  <a:spcPts val="0"/>
                </a:spcBef>
                <a:spcAft>
                  <a:spcPts val="0"/>
                </a:spcAft>
                <a:buClr>
                  <a:schemeClr val="dk1"/>
                </a:buClr>
                <a:buSzPts val="3600"/>
                <a:buFont typeface="Tahoma"/>
                <a:buNone/>
              </a:pPr>
              <a:r>
                <a:rPr lang="hu-HU" sz="3600">
                  <a:solidFill>
                    <a:schemeClr val="dk1"/>
                  </a:solidFill>
                  <a:latin typeface="Tahoma"/>
                  <a:ea typeface="Tahoma"/>
                  <a:cs typeface="Tahoma"/>
                  <a:sym typeface="Tahoma"/>
                </a:rPr>
                <a:t>Accessible bins and clear instructions</a:t>
              </a:r>
              <a:endParaRPr sz="3600">
                <a:solidFill>
                  <a:schemeClr val="dk1"/>
                </a:solidFill>
                <a:latin typeface="Tahoma"/>
                <a:ea typeface="Tahoma"/>
                <a:cs typeface="Tahoma"/>
                <a:sym typeface="Tahoma"/>
              </a:endParaRPr>
            </a:p>
          </p:txBody>
        </p:sp>
      </p:grpSp>
      <p:pic>
        <p:nvPicPr>
          <p:cNvPr id="393" name="Google Shape;393;p10" descr="A képen jármű, Szárazföldi jármű, kerék, Szeméttároló látható&#10;&#10;Automatikusan generált leírás"/>
          <p:cNvPicPr preferRelativeResize="0"/>
          <p:nvPr/>
        </p:nvPicPr>
        <p:blipFill rotWithShape="1">
          <a:blip r:embed="rId3">
            <a:alphaModFix/>
          </a:blip>
          <a:srcRect t="62453" b="4756"/>
          <a:stretch/>
        </p:blipFill>
        <p:spPr>
          <a:xfrm>
            <a:off x="381000" y="1690688"/>
            <a:ext cx="11304000" cy="3206496"/>
          </a:xfrm>
          <a:prstGeom prst="rect">
            <a:avLst/>
          </a:prstGeom>
          <a:noFill/>
          <a:ln>
            <a:noFill/>
          </a:ln>
        </p:spPr>
      </p:pic>
      <p:sp>
        <p:nvSpPr>
          <p:cNvPr id="394" name="Google Shape;394;p10"/>
          <p:cNvSpPr txBox="1"/>
          <p:nvPr/>
        </p:nvSpPr>
        <p:spPr>
          <a:xfrm>
            <a:off x="1411801" y="6323598"/>
            <a:ext cx="31552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600">
                <a:solidFill>
                  <a:schemeClr val="dk1"/>
                </a:solidFill>
                <a:latin typeface="Tahoma"/>
                <a:ea typeface="Tahoma"/>
                <a:cs typeface="Tahoma"/>
                <a:sym typeface="Tahoma"/>
              </a:rPr>
              <a:t>Source of image: </a:t>
            </a:r>
            <a:r>
              <a:rPr lang="hu-HU" sz="1600" u="sng">
                <a:solidFill>
                  <a:schemeClr val="dk1"/>
                </a:solidFill>
                <a:latin typeface="Tahoma"/>
                <a:ea typeface="Tahoma"/>
                <a:cs typeface="Tahoma"/>
                <a:sym typeface="Tahoma"/>
                <a:hlinkClick r:id="rId4">
                  <a:extLst>
                    <a:ext uri="{A12FA001-AC4F-418D-AE19-62706E023703}">
                      <ahyp:hlinkClr xmlns:ahyp="http://schemas.microsoft.com/office/drawing/2018/hyperlinkcolor" val="tx"/>
                    </a:ext>
                  </a:extLst>
                </a:hlinkClick>
              </a:rPr>
              <a:t>Adobe Stock</a:t>
            </a:r>
            <a:endParaRPr sz="1600">
              <a:solidFill>
                <a:schemeClr val="dk1"/>
              </a:solidFill>
              <a:latin typeface="Tahoma"/>
              <a:ea typeface="Tahoma"/>
              <a:cs typeface="Tahoma"/>
              <a:sym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1"/>
          <p:cNvSpPr txBox="1">
            <a:spLocks noGrp="1"/>
          </p:cNvSpPr>
          <p:nvPr>
            <p:ph type="title"/>
          </p:nvPr>
        </p:nvSpPr>
        <p:spPr>
          <a:xfrm>
            <a:off x="838200" y="365125"/>
            <a:ext cx="768667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hu-HU">
                <a:solidFill>
                  <a:srgbClr val="344F74"/>
                </a:solidFill>
              </a:rPr>
              <a:t>Every waste in its right place.</a:t>
            </a:r>
            <a:endParaRPr>
              <a:solidFill>
                <a:srgbClr val="344F74"/>
              </a:solidFill>
            </a:endParaRPr>
          </a:p>
        </p:txBody>
      </p:sp>
      <p:graphicFrame>
        <p:nvGraphicFramePr>
          <p:cNvPr id="400" name="Google Shape;400;p11"/>
          <p:cNvGraphicFramePr/>
          <p:nvPr/>
        </p:nvGraphicFramePr>
        <p:xfrm>
          <a:off x="838200" y="1825624"/>
          <a:ext cx="3000000" cy="3000000"/>
        </p:xfrm>
        <a:graphic>
          <a:graphicData uri="http://schemas.openxmlformats.org/drawingml/2006/table">
            <a:tbl>
              <a:tblPr firstRow="1" bandRow="1">
                <a:noFill/>
                <a:tableStyleId>{B33AF553-B16D-45F2-BDC4-3962E17E623E}</a:tableStyleId>
              </a:tblPr>
              <a:tblGrid>
                <a:gridCol w="2562225">
                  <a:extLst>
                    <a:ext uri="{9D8B030D-6E8A-4147-A177-3AD203B41FA5}">
                      <a16:colId xmlns:a16="http://schemas.microsoft.com/office/drawing/2014/main" val="20000"/>
                    </a:ext>
                  </a:extLst>
                </a:gridCol>
                <a:gridCol w="2562225">
                  <a:extLst>
                    <a:ext uri="{9D8B030D-6E8A-4147-A177-3AD203B41FA5}">
                      <a16:colId xmlns:a16="http://schemas.microsoft.com/office/drawing/2014/main" val="20001"/>
                    </a:ext>
                  </a:extLst>
                </a:gridCol>
                <a:gridCol w="2562225">
                  <a:extLst>
                    <a:ext uri="{9D8B030D-6E8A-4147-A177-3AD203B41FA5}">
                      <a16:colId xmlns:a16="http://schemas.microsoft.com/office/drawing/2014/main" val="20002"/>
                    </a:ext>
                  </a:extLst>
                </a:gridCol>
              </a:tblGrid>
              <a:tr h="2135200">
                <a:tc>
                  <a:txBody>
                    <a:bodyPr/>
                    <a:lstStyle/>
                    <a:p>
                      <a:pPr marL="0" marR="0" lvl="0" indent="0" algn="l" rtl="0">
                        <a:spcBef>
                          <a:spcPts val="0"/>
                        </a:spcBef>
                        <a:spcAft>
                          <a:spcPts val="0"/>
                        </a:spcAft>
                        <a:buNone/>
                      </a:pPr>
                      <a:r>
                        <a:rPr lang="hu-HU" sz="2800" b="1" u="none" strike="noStrike" cap="none">
                          <a:latin typeface="Tahoma"/>
                          <a:ea typeface="Tahoma"/>
                          <a:cs typeface="Tahoma"/>
                          <a:sym typeface="Tahoma"/>
                        </a:rPr>
                        <a:t>PAPER</a:t>
                      </a:r>
                      <a:endParaRPr/>
                    </a:p>
                  </a:txBody>
                  <a:tcPr marL="91450" marR="91450" marT="45725" marB="45725">
                    <a:solidFill>
                      <a:schemeClr val="accent1"/>
                    </a:solidFill>
                  </a:tcPr>
                </a:tc>
                <a:tc>
                  <a:txBody>
                    <a:bodyPr/>
                    <a:lstStyle/>
                    <a:p>
                      <a:pPr marL="0" marR="0" lvl="0" indent="0" algn="l" rtl="0">
                        <a:spcBef>
                          <a:spcPts val="0"/>
                        </a:spcBef>
                        <a:spcAft>
                          <a:spcPts val="0"/>
                        </a:spcAft>
                        <a:buNone/>
                      </a:pPr>
                      <a:r>
                        <a:rPr lang="hu-HU" sz="2800" b="1">
                          <a:latin typeface="Tahoma"/>
                          <a:ea typeface="Tahoma"/>
                          <a:cs typeface="Tahoma"/>
                          <a:sym typeface="Tahoma"/>
                        </a:rPr>
                        <a:t>PLASTIC</a:t>
                      </a:r>
                      <a:endParaRPr/>
                    </a:p>
                  </a:txBody>
                  <a:tcPr marL="91450" marR="91450" marT="45725" marB="45725">
                    <a:solidFill>
                      <a:schemeClr val="accent4"/>
                    </a:solidFill>
                  </a:tcPr>
                </a:tc>
                <a:tc>
                  <a:txBody>
                    <a:bodyPr/>
                    <a:lstStyle/>
                    <a:p>
                      <a:pPr marL="0" marR="0" lvl="0" indent="0" algn="l" rtl="0">
                        <a:spcBef>
                          <a:spcPts val="0"/>
                        </a:spcBef>
                        <a:spcAft>
                          <a:spcPts val="0"/>
                        </a:spcAft>
                        <a:buNone/>
                      </a:pPr>
                      <a:r>
                        <a:rPr lang="hu-HU" sz="2800" b="1">
                          <a:latin typeface="Tahoma"/>
                          <a:ea typeface="Tahoma"/>
                          <a:cs typeface="Tahoma"/>
                          <a:sym typeface="Tahoma"/>
                        </a:rPr>
                        <a:t>METAL</a:t>
                      </a:r>
                      <a:endParaRPr sz="2800" b="1">
                        <a:latin typeface="Tahoma"/>
                        <a:ea typeface="Tahoma"/>
                        <a:cs typeface="Tahoma"/>
                        <a:sym typeface="Tahoma"/>
                      </a:endParaRPr>
                    </a:p>
                  </a:txBody>
                  <a:tcPr marL="91450" marR="91450" marT="45725" marB="45725">
                    <a:solidFill>
                      <a:srgbClr val="7F7F7F"/>
                    </a:solidFill>
                  </a:tcPr>
                </a:tc>
                <a:extLst>
                  <a:ext uri="{0D108BD9-81ED-4DB2-BD59-A6C34878D82A}">
                    <a16:rowId xmlns:a16="http://schemas.microsoft.com/office/drawing/2014/main" val="10000"/>
                  </a:ext>
                </a:extLst>
              </a:tr>
              <a:tr h="2135200">
                <a:tc>
                  <a:txBody>
                    <a:bodyPr/>
                    <a:lstStyle/>
                    <a:p>
                      <a:pPr marL="0" marR="0" lvl="0" indent="0" algn="l" rtl="0">
                        <a:spcBef>
                          <a:spcPts val="0"/>
                        </a:spcBef>
                        <a:spcAft>
                          <a:spcPts val="0"/>
                        </a:spcAft>
                        <a:buNone/>
                      </a:pPr>
                      <a:r>
                        <a:rPr lang="hu-HU" sz="2800" b="1">
                          <a:solidFill>
                            <a:schemeClr val="lt1"/>
                          </a:solidFill>
                          <a:latin typeface="Tahoma"/>
                          <a:ea typeface="Tahoma"/>
                          <a:cs typeface="Tahoma"/>
                          <a:sym typeface="Tahoma"/>
                        </a:rPr>
                        <a:t>GLASS</a:t>
                      </a:r>
                      <a:endParaRPr/>
                    </a:p>
                  </a:txBody>
                  <a:tcPr marL="91450" marR="91450" marT="45725" marB="45725">
                    <a:solidFill>
                      <a:schemeClr val="accent6"/>
                    </a:solidFill>
                  </a:tcPr>
                </a:tc>
                <a:tc>
                  <a:txBody>
                    <a:bodyPr/>
                    <a:lstStyle/>
                    <a:p>
                      <a:pPr marL="0" marR="0" lvl="0" indent="0" algn="l" rtl="0">
                        <a:spcBef>
                          <a:spcPts val="0"/>
                        </a:spcBef>
                        <a:spcAft>
                          <a:spcPts val="0"/>
                        </a:spcAft>
                        <a:buNone/>
                      </a:pPr>
                      <a:r>
                        <a:rPr lang="hu-HU" sz="2800" b="1">
                          <a:solidFill>
                            <a:schemeClr val="lt1"/>
                          </a:solidFill>
                          <a:latin typeface="Tahoma"/>
                          <a:ea typeface="Tahoma"/>
                          <a:cs typeface="Tahoma"/>
                          <a:sym typeface="Tahoma"/>
                        </a:rPr>
                        <a:t>ELECTRONIC DEVICES</a:t>
                      </a:r>
                      <a:endParaRPr/>
                    </a:p>
                  </a:txBody>
                  <a:tcPr marL="91450" marR="91450" marT="45725" marB="45725">
                    <a:solidFill>
                      <a:srgbClr val="344F74"/>
                    </a:solidFill>
                  </a:tcPr>
                </a:tc>
                <a:tc>
                  <a:txBody>
                    <a:bodyPr/>
                    <a:lstStyle/>
                    <a:p>
                      <a:pPr marL="0" marR="0" lvl="0" indent="0" algn="l" rtl="0">
                        <a:spcBef>
                          <a:spcPts val="0"/>
                        </a:spcBef>
                        <a:spcAft>
                          <a:spcPts val="0"/>
                        </a:spcAft>
                        <a:buNone/>
                      </a:pPr>
                      <a:r>
                        <a:rPr lang="hu-HU" sz="2800" b="1" cap="none">
                          <a:solidFill>
                            <a:schemeClr val="lt1"/>
                          </a:solidFill>
                          <a:latin typeface="Tahoma"/>
                          <a:ea typeface="Tahoma"/>
                          <a:cs typeface="Tahoma"/>
                          <a:sym typeface="Tahoma"/>
                        </a:rPr>
                        <a:t>HAZARDOUS WASTE</a:t>
                      </a:r>
                      <a:endParaRPr sz="2000" b="0" cap="none">
                        <a:solidFill>
                          <a:schemeClr val="lt1"/>
                        </a:solidFill>
                        <a:latin typeface="Tahoma"/>
                        <a:ea typeface="Tahoma"/>
                        <a:cs typeface="Tahoma"/>
                        <a:sym typeface="Tahoma"/>
                      </a:endParaRPr>
                    </a:p>
                    <a:p>
                      <a:pPr marL="0" marR="0" lvl="0" indent="0" algn="l" rtl="0">
                        <a:spcBef>
                          <a:spcPts val="0"/>
                        </a:spcBef>
                        <a:spcAft>
                          <a:spcPts val="0"/>
                        </a:spcAft>
                        <a:buNone/>
                      </a:pPr>
                      <a:endParaRPr sz="2000" b="0">
                        <a:solidFill>
                          <a:schemeClr val="lt1"/>
                        </a:solidFill>
                        <a:latin typeface="Tahoma"/>
                        <a:ea typeface="Tahoma"/>
                        <a:cs typeface="Tahoma"/>
                        <a:sym typeface="Tahoma"/>
                      </a:endParaRPr>
                    </a:p>
                  </a:txBody>
                  <a:tcPr marL="91450" marR="91450" marT="45725" marB="45725">
                    <a:solidFill>
                      <a:schemeClr val="accent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2"/>
          <p:cNvSpPr/>
          <p:nvPr/>
        </p:nvSpPr>
        <p:spPr>
          <a:xfrm>
            <a:off x="204273" y="162600"/>
            <a:ext cx="9695400" cy="694500"/>
          </a:xfrm>
          <a:prstGeom prst="rect">
            <a:avLst/>
          </a:prstGeom>
          <a:noFill/>
          <a:ln>
            <a:noFill/>
          </a:ln>
        </p:spPr>
        <p:txBody>
          <a:bodyPr spcFirstLastPara="1" wrap="square" lIns="91425" tIns="45700" rIns="91425" bIns="45700" anchor="t" anchorCtr="0">
            <a:noAutofit/>
          </a:bodyPr>
          <a:lstStyle/>
          <a:p>
            <a:pPr marL="0" marR="0" lvl="0" indent="0" algn="l" rtl="0">
              <a:lnSpc>
                <a:spcPct val="125011"/>
              </a:lnSpc>
              <a:spcBef>
                <a:spcPts val="0"/>
              </a:spcBef>
              <a:spcAft>
                <a:spcPts val="0"/>
              </a:spcAft>
              <a:buClr>
                <a:srgbClr val="E89F56"/>
              </a:buClr>
              <a:buSzPts val="4374"/>
              <a:buFont typeface="Tahoma"/>
              <a:buNone/>
            </a:pPr>
            <a:r>
              <a:rPr lang="hu-HU" sz="4374">
                <a:solidFill>
                  <a:srgbClr val="E89F56"/>
                </a:solidFill>
                <a:latin typeface="Tahoma"/>
                <a:ea typeface="Tahoma"/>
                <a:cs typeface="Tahoma"/>
                <a:sym typeface="Tahoma"/>
              </a:rPr>
              <a:t>Paper</a:t>
            </a:r>
            <a:r>
              <a:rPr lang="hu-HU" sz="4374">
                <a:solidFill>
                  <a:srgbClr val="344F74"/>
                </a:solidFill>
                <a:latin typeface="Tahoma"/>
                <a:ea typeface="Tahoma"/>
                <a:cs typeface="Tahoma"/>
                <a:sym typeface="Tahoma"/>
              </a:rPr>
              <a:t> and Cardboard Recycling</a:t>
            </a:r>
            <a:endParaRPr/>
          </a:p>
        </p:txBody>
      </p:sp>
      <p:sp>
        <p:nvSpPr>
          <p:cNvPr id="406" name="Google Shape;406;p12"/>
          <p:cNvSpPr/>
          <p:nvPr/>
        </p:nvSpPr>
        <p:spPr>
          <a:xfrm>
            <a:off x="204283" y="1301312"/>
            <a:ext cx="2955788" cy="1909048"/>
          </a:xfrm>
          <a:prstGeom prst="roundRect">
            <a:avLst>
              <a:gd name="adj" fmla="val 20951"/>
            </a:avLst>
          </a:prstGeom>
          <a:noFill/>
          <a:ln w="27725" cap="flat" cmpd="sng">
            <a:solidFill>
              <a:srgbClr val="2D4D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7" name="Google Shape;407;p12" descr="preencoded.png"/>
          <p:cNvPicPr preferRelativeResize="0"/>
          <p:nvPr/>
        </p:nvPicPr>
        <p:blipFill rotWithShape="1">
          <a:blip r:embed="rId3">
            <a:alphaModFix/>
          </a:blip>
          <a:srcRect/>
          <a:stretch/>
        </p:blipFill>
        <p:spPr>
          <a:xfrm>
            <a:off x="232024" y="1329054"/>
            <a:ext cx="2902696" cy="1853565"/>
          </a:xfrm>
          <a:prstGeom prst="rect">
            <a:avLst/>
          </a:prstGeom>
          <a:noFill/>
          <a:ln>
            <a:noFill/>
          </a:ln>
        </p:spPr>
      </p:pic>
      <p:sp>
        <p:nvSpPr>
          <p:cNvPr id="408" name="Google Shape;408;p12"/>
          <p:cNvSpPr/>
          <p:nvPr/>
        </p:nvSpPr>
        <p:spPr>
          <a:xfrm>
            <a:off x="204283" y="3296419"/>
            <a:ext cx="2126152" cy="347186"/>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rgbClr val="2D4DF2"/>
              </a:buClr>
              <a:buSzPts val="2800"/>
              <a:buFont typeface="Tahoma"/>
              <a:buNone/>
            </a:pPr>
            <a:r>
              <a:rPr lang="hu-HU" sz="2800">
                <a:solidFill>
                  <a:srgbClr val="2D4DF2"/>
                </a:solidFill>
                <a:latin typeface="Tahoma"/>
                <a:ea typeface="Tahoma"/>
                <a:cs typeface="Tahoma"/>
                <a:sym typeface="Tahoma"/>
              </a:rPr>
              <a:t>Process</a:t>
            </a:r>
            <a:endParaRPr sz="2800">
              <a:solidFill>
                <a:schemeClr val="dk1"/>
              </a:solidFill>
              <a:latin typeface="Tahoma"/>
              <a:ea typeface="Tahoma"/>
              <a:cs typeface="Tahoma"/>
              <a:sym typeface="Tahoma"/>
            </a:endParaRPr>
          </a:p>
        </p:txBody>
      </p:sp>
      <p:sp>
        <p:nvSpPr>
          <p:cNvPr id="409" name="Google Shape;409;p12"/>
          <p:cNvSpPr/>
          <p:nvPr/>
        </p:nvSpPr>
        <p:spPr>
          <a:xfrm>
            <a:off x="204282" y="3654909"/>
            <a:ext cx="3375099" cy="30404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600"/>
              <a:buFont typeface="Tahoma"/>
              <a:buNone/>
            </a:pPr>
            <a:r>
              <a:rPr lang="hu-HU" sz="2600">
                <a:solidFill>
                  <a:srgbClr val="00002E"/>
                </a:solidFill>
                <a:latin typeface="Tahoma"/>
                <a:ea typeface="Tahoma"/>
                <a:cs typeface="Tahoma"/>
                <a:sym typeface="Tahoma"/>
              </a:rPr>
              <a:t>Paper and cardboard are collected, sorted, and cleaned. Fibers are turned into pulp and used to make new products.</a:t>
            </a:r>
            <a:endParaRPr sz="2600">
              <a:solidFill>
                <a:schemeClr val="dk1"/>
              </a:solidFill>
              <a:latin typeface="Tahoma"/>
              <a:ea typeface="Tahoma"/>
              <a:cs typeface="Tahoma"/>
              <a:sym typeface="Tahoma"/>
            </a:endParaRPr>
          </a:p>
        </p:txBody>
      </p:sp>
      <p:sp>
        <p:nvSpPr>
          <p:cNvPr id="410" name="Google Shape;410;p12"/>
          <p:cNvSpPr/>
          <p:nvPr/>
        </p:nvSpPr>
        <p:spPr>
          <a:xfrm>
            <a:off x="3599344" y="1301312"/>
            <a:ext cx="2894730" cy="1909048"/>
          </a:xfrm>
          <a:prstGeom prst="roundRect">
            <a:avLst>
              <a:gd name="adj" fmla="val 20951"/>
            </a:avLst>
          </a:prstGeom>
          <a:noFill/>
          <a:ln w="27725" cap="flat" cmpd="sng">
            <a:solidFill>
              <a:srgbClr val="015F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11" name="Google Shape;411;p12" descr="Barna papírzacskó egyszerű háttérrel"/>
          <p:cNvPicPr preferRelativeResize="0"/>
          <p:nvPr/>
        </p:nvPicPr>
        <p:blipFill rotWithShape="1">
          <a:blip r:embed="rId4">
            <a:alphaModFix/>
          </a:blip>
          <a:srcRect/>
          <a:stretch/>
        </p:blipFill>
        <p:spPr>
          <a:xfrm>
            <a:off x="3656418" y="1345514"/>
            <a:ext cx="2780582" cy="1853565"/>
          </a:xfrm>
          <a:prstGeom prst="roundRect">
            <a:avLst>
              <a:gd name="adj" fmla="val 16667"/>
            </a:avLst>
          </a:prstGeom>
          <a:noFill/>
          <a:ln>
            <a:noFill/>
          </a:ln>
        </p:spPr>
      </p:pic>
      <p:sp>
        <p:nvSpPr>
          <p:cNvPr id="412" name="Google Shape;412;p12"/>
          <p:cNvSpPr/>
          <p:nvPr/>
        </p:nvSpPr>
        <p:spPr>
          <a:xfrm>
            <a:off x="3599352" y="3296425"/>
            <a:ext cx="2894700" cy="347100"/>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rgbClr val="015F98"/>
              </a:buClr>
              <a:buSzPts val="2800"/>
              <a:buFont typeface="Tahoma"/>
              <a:buNone/>
            </a:pPr>
            <a:r>
              <a:rPr lang="hu-HU" sz="2800">
                <a:solidFill>
                  <a:srgbClr val="015F98"/>
                </a:solidFill>
                <a:latin typeface="Tahoma"/>
                <a:ea typeface="Tahoma"/>
                <a:cs typeface="Tahoma"/>
                <a:sym typeface="Tahoma"/>
              </a:rPr>
              <a:t>End Products</a:t>
            </a:r>
            <a:endParaRPr sz="2800">
              <a:solidFill>
                <a:schemeClr val="dk1"/>
              </a:solidFill>
              <a:latin typeface="Tahoma"/>
              <a:ea typeface="Tahoma"/>
              <a:cs typeface="Tahoma"/>
              <a:sym typeface="Tahoma"/>
            </a:endParaRPr>
          </a:p>
        </p:txBody>
      </p:sp>
      <p:sp>
        <p:nvSpPr>
          <p:cNvPr id="413" name="Google Shape;413;p12"/>
          <p:cNvSpPr/>
          <p:nvPr/>
        </p:nvSpPr>
        <p:spPr>
          <a:xfrm>
            <a:off x="3579382" y="3654701"/>
            <a:ext cx="3165450" cy="2627357"/>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rgbClr val="00002E"/>
              </a:buClr>
              <a:buSzPts val="2600"/>
              <a:buFont typeface="Tahoma"/>
              <a:buNone/>
            </a:pPr>
            <a:r>
              <a:rPr lang="hu-HU" sz="2600">
                <a:solidFill>
                  <a:srgbClr val="00002E"/>
                </a:solidFill>
                <a:latin typeface="Tahoma"/>
                <a:ea typeface="Tahoma"/>
                <a:cs typeface="Tahoma"/>
                <a:sym typeface="Tahoma"/>
              </a:rPr>
              <a:t>Newspapers, magazines, paper towels, tissues, cardboard boxes, writing paper</a:t>
            </a:r>
            <a:endParaRPr sz="2600">
              <a:solidFill>
                <a:schemeClr val="dk1"/>
              </a:solidFill>
              <a:latin typeface="Tahoma"/>
              <a:ea typeface="Tahoma"/>
              <a:cs typeface="Tahoma"/>
              <a:sym typeface="Tahoma"/>
            </a:endParaRPr>
          </a:p>
        </p:txBody>
      </p:sp>
      <p:sp>
        <p:nvSpPr>
          <p:cNvPr id="414" name="Google Shape;414;p12"/>
          <p:cNvSpPr/>
          <p:nvPr/>
        </p:nvSpPr>
        <p:spPr>
          <a:xfrm>
            <a:off x="6850487" y="1301312"/>
            <a:ext cx="2955902" cy="1909167"/>
          </a:xfrm>
          <a:prstGeom prst="roundRect">
            <a:avLst>
              <a:gd name="adj" fmla="val 20949"/>
            </a:avLst>
          </a:prstGeom>
          <a:noFill/>
          <a:ln w="27725" cap="flat" cmpd="sng">
            <a:solidFill>
              <a:srgbClr val="AD1F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15" name="Google Shape;415;p12" descr="preencoded.png"/>
          <p:cNvPicPr preferRelativeResize="0"/>
          <p:nvPr/>
        </p:nvPicPr>
        <p:blipFill rotWithShape="1">
          <a:blip r:embed="rId5">
            <a:alphaModFix/>
          </a:blip>
          <a:srcRect/>
          <a:stretch/>
        </p:blipFill>
        <p:spPr>
          <a:xfrm>
            <a:off x="6867420" y="1329053"/>
            <a:ext cx="2902810" cy="1853684"/>
          </a:xfrm>
          <a:prstGeom prst="roundRect">
            <a:avLst>
              <a:gd name="adj" fmla="val 16667"/>
            </a:avLst>
          </a:prstGeom>
          <a:noFill/>
          <a:ln>
            <a:noFill/>
          </a:ln>
        </p:spPr>
      </p:pic>
      <p:sp>
        <p:nvSpPr>
          <p:cNvPr id="416" name="Google Shape;416;p12"/>
          <p:cNvSpPr/>
          <p:nvPr/>
        </p:nvSpPr>
        <p:spPr>
          <a:xfrm>
            <a:off x="6791946" y="3279893"/>
            <a:ext cx="2126152" cy="347186"/>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rgbClr val="AD1F96"/>
              </a:buClr>
              <a:buSzPts val="2800"/>
              <a:buFont typeface="Tahoma"/>
              <a:buNone/>
            </a:pPr>
            <a:r>
              <a:rPr lang="hu-HU" sz="2800">
                <a:solidFill>
                  <a:srgbClr val="AD1F96"/>
                </a:solidFill>
                <a:latin typeface="Tahoma"/>
                <a:ea typeface="Tahoma"/>
                <a:cs typeface="Tahoma"/>
                <a:sym typeface="Tahoma"/>
              </a:rPr>
              <a:t>Benefits</a:t>
            </a:r>
            <a:endParaRPr sz="2187">
              <a:solidFill>
                <a:schemeClr val="dk1"/>
              </a:solidFill>
              <a:latin typeface="Tahoma"/>
              <a:ea typeface="Tahoma"/>
              <a:cs typeface="Tahoma"/>
              <a:sym typeface="Tahoma"/>
            </a:endParaRPr>
          </a:p>
        </p:txBody>
      </p:sp>
      <p:sp>
        <p:nvSpPr>
          <p:cNvPr id="417" name="Google Shape;417;p12"/>
          <p:cNvSpPr/>
          <p:nvPr/>
        </p:nvSpPr>
        <p:spPr>
          <a:xfrm>
            <a:off x="6791946" y="3654820"/>
            <a:ext cx="2955901" cy="1421606"/>
          </a:xfrm>
          <a:prstGeom prst="rect">
            <a:avLst/>
          </a:prstGeom>
          <a:noFill/>
          <a:ln>
            <a:noFill/>
          </a:ln>
        </p:spPr>
        <p:txBody>
          <a:bodyPr spcFirstLastPara="1" wrap="square" lIns="91425" tIns="45700" rIns="91425" bIns="45700" anchor="t" anchorCtr="0">
            <a:noAutofit/>
          </a:bodyPr>
          <a:lstStyle/>
          <a:p>
            <a:pPr marL="0" marR="0" lvl="0" indent="0" algn="l" rtl="0">
              <a:lnSpc>
                <a:spcPct val="99964"/>
              </a:lnSpc>
              <a:spcBef>
                <a:spcPts val="0"/>
              </a:spcBef>
              <a:spcAft>
                <a:spcPts val="0"/>
              </a:spcAft>
              <a:buClr>
                <a:srgbClr val="00002E"/>
              </a:buClr>
              <a:buSzPts val="2800"/>
              <a:buFont typeface="Tahoma"/>
              <a:buNone/>
            </a:pPr>
            <a:r>
              <a:rPr lang="hu-HU" sz="2800">
                <a:solidFill>
                  <a:srgbClr val="00002E"/>
                </a:solidFill>
                <a:latin typeface="Tahoma"/>
                <a:ea typeface="Tahoma"/>
                <a:cs typeface="Tahoma"/>
                <a:sym typeface="Tahoma"/>
              </a:rPr>
              <a:t>Reduces the number of trees cut down, saves energy, and reduces green-house gas emissions.</a:t>
            </a:r>
            <a:endParaRPr sz="2800">
              <a:solidFill>
                <a:schemeClr val="dk1"/>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3"/>
          <p:cNvSpPr txBox="1">
            <a:spLocks noGrp="1"/>
          </p:cNvSpPr>
          <p:nvPr>
            <p:ph type="title"/>
          </p:nvPr>
        </p:nvSpPr>
        <p:spPr>
          <a:xfrm>
            <a:off x="838200" y="513986"/>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hu-HU"/>
              <a:t>How do you utilise old newspapers?</a:t>
            </a:r>
            <a:endParaRPr/>
          </a:p>
        </p:txBody>
      </p:sp>
      <p:pic>
        <p:nvPicPr>
          <p:cNvPr id="424" name="Google Shape;424;p13" descr="Néhány olvasás újság"/>
          <p:cNvPicPr preferRelativeResize="0">
            <a:picLocks noGrp="1"/>
          </p:cNvPicPr>
          <p:nvPr>
            <p:ph type="body" idx="1"/>
          </p:nvPr>
        </p:nvPicPr>
        <p:blipFill rotWithShape="1">
          <a:blip r:embed="rId3">
            <a:alphaModFix/>
          </a:blip>
          <a:srcRect t="27929"/>
          <a:stretch/>
        </p:blipFill>
        <p:spPr>
          <a:xfrm>
            <a:off x="2241823" y="1545226"/>
            <a:ext cx="7915523" cy="4284000"/>
          </a:xfrm>
          <a:prstGeom prst="rect">
            <a:avLst/>
          </a:prstGeom>
          <a:noFill/>
          <a:ln>
            <a:noFill/>
          </a:ln>
        </p:spPr>
      </p:pic>
      <p:sp>
        <p:nvSpPr>
          <p:cNvPr id="425" name="Google Shape;425;p13"/>
          <p:cNvSpPr txBox="1"/>
          <p:nvPr/>
        </p:nvSpPr>
        <p:spPr>
          <a:xfrm>
            <a:off x="839788" y="301840"/>
            <a:ext cx="3426121" cy="461665"/>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89F56"/>
              </a:buClr>
              <a:buSzPts val="2400"/>
              <a:buFont typeface="Tahoma"/>
              <a:buNone/>
            </a:pPr>
            <a:r>
              <a:rPr lang="hu-HU" sz="2400" b="0" i="0" u="none" strike="noStrike" cap="none">
                <a:solidFill>
                  <a:srgbClr val="E89F56"/>
                </a:solidFill>
                <a:latin typeface="Tahoma"/>
                <a:ea typeface="Tahoma"/>
                <a:cs typeface="Tahoma"/>
                <a:sym typeface="Tahoma"/>
              </a:rPr>
              <a:t>Class Exercise</a:t>
            </a:r>
            <a:endParaRPr sz="2400" b="0" i="0" u="none" strike="noStrike" cap="none">
              <a:solidFill>
                <a:srgbClr val="E89F56"/>
              </a:solidFill>
              <a:latin typeface="Tahoma"/>
              <a:ea typeface="Tahoma"/>
              <a:cs typeface="Tahoma"/>
              <a:sym typeface="Tahom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14"/>
          <p:cNvSpPr/>
          <p:nvPr/>
        </p:nvSpPr>
        <p:spPr>
          <a:xfrm>
            <a:off x="963342" y="332205"/>
            <a:ext cx="4139963" cy="666639"/>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Plastic</a:t>
            </a:r>
            <a:r>
              <a:rPr lang="hu-HU" sz="4000">
                <a:solidFill>
                  <a:srgbClr val="344F74"/>
                </a:solidFill>
                <a:latin typeface="Tahoma"/>
                <a:ea typeface="Tahoma"/>
                <a:cs typeface="Tahoma"/>
                <a:sym typeface="Tahoma"/>
              </a:rPr>
              <a:t> Recycling</a:t>
            </a:r>
            <a:endParaRPr/>
          </a:p>
        </p:txBody>
      </p:sp>
      <p:sp>
        <p:nvSpPr>
          <p:cNvPr id="432" name="Google Shape;432;p14"/>
          <p:cNvSpPr/>
          <p:nvPr/>
        </p:nvSpPr>
        <p:spPr>
          <a:xfrm>
            <a:off x="1004228" y="1720916"/>
            <a:ext cx="8801491" cy="435116"/>
          </a:xfrm>
          <a:prstGeom prst="rect">
            <a:avLst/>
          </a:prstGeom>
          <a:noFill/>
          <a:ln>
            <a:noFill/>
          </a:ln>
        </p:spPr>
        <p:txBody>
          <a:bodyPr spcFirstLastPara="1" wrap="square" lIns="91425" tIns="45700" rIns="91425" bIns="45700" anchor="t" anchorCtr="0">
            <a:noAutofit/>
          </a:bodyPr>
          <a:lstStyle/>
          <a:p>
            <a:pPr marL="0" marR="0" lvl="0" indent="0" algn="l" rtl="0">
              <a:lnSpc>
                <a:spcPct val="139950"/>
              </a:lnSpc>
              <a:spcBef>
                <a:spcPts val="0"/>
              </a:spcBef>
              <a:spcAft>
                <a:spcPts val="0"/>
              </a:spcAft>
              <a:buClr>
                <a:schemeClr val="dk1"/>
              </a:buClr>
              <a:buSzPts val="2000"/>
              <a:buFont typeface="Calibri"/>
              <a:buNone/>
            </a:pPr>
            <a:endParaRPr sz="2000">
              <a:solidFill>
                <a:schemeClr val="dk1"/>
              </a:solidFill>
              <a:latin typeface="Tahoma"/>
              <a:ea typeface="Tahoma"/>
              <a:cs typeface="Tahoma"/>
              <a:sym typeface="Tahoma"/>
            </a:endParaRPr>
          </a:p>
        </p:txBody>
      </p:sp>
      <p:sp>
        <p:nvSpPr>
          <p:cNvPr id="433" name="Google Shape;433;p14"/>
          <p:cNvSpPr/>
          <p:nvPr/>
        </p:nvSpPr>
        <p:spPr>
          <a:xfrm>
            <a:off x="6378369" y="2530498"/>
            <a:ext cx="5025600" cy="3709773"/>
          </a:xfrm>
          <a:prstGeom prst="roundRect">
            <a:avLst>
              <a:gd name="adj" fmla="val 16652"/>
            </a:avLst>
          </a:prstGeom>
          <a:solidFill>
            <a:srgbClr val="F3F3FF"/>
          </a:solidFill>
          <a:ln w="27725" cap="flat" cmpd="sng">
            <a:solidFill>
              <a:srgbClr val="015F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14"/>
          <p:cNvSpPr/>
          <p:nvPr/>
        </p:nvSpPr>
        <p:spPr>
          <a:xfrm>
            <a:off x="6628275" y="2564900"/>
            <a:ext cx="3837900" cy="435000"/>
          </a:xfrm>
          <a:prstGeom prst="rect">
            <a:avLst/>
          </a:prstGeom>
          <a:noFill/>
          <a:ln>
            <a:noFill/>
          </a:ln>
        </p:spPr>
        <p:txBody>
          <a:bodyPr spcFirstLastPara="1" wrap="square" lIns="91425" tIns="45700" rIns="91425" bIns="45700" anchor="t" anchorCtr="0">
            <a:noAutofit/>
          </a:bodyPr>
          <a:lstStyle/>
          <a:p>
            <a:pPr marL="0" marR="0" lvl="0" indent="0" algn="l" rtl="0">
              <a:lnSpc>
                <a:spcPct val="113916"/>
              </a:lnSpc>
              <a:spcBef>
                <a:spcPts val="0"/>
              </a:spcBef>
              <a:spcAft>
                <a:spcPts val="0"/>
              </a:spcAft>
              <a:buClr>
                <a:srgbClr val="015F98"/>
              </a:buClr>
              <a:buSzPts val="2400"/>
              <a:buFont typeface="Tahoma"/>
              <a:buNone/>
            </a:pPr>
            <a:r>
              <a:rPr lang="hu-HU" sz="2400" b="1">
                <a:solidFill>
                  <a:srgbClr val="015F98"/>
                </a:solidFill>
                <a:latin typeface="Tahoma"/>
                <a:ea typeface="Tahoma"/>
                <a:cs typeface="Tahoma"/>
                <a:sym typeface="Tahoma"/>
              </a:rPr>
              <a:t>Recycling Process</a:t>
            </a:r>
            <a:endParaRPr sz="2400" b="1">
              <a:solidFill>
                <a:schemeClr val="dk1"/>
              </a:solidFill>
              <a:latin typeface="Tahoma"/>
              <a:ea typeface="Tahoma"/>
              <a:cs typeface="Tahoma"/>
              <a:sym typeface="Tahoma"/>
            </a:endParaRPr>
          </a:p>
        </p:txBody>
      </p:sp>
      <p:sp>
        <p:nvSpPr>
          <p:cNvPr id="435" name="Google Shape;435;p14"/>
          <p:cNvSpPr/>
          <p:nvPr/>
        </p:nvSpPr>
        <p:spPr>
          <a:xfrm>
            <a:off x="6502400" y="3011325"/>
            <a:ext cx="5178300" cy="318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800"/>
              <a:buFont typeface="Tahoma"/>
              <a:buNone/>
            </a:pPr>
            <a:r>
              <a:rPr lang="hu-HU" sz="2800">
                <a:solidFill>
                  <a:srgbClr val="00002E"/>
                </a:solidFill>
                <a:latin typeface="Tahoma"/>
                <a:ea typeface="Tahoma"/>
                <a:cs typeface="Tahoma"/>
                <a:sym typeface="Tahoma"/>
              </a:rPr>
              <a:t>Plastic is shredded, melted, and reformed into new products. The </a:t>
            </a:r>
            <a:r>
              <a:rPr lang="hu-HU" sz="2800">
                <a:solidFill>
                  <a:srgbClr val="00002E"/>
                </a:solidFill>
                <a:highlight>
                  <a:srgbClr val="E89F56"/>
                </a:highlight>
                <a:latin typeface="Tahoma"/>
                <a:ea typeface="Tahoma"/>
                <a:cs typeface="Tahoma"/>
                <a:sym typeface="Tahoma"/>
              </a:rPr>
              <a:t>polymer code </a:t>
            </a:r>
            <a:r>
              <a:rPr lang="hu-HU" sz="2800">
                <a:solidFill>
                  <a:srgbClr val="00002E"/>
                </a:solidFill>
                <a:latin typeface="Tahoma"/>
                <a:ea typeface="Tahoma"/>
                <a:cs typeface="Tahoma"/>
                <a:sym typeface="Tahoma"/>
              </a:rPr>
              <a:t>on plastic items indicates the </a:t>
            </a:r>
            <a:r>
              <a:rPr lang="hu-HU" sz="2800">
                <a:solidFill>
                  <a:srgbClr val="00002E"/>
                </a:solidFill>
                <a:highlight>
                  <a:srgbClr val="E89F56"/>
                </a:highlight>
                <a:latin typeface="Tahoma"/>
                <a:ea typeface="Tahoma"/>
                <a:cs typeface="Tahoma"/>
                <a:sym typeface="Tahoma"/>
              </a:rPr>
              <a:t>type</a:t>
            </a:r>
            <a:r>
              <a:rPr lang="hu-HU" sz="2800">
                <a:solidFill>
                  <a:srgbClr val="00002E"/>
                </a:solidFill>
                <a:latin typeface="Tahoma"/>
                <a:ea typeface="Tahoma"/>
                <a:cs typeface="Tahoma"/>
                <a:sym typeface="Tahoma"/>
              </a:rPr>
              <a:t> of plastic it is made of and whether </a:t>
            </a:r>
            <a:r>
              <a:rPr lang="hu-HU" sz="2800">
                <a:solidFill>
                  <a:srgbClr val="00002E"/>
                </a:solidFill>
                <a:highlight>
                  <a:srgbClr val="E89F56"/>
                </a:highlight>
                <a:latin typeface="Tahoma"/>
                <a:ea typeface="Tahoma"/>
                <a:cs typeface="Tahoma"/>
                <a:sym typeface="Tahoma"/>
              </a:rPr>
              <a:t>it can be recycled.</a:t>
            </a:r>
            <a:endParaRPr sz="2800">
              <a:solidFill>
                <a:schemeClr val="dk1"/>
              </a:solidFill>
              <a:highlight>
                <a:srgbClr val="E89F56"/>
              </a:highlight>
              <a:latin typeface="Tahoma"/>
              <a:ea typeface="Tahoma"/>
              <a:cs typeface="Tahoma"/>
              <a:sym typeface="Tahoma"/>
            </a:endParaRPr>
          </a:p>
        </p:txBody>
      </p:sp>
      <p:sp>
        <p:nvSpPr>
          <p:cNvPr id="436" name="Google Shape;436;p14" descr="Person throwing plastic bottle into bin"/>
          <p:cNvSpPr/>
          <p:nvPr/>
        </p:nvSpPr>
        <p:spPr>
          <a:xfrm>
            <a:off x="747355" y="2530497"/>
            <a:ext cx="5024558" cy="3709773"/>
          </a:xfrm>
          <a:prstGeom prst="roundRect">
            <a:avLst>
              <a:gd name="adj" fmla="val 14506"/>
            </a:avLst>
          </a:prstGeom>
          <a:blipFill rotWithShape="1">
            <a:blip r:embed="rId3">
              <a:alphaModFix/>
            </a:blip>
            <a:stretch>
              <a:fillRect/>
            </a:stretch>
          </a:blipFill>
          <a:ln w="277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14"/>
          <p:cNvSpPr txBox="1"/>
          <p:nvPr/>
        </p:nvSpPr>
        <p:spPr>
          <a:xfrm>
            <a:off x="1004228" y="1234717"/>
            <a:ext cx="1058361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2E"/>
              </a:buClr>
              <a:buSzPts val="3600"/>
              <a:buFont typeface="Tahoma"/>
              <a:buNone/>
            </a:pPr>
            <a:r>
              <a:rPr lang="hu-HU" sz="3600">
                <a:solidFill>
                  <a:srgbClr val="00002E"/>
                </a:solidFill>
                <a:latin typeface="Tahoma"/>
                <a:ea typeface="Tahoma"/>
                <a:cs typeface="Tahoma"/>
                <a:sym typeface="Tahoma"/>
              </a:rPr>
              <a:t>There are </a:t>
            </a:r>
            <a:r>
              <a:rPr lang="hu-HU" sz="3600">
                <a:solidFill>
                  <a:srgbClr val="00002E"/>
                </a:solidFill>
                <a:highlight>
                  <a:srgbClr val="E89F56"/>
                </a:highlight>
                <a:latin typeface="Tahoma"/>
                <a:ea typeface="Tahoma"/>
                <a:cs typeface="Tahoma"/>
                <a:sym typeface="Tahoma"/>
              </a:rPr>
              <a:t>7 different types of plastics</a:t>
            </a:r>
            <a:r>
              <a:rPr lang="hu-HU" sz="3600">
                <a:solidFill>
                  <a:srgbClr val="00002E"/>
                </a:solidFill>
                <a:latin typeface="Tahoma"/>
                <a:ea typeface="Tahoma"/>
                <a:cs typeface="Tahoma"/>
                <a:sym typeface="Tahoma"/>
              </a:rPr>
              <a:t>, </a:t>
            </a:r>
            <a:endParaRPr sz="3600">
              <a:solidFill>
                <a:srgbClr val="00002E"/>
              </a:solidFill>
              <a:latin typeface="Tahoma"/>
              <a:ea typeface="Tahoma"/>
              <a:cs typeface="Tahoma"/>
              <a:sym typeface="Tahoma"/>
            </a:endParaRPr>
          </a:p>
          <a:p>
            <a:pPr marL="0" marR="0" lvl="0" indent="0" algn="ctr" rtl="0">
              <a:spcBef>
                <a:spcPts val="0"/>
              </a:spcBef>
              <a:spcAft>
                <a:spcPts val="0"/>
              </a:spcAft>
              <a:buClr>
                <a:srgbClr val="00002E"/>
              </a:buClr>
              <a:buSzPts val="3600"/>
              <a:buFont typeface="Tahoma"/>
              <a:buNone/>
            </a:pPr>
            <a:r>
              <a:rPr lang="hu-HU" sz="3600">
                <a:solidFill>
                  <a:srgbClr val="00002E"/>
                </a:solidFill>
                <a:latin typeface="Tahoma"/>
                <a:ea typeface="Tahoma"/>
                <a:cs typeface="Tahoma"/>
                <a:sym typeface="Tahoma"/>
              </a:rPr>
              <a:t>each with unique chemical properties. </a:t>
            </a:r>
            <a:endParaRPr sz="3600">
              <a:solidFill>
                <a:schemeClr val="dk1"/>
              </a:solidFill>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89F56"/>
              </a:buClr>
              <a:buSzPts val="4000"/>
              <a:buFont typeface="Tahoma"/>
              <a:buNone/>
            </a:pPr>
            <a:r>
              <a:rPr lang="hu-HU">
                <a:solidFill>
                  <a:srgbClr val="E89F56"/>
                </a:solidFill>
              </a:rPr>
              <a:t>Plastic</a:t>
            </a:r>
            <a:r>
              <a:rPr lang="hu-HU"/>
              <a:t> Recycling</a:t>
            </a:r>
            <a:endParaRPr/>
          </a:p>
        </p:txBody>
      </p:sp>
      <p:sp>
        <p:nvSpPr>
          <p:cNvPr id="443" name="Google Shape;443;p15"/>
          <p:cNvSpPr txBox="1">
            <a:spLocks noGrp="1"/>
          </p:cNvSpPr>
          <p:nvPr>
            <p:ph type="body" idx="1"/>
          </p:nvPr>
        </p:nvSpPr>
        <p:spPr>
          <a:xfrm>
            <a:off x="836611" y="1808386"/>
            <a:ext cx="5157787" cy="50914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44F74"/>
              </a:buClr>
              <a:buSzPts val="2800"/>
              <a:buNone/>
            </a:pPr>
            <a:r>
              <a:rPr lang="hu-HU" sz="2800" b="1">
                <a:solidFill>
                  <a:srgbClr val="344F74"/>
                </a:solidFill>
              </a:rPr>
              <a:t>Benefits</a:t>
            </a:r>
            <a:endParaRPr/>
          </a:p>
        </p:txBody>
      </p:sp>
      <p:sp>
        <p:nvSpPr>
          <p:cNvPr id="444" name="Google Shape;444;p15"/>
          <p:cNvSpPr txBox="1">
            <a:spLocks noGrp="1"/>
          </p:cNvSpPr>
          <p:nvPr>
            <p:ph type="body" idx="2"/>
          </p:nvPr>
        </p:nvSpPr>
        <p:spPr>
          <a:xfrm>
            <a:off x="839788" y="2435228"/>
            <a:ext cx="4414964" cy="3933294"/>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20000"/>
              </a:lnSpc>
              <a:spcBef>
                <a:spcPts val="0"/>
              </a:spcBef>
              <a:spcAft>
                <a:spcPts val="0"/>
              </a:spcAft>
              <a:buSzPct val="100000"/>
              <a:buFont typeface="Noto Sans Symbols"/>
              <a:buChar char="✔"/>
            </a:pPr>
            <a:r>
              <a:rPr lang="hu-HU" sz="3200">
                <a:solidFill>
                  <a:srgbClr val="00002E"/>
                </a:solidFill>
                <a:latin typeface="Tahoma"/>
                <a:ea typeface="Tahoma"/>
                <a:cs typeface="Tahoma"/>
                <a:sym typeface="Tahoma"/>
              </a:rPr>
              <a:t>Reduces energy use </a:t>
            </a:r>
            <a:endParaRPr/>
          </a:p>
          <a:p>
            <a:pPr marL="228600" lvl="0" indent="-228600" algn="l" rtl="0">
              <a:lnSpc>
                <a:spcPct val="120000"/>
              </a:lnSpc>
              <a:spcBef>
                <a:spcPts val="0"/>
              </a:spcBef>
              <a:spcAft>
                <a:spcPts val="0"/>
              </a:spcAft>
              <a:buSzPct val="100000"/>
              <a:buFont typeface="Noto Sans Symbols"/>
              <a:buChar char="✔"/>
            </a:pPr>
            <a:r>
              <a:rPr lang="hu-HU" sz="3200">
                <a:solidFill>
                  <a:srgbClr val="00002E"/>
                </a:solidFill>
                <a:latin typeface="Tahoma"/>
                <a:ea typeface="Tahoma"/>
                <a:cs typeface="Tahoma"/>
                <a:sym typeface="Tahoma"/>
              </a:rPr>
              <a:t>Saves oil reserves </a:t>
            </a:r>
            <a:endParaRPr/>
          </a:p>
          <a:p>
            <a:pPr marL="228600" lvl="0" indent="-228600" algn="l" rtl="0">
              <a:lnSpc>
                <a:spcPct val="120000"/>
              </a:lnSpc>
              <a:spcBef>
                <a:spcPts val="0"/>
              </a:spcBef>
              <a:spcAft>
                <a:spcPts val="0"/>
              </a:spcAft>
              <a:buSzPct val="100000"/>
              <a:buFont typeface="Noto Sans Symbols"/>
              <a:buChar char="✔"/>
            </a:pPr>
            <a:r>
              <a:rPr lang="hu-HU" sz="3200">
                <a:solidFill>
                  <a:srgbClr val="00002E"/>
                </a:solidFill>
              </a:rPr>
              <a:t>R</a:t>
            </a:r>
            <a:r>
              <a:rPr lang="hu-HU" sz="3200">
                <a:solidFill>
                  <a:srgbClr val="00002E"/>
                </a:solidFill>
                <a:latin typeface="Tahoma"/>
                <a:ea typeface="Tahoma"/>
                <a:cs typeface="Tahoma"/>
                <a:sym typeface="Tahoma"/>
              </a:rPr>
              <a:t>educes greenhouse gas emissions </a:t>
            </a:r>
            <a:endParaRPr/>
          </a:p>
          <a:p>
            <a:pPr marL="228600" lvl="0" indent="-228600" algn="l" rtl="0">
              <a:lnSpc>
                <a:spcPct val="120000"/>
              </a:lnSpc>
              <a:spcBef>
                <a:spcPts val="0"/>
              </a:spcBef>
              <a:spcAft>
                <a:spcPts val="0"/>
              </a:spcAft>
              <a:buSzPct val="100000"/>
              <a:buFont typeface="Noto Sans Symbols"/>
              <a:buChar char="✔"/>
            </a:pPr>
            <a:r>
              <a:rPr lang="hu-HU" sz="3200">
                <a:solidFill>
                  <a:srgbClr val="00002E"/>
                </a:solidFill>
              </a:rPr>
              <a:t>K</a:t>
            </a:r>
            <a:r>
              <a:rPr lang="hu-HU" sz="3200">
                <a:solidFill>
                  <a:srgbClr val="00002E"/>
                </a:solidFill>
                <a:latin typeface="Tahoma"/>
                <a:ea typeface="Tahoma"/>
                <a:cs typeface="Tahoma"/>
                <a:sym typeface="Tahoma"/>
              </a:rPr>
              <a:t>eeps plastic from ending up in the ocean and damaging marine ecosystems</a:t>
            </a:r>
            <a:endParaRPr sz="3200">
              <a:latin typeface="Tahoma"/>
              <a:ea typeface="Tahoma"/>
              <a:cs typeface="Tahoma"/>
              <a:sym typeface="Tahoma"/>
            </a:endParaRPr>
          </a:p>
          <a:p>
            <a:pPr marL="228600" lvl="0" indent="-87629" algn="l" rtl="0">
              <a:lnSpc>
                <a:spcPct val="120000"/>
              </a:lnSpc>
              <a:spcBef>
                <a:spcPts val="0"/>
              </a:spcBef>
              <a:spcAft>
                <a:spcPts val="0"/>
              </a:spcAft>
              <a:buSzPct val="100000"/>
              <a:buNone/>
            </a:pPr>
            <a:endParaRPr/>
          </a:p>
        </p:txBody>
      </p:sp>
      <p:sp>
        <p:nvSpPr>
          <p:cNvPr id="445" name="Google Shape;445;p15"/>
          <p:cNvSpPr/>
          <p:nvPr/>
        </p:nvSpPr>
        <p:spPr>
          <a:xfrm>
            <a:off x="710761" y="1493813"/>
            <a:ext cx="4906200" cy="44670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
        <p:nvSpPr>
          <p:cNvPr id="446" name="Google Shape;446;p15" descr="Belezúgott műanyag vízpalack"/>
          <p:cNvSpPr/>
          <p:nvPr/>
        </p:nvSpPr>
        <p:spPr>
          <a:xfrm>
            <a:off x="6096000" y="1690688"/>
            <a:ext cx="5157786" cy="4467079"/>
          </a:xfrm>
          <a:prstGeom prst="roundRect">
            <a:avLst>
              <a:gd name="adj" fmla="val 16667"/>
            </a:avLst>
          </a:prstGeom>
          <a:blipFill rotWithShape="1">
            <a:blip r:embed="rId3">
              <a:alphaModFix/>
            </a:blip>
            <a:stretch>
              <a:fillRect/>
            </a:stretch>
          </a:blipFill>
          <a:ln w="28575" cap="flat" cmpd="sng">
            <a:solidFill>
              <a:srgbClr val="344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16"/>
          <p:cNvSpPr/>
          <p:nvPr/>
        </p:nvSpPr>
        <p:spPr>
          <a:xfrm>
            <a:off x="708160" y="437874"/>
            <a:ext cx="4139963" cy="666639"/>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Plastic</a:t>
            </a:r>
            <a:r>
              <a:rPr lang="hu-HU" sz="4000">
                <a:solidFill>
                  <a:srgbClr val="344F74"/>
                </a:solidFill>
                <a:latin typeface="Tahoma"/>
                <a:ea typeface="Tahoma"/>
                <a:cs typeface="Tahoma"/>
                <a:sym typeface="Tahoma"/>
              </a:rPr>
              <a:t> Recycling</a:t>
            </a:r>
            <a:endParaRPr/>
          </a:p>
        </p:txBody>
      </p:sp>
      <p:sp>
        <p:nvSpPr>
          <p:cNvPr id="453" name="Google Shape;453;p16"/>
          <p:cNvSpPr/>
          <p:nvPr/>
        </p:nvSpPr>
        <p:spPr>
          <a:xfrm>
            <a:off x="413246" y="1396767"/>
            <a:ext cx="5426721" cy="4464876"/>
          </a:xfrm>
          <a:prstGeom prst="roundRect">
            <a:avLst>
              <a:gd name="adj" fmla="val 14506"/>
            </a:avLst>
          </a:prstGeom>
          <a:solidFill>
            <a:srgbClr val="F3F3FF"/>
          </a:solidFill>
          <a:ln w="277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16"/>
          <p:cNvSpPr/>
          <p:nvPr/>
        </p:nvSpPr>
        <p:spPr>
          <a:xfrm>
            <a:off x="663147" y="1646675"/>
            <a:ext cx="2667600" cy="333300"/>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rgbClr val="344F74"/>
              </a:buClr>
              <a:buSzPts val="2800"/>
              <a:buFont typeface="Tahoma"/>
              <a:buNone/>
            </a:pPr>
            <a:r>
              <a:rPr lang="hu-HU" sz="2800" b="1">
                <a:solidFill>
                  <a:srgbClr val="344F74"/>
                </a:solidFill>
                <a:latin typeface="Tahoma"/>
                <a:ea typeface="Tahoma"/>
                <a:cs typeface="Tahoma"/>
                <a:sym typeface="Tahoma"/>
              </a:rPr>
              <a:t>Challenges</a:t>
            </a:r>
            <a:endParaRPr/>
          </a:p>
        </p:txBody>
      </p:sp>
      <p:sp>
        <p:nvSpPr>
          <p:cNvPr id="455" name="Google Shape;455;p16"/>
          <p:cNvSpPr/>
          <p:nvPr/>
        </p:nvSpPr>
        <p:spPr>
          <a:xfrm>
            <a:off x="663161" y="2063280"/>
            <a:ext cx="5176806" cy="313184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2E"/>
              </a:buClr>
              <a:buSzPts val="3000"/>
              <a:buFont typeface="Arial"/>
              <a:buChar char="•"/>
            </a:pPr>
            <a:r>
              <a:rPr lang="hu-HU" sz="3000">
                <a:solidFill>
                  <a:srgbClr val="00002E"/>
                </a:solidFill>
                <a:latin typeface="Tahoma"/>
                <a:ea typeface="Tahoma"/>
                <a:cs typeface="Tahoma"/>
                <a:sym typeface="Tahoma"/>
              </a:rPr>
              <a:t>Contamination </a:t>
            </a:r>
            <a:endParaRPr/>
          </a:p>
          <a:p>
            <a:pPr marL="342900" marR="0" lvl="0" indent="-342900" algn="l" rtl="0">
              <a:spcBef>
                <a:spcPts val="0"/>
              </a:spcBef>
              <a:spcAft>
                <a:spcPts val="0"/>
              </a:spcAft>
              <a:buClr>
                <a:srgbClr val="00002E"/>
              </a:buClr>
              <a:buSzPts val="3000"/>
              <a:buFont typeface="Arial"/>
              <a:buChar char="•"/>
            </a:pPr>
            <a:r>
              <a:rPr lang="hu-HU" sz="3000">
                <a:solidFill>
                  <a:srgbClr val="00002E"/>
                </a:solidFill>
                <a:latin typeface="Tahoma"/>
                <a:ea typeface="Tahoma"/>
                <a:cs typeface="Tahoma"/>
                <a:sym typeface="Tahoma"/>
              </a:rPr>
              <a:t>Low recycling rates</a:t>
            </a:r>
            <a:endParaRPr/>
          </a:p>
          <a:p>
            <a:pPr marL="342900" marR="0" lvl="0" indent="-342900" algn="l" rtl="0">
              <a:spcBef>
                <a:spcPts val="0"/>
              </a:spcBef>
              <a:spcAft>
                <a:spcPts val="0"/>
              </a:spcAft>
              <a:buClr>
                <a:srgbClr val="00002E"/>
              </a:buClr>
              <a:buSzPts val="3000"/>
              <a:buFont typeface="Arial"/>
              <a:buChar char="•"/>
            </a:pPr>
            <a:r>
              <a:rPr lang="hu-HU" sz="3000">
                <a:solidFill>
                  <a:srgbClr val="00002E"/>
                </a:solidFill>
                <a:latin typeface="Tahoma"/>
                <a:ea typeface="Tahoma"/>
                <a:cs typeface="Tahoma"/>
                <a:sym typeface="Tahoma"/>
              </a:rPr>
              <a:t>Difficulties in collecting and sorting </a:t>
            </a:r>
            <a:endParaRPr/>
          </a:p>
          <a:p>
            <a:pPr marL="342900" marR="0" lvl="0" indent="-342900" algn="l" rtl="0">
              <a:spcBef>
                <a:spcPts val="0"/>
              </a:spcBef>
              <a:spcAft>
                <a:spcPts val="0"/>
              </a:spcAft>
              <a:buClr>
                <a:srgbClr val="00002E"/>
              </a:buClr>
              <a:buSzPts val="3000"/>
              <a:buFont typeface="Arial"/>
              <a:buChar char="•"/>
            </a:pPr>
            <a:r>
              <a:rPr lang="hu-HU" sz="3000">
                <a:solidFill>
                  <a:srgbClr val="00002E"/>
                </a:solidFill>
                <a:latin typeface="Tahoma"/>
                <a:ea typeface="Tahoma"/>
                <a:cs typeface="Tahoma"/>
                <a:sym typeface="Tahoma"/>
              </a:rPr>
              <a:t>Lack of proper infrastructure</a:t>
            </a:r>
            <a:endParaRPr/>
          </a:p>
          <a:p>
            <a:pPr marL="342900" marR="0" lvl="0" indent="-342900" algn="l" rtl="0">
              <a:spcBef>
                <a:spcPts val="0"/>
              </a:spcBef>
              <a:spcAft>
                <a:spcPts val="0"/>
              </a:spcAft>
              <a:buClr>
                <a:srgbClr val="00002E"/>
              </a:buClr>
              <a:buSzPts val="3000"/>
              <a:buFont typeface="Arial"/>
              <a:buChar char="•"/>
            </a:pPr>
            <a:r>
              <a:rPr lang="hu-HU" sz="3000">
                <a:solidFill>
                  <a:srgbClr val="00002E"/>
                </a:solidFill>
                <a:latin typeface="Tahoma"/>
                <a:ea typeface="Tahoma"/>
                <a:cs typeface="Tahoma"/>
                <a:sym typeface="Tahoma"/>
              </a:rPr>
              <a:t>Uplifting demand for recycled plastic, etc.</a:t>
            </a:r>
            <a:endParaRPr sz="3000">
              <a:solidFill>
                <a:schemeClr val="dk1"/>
              </a:solidFill>
              <a:latin typeface="Tahoma"/>
              <a:ea typeface="Tahoma"/>
              <a:cs typeface="Tahoma"/>
              <a:sym typeface="Tahoma"/>
            </a:endParaRPr>
          </a:p>
        </p:txBody>
      </p:sp>
      <p:sp>
        <p:nvSpPr>
          <p:cNvPr id="456" name="Google Shape;456;p16" descr="Arranged cleaning products"/>
          <p:cNvSpPr/>
          <p:nvPr/>
        </p:nvSpPr>
        <p:spPr>
          <a:xfrm>
            <a:off x="6116051" y="1396767"/>
            <a:ext cx="5426720" cy="4464876"/>
          </a:xfrm>
          <a:prstGeom prst="roundRect">
            <a:avLst>
              <a:gd name="adj" fmla="val 16667"/>
            </a:avLst>
          </a:prstGeom>
          <a:blipFill rotWithShape="1">
            <a:blip r:embed="rId3">
              <a:alphaModFix/>
            </a:blip>
            <a:stretch>
              <a:fillRect/>
            </a:stretch>
          </a:blip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17"/>
          <p:cNvSpPr txBox="1">
            <a:spLocks noGrp="1"/>
          </p:cNvSpPr>
          <p:nvPr>
            <p:ph type="title"/>
          </p:nvPr>
        </p:nvSpPr>
        <p:spPr>
          <a:xfrm>
            <a:off x="2351436" y="457200"/>
            <a:ext cx="8323868" cy="11128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54F74"/>
              </a:buClr>
              <a:buSzPts val="4000"/>
              <a:buFont typeface="Tahoma"/>
              <a:buNone/>
            </a:pPr>
            <a:r>
              <a:rPr lang="hu-HU" sz="4000"/>
              <a:t>How to </a:t>
            </a:r>
            <a:r>
              <a:rPr lang="hu-HU" sz="4000">
                <a:solidFill>
                  <a:srgbClr val="E89F56"/>
                </a:solidFill>
              </a:rPr>
              <a:t>reduce your plastic waste?</a:t>
            </a:r>
            <a:endParaRPr/>
          </a:p>
        </p:txBody>
      </p:sp>
      <p:sp>
        <p:nvSpPr>
          <p:cNvPr id="463" name="Google Shape;463;p17"/>
          <p:cNvSpPr txBox="1">
            <a:spLocks noGrp="1"/>
          </p:cNvSpPr>
          <p:nvPr>
            <p:ph type="body" idx="1"/>
          </p:nvPr>
        </p:nvSpPr>
        <p:spPr>
          <a:xfrm>
            <a:off x="2351436" y="1752600"/>
            <a:ext cx="8621364" cy="4648200"/>
          </a:xfrm>
          <a:prstGeom prst="rect">
            <a:avLst/>
          </a:prstGeom>
          <a:noFill/>
          <a:ln>
            <a:noFill/>
          </a:ln>
        </p:spPr>
        <p:txBody>
          <a:bodyPr spcFirstLastPara="1" wrap="square" lIns="91425" tIns="45700" rIns="91425" bIns="45700" anchor="t" anchorCtr="0">
            <a:normAutofit fontScale="92500"/>
          </a:bodyPr>
          <a:lstStyle/>
          <a:p>
            <a:pPr marL="514350" lvl="0" indent="-514350" algn="l" rtl="0">
              <a:lnSpc>
                <a:spcPct val="110000"/>
              </a:lnSpc>
              <a:spcBef>
                <a:spcPts val="0"/>
              </a:spcBef>
              <a:spcAft>
                <a:spcPts val="0"/>
              </a:spcAft>
              <a:buSzPct val="100000"/>
              <a:buAutoNum type="arabicParenR"/>
            </a:pPr>
            <a:r>
              <a:rPr lang="hu-HU" sz="3600"/>
              <a:t>Avoid cellophane-wrapped products</a:t>
            </a:r>
            <a:endParaRPr/>
          </a:p>
          <a:p>
            <a:pPr marL="514350" lvl="0" indent="-514350" algn="l" rtl="0">
              <a:lnSpc>
                <a:spcPct val="110000"/>
              </a:lnSpc>
              <a:spcBef>
                <a:spcPts val="1000"/>
              </a:spcBef>
              <a:spcAft>
                <a:spcPts val="0"/>
              </a:spcAft>
              <a:buSzPct val="100000"/>
              <a:buAutoNum type="arabicParenR"/>
            </a:pPr>
            <a:r>
              <a:rPr lang="hu-HU" sz="3600"/>
              <a:t>Store your leftovers without using plastic </a:t>
            </a:r>
            <a:endParaRPr/>
          </a:p>
          <a:p>
            <a:pPr marL="514350" lvl="0" indent="-514350" algn="l" rtl="0">
              <a:lnSpc>
                <a:spcPct val="110000"/>
              </a:lnSpc>
              <a:spcBef>
                <a:spcPts val="1000"/>
              </a:spcBef>
              <a:spcAft>
                <a:spcPts val="0"/>
              </a:spcAft>
              <a:buSzPct val="100000"/>
              <a:buAutoNum type="arabicParenR"/>
            </a:pPr>
            <a:r>
              <a:rPr lang="hu-HU" sz="3600"/>
              <a:t>Avoid tea bags and use a tea strainer</a:t>
            </a:r>
            <a:endParaRPr/>
          </a:p>
          <a:p>
            <a:pPr marL="514350" lvl="0" indent="-514350" algn="l" rtl="0">
              <a:lnSpc>
                <a:spcPct val="110000"/>
              </a:lnSpc>
              <a:spcBef>
                <a:spcPts val="1000"/>
              </a:spcBef>
              <a:spcAft>
                <a:spcPts val="0"/>
              </a:spcAft>
              <a:buSzPct val="100000"/>
              <a:buAutoNum type="arabicParenR"/>
            </a:pPr>
            <a:r>
              <a:rPr lang="hu-HU" sz="3600"/>
              <a:t>Use natural sponges or luffa instead of plastic sponges</a:t>
            </a:r>
            <a:endParaRPr sz="3600"/>
          </a:p>
          <a:p>
            <a:pPr marL="514350" lvl="0" indent="-514350" algn="l" rtl="0">
              <a:lnSpc>
                <a:spcPct val="110000"/>
              </a:lnSpc>
              <a:spcBef>
                <a:spcPts val="1000"/>
              </a:spcBef>
              <a:spcAft>
                <a:spcPts val="0"/>
              </a:spcAft>
              <a:buSzPct val="100000"/>
              <a:buAutoNum type="arabicParenR"/>
            </a:pPr>
            <a:r>
              <a:rPr lang="hu-HU" sz="3600"/>
              <a:t>Reuse your plastic bottles </a:t>
            </a:r>
            <a:endParaRPr/>
          </a:p>
          <a:p>
            <a:pPr marL="514350" lvl="0" indent="-514350" algn="l" rtl="0">
              <a:lnSpc>
                <a:spcPct val="110000"/>
              </a:lnSpc>
              <a:spcBef>
                <a:spcPts val="1000"/>
              </a:spcBef>
              <a:spcAft>
                <a:spcPts val="0"/>
              </a:spcAft>
              <a:buSzPct val="100000"/>
              <a:buAutoNum type="arabicParenR"/>
            </a:pPr>
            <a:r>
              <a:rPr lang="hu-HU" sz="3600"/>
              <a:t>Use bar of soap instead of liquid products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8"/>
          <p:cNvSpPr/>
          <p:nvPr/>
        </p:nvSpPr>
        <p:spPr>
          <a:xfrm>
            <a:off x="268425" y="595075"/>
            <a:ext cx="4346100" cy="694500"/>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3200" b="1">
                <a:solidFill>
                  <a:srgbClr val="E89F56"/>
                </a:solidFill>
                <a:latin typeface="Tahoma"/>
                <a:ea typeface="Tahoma"/>
                <a:cs typeface="Tahoma"/>
                <a:sym typeface="Tahoma"/>
              </a:rPr>
              <a:t>Glass </a:t>
            </a:r>
            <a:r>
              <a:rPr lang="hu-HU" sz="3200" b="1">
                <a:solidFill>
                  <a:srgbClr val="344F74"/>
                </a:solidFill>
                <a:latin typeface="Tahoma"/>
                <a:ea typeface="Tahoma"/>
                <a:cs typeface="Tahoma"/>
                <a:sym typeface="Tahoma"/>
              </a:rPr>
              <a:t>Recycling</a:t>
            </a:r>
            <a:r>
              <a:rPr lang="hu-HU" sz="4000">
                <a:solidFill>
                  <a:srgbClr val="344F74"/>
                </a:solidFill>
                <a:latin typeface="Tahoma"/>
                <a:ea typeface="Tahoma"/>
                <a:cs typeface="Tahoma"/>
                <a:sym typeface="Tahoma"/>
              </a:rPr>
              <a:t> </a:t>
            </a:r>
            <a:endParaRPr/>
          </a:p>
        </p:txBody>
      </p:sp>
      <p:sp>
        <p:nvSpPr>
          <p:cNvPr id="469" name="Google Shape;469;p18"/>
          <p:cNvSpPr/>
          <p:nvPr/>
        </p:nvSpPr>
        <p:spPr>
          <a:xfrm>
            <a:off x="587867" y="1622704"/>
            <a:ext cx="45719" cy="4640223"/>
          </a:xfrm>
          <a:prstGeom prst="rect">
            <a:avLst/>
          </a:prstGeom>
          <a:solidFill>
            <a:srgbClr val="DFDF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70" name="Google Shape;470;p18"/>
          <p:cNvSpPr/>
          <p:nvPr/>
        </p:nvSpPr>
        <p:spPr>
          <a:xfrm>
            <a:off x="851651" y="2032338"/>
            <a:ext cx="617011" cy="27742"/>
          </a:xfrm>
          <a:prstGeom prst="rect">
            <a:avLst/>
          </a:prstGeom>
          <a:solidFill>
            <a:srgbClr val="2D4DF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71" name="Google Shape;471;p18"/>
          <p:cNvSpPr/>
          <p:nvPr/>
        </p:nvSpPr>
        <p:spPr>
          <a:xfrm>
            <a:off x="381852" y="1796297"/>
            <a:ext cx="396697" cy="499943"/>
          </a:xfrm>
          <a:prstGeom prst="roundRect">
            <a:avLst>
              <a:gd name="adj" fmla="val 80001"/>
            </a:avLst>
          </a:prstGeom>
          <a:solidFill>
            <a:srgbClr val="F3F3FF"/>
          </a:solidFill>
          <a:ln w="27725" cap="flat" cmpd="sng">
            <a:solidFill>
              <a:srgbClr val="2D4D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72" name="Google Shape;472;p18"/>
          <p:cNvSpPr/>
          <p:nvPr/>
        </p:nvSpPr>
        <p:spPr>
          <a:xfrm>
            <a:off x="490368" y="1777009"/>
            <a:ext cx="157205"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D4DF2"/>
              </a:buClr>
              <a:buSzPts val="2624"/>
              <a:buFont typeface="Tahoma"/>
              <a:buNone/>
            </a:pPr>
            <a:r>
              <a:rPr lang="hu-HU" sz="2624" b="1">
                <a:solidFill>
                  <a:srgbClr val="2D4DF2"/>
                </a:solidFill>
                <a:latin typeface="Tahoma"/>
                <a:ea typeface="Tahoma"/>
                <a:cs typeface="Tahoma"/>
                <a:sym typeface="Tahoma"/>
              </a:rPr>
              <a:t>1</a:t>
            </a:r>
            <a:endParaRPr sz="2624">
              <a:solidFill>
                <a:schemeClr val="dk1"/>
              </a:solidFill>
              <a:latin typeface="Tahoma"/>
              <a:ea typeface="Tahoma"/>
              <a:cs typeface="Tahoma"/>
              <a:sym typeface="Tahoma"/>
            </a:endParaRPr>
          </a:p>
        </p:txBody>
      </p:sp>
      <p:sp>
        <p:nvSpPr>
          <p:cNvPr id="473" name="Google Shape;473;p18"/>
          <p:cNvSpPr/>
          <p:nvPr/>
        </p:nvSpPr>
        <p:spPr>
          <a:xfrm>
            <a:off x="1823718" y="1844875"/>
            <a:ext cx="5381100" cy="347100"/>
          </a:xfrm>
          <a:prstGeom prst="rect">
            <a:avLst/>
          </a:prstGeom>
          <a:noFill/>
          <a:ln>
            <a:noFill/>
          </a:ln>
        </p:spPr>
        <p:txBody>
          <a:bodyPr spcFirstLastPara="1" wrap="square" lIns="91425" tIns="45700" rIns="91425" bIns="45700" anchor="t" anchorCtr="0">
            <a:noAutofit/>
          </a:bodyPr>
          <a:lstStyle/>
          <a:p>
            <a:pPr marL="0" marR="0" lvl="0" indent="0" algn="l" rtl="0">
              <a:lnSpc>
                <a:spcPct val="85437"/>
              </a:lnSpc>
              <a:spcBef>
                <a:spcPts val="0"/>
              </a:spcBef>
              <a:spcAft>
                <a:spcPts val="0"/>
              </a:spcAft>
              <a:buClr>
                <a:srgbClr val="2D4DF2"/>
              </a:buClr>
              <a:buSzPts val="3200"/>
              <a:buFont typeface="Tahoma"/>
              <a:buNone/>
            </a:pPr>
            <a:r>
              <a:rPr lang="hu-HU" sz="3200" b="1">
                <a:solidFill>
                  <a:srgbClr val="2D4DF2"/>
                </a:solidFill>
                <a:latin typeface="Tahoma"/>
                <a:ea typeface="Tahoma"/>
                <a:cs typeface="Tahoma"/>
                <a:sym typeface="Tahoma"/>
              </a:rPr>
              <a:t>Collection and Sorting</a:t>
            </a:r>
            <a:endParaRPr sz="3200">
              <a:solidFill>
                <a:schemeClr val="dk1"/>
              </a:solidFill>
              <a:latin typeface="Tahoma"/>
              <a:ea typeface="Tahoma"/>
              <a:cs typeface="Tahoma"/>
              <a:sym typeface="Tahoma"/>
            </a:endParaRPr>
          </a:p>
        </p:txBody>
      </p:sp>
      <p:sp>
        <p:nvSpPr>
          <p:cNvPr id="474" name="Google Shape;474;p18"/>
          <p:cNvSpPr/>
          <p:nvPr/>
        </p:nvSpPr>
        <p:spPr>
          <a:xfrm>
            <a:off x="1823738" y="2325292"/>
            <a:ext cx="6104650" cy="888682"/>
          </a:xfrm>
          <a:prstGeom prst="rect">
            <a:avLst/>
          </a:prstGeom>
          <a:noFill/>
          <a:ln>
            <a:noFill/>
          </a:ln>
        </p:spPr>
        <p:txBody>
          <a:bodyPr spcFirstLastPara="1" wrap="square" lIns="91425" tIns="45700" rIns="91425" bIns="45700" anchor="t" anchorCtr="0">
            <a:noAutofit/>
          </a:bodyPr>
          <a:lstStyle/>
          <a:p>
            <a:pPr marL="0" marR="0" lvl="0" indent="0" algn="l" rtl="0">
              <a:lnSpc>
                <a:spcPct val="87468"/>
              </a:lnSpc>
              <a:spcBef>
                <a:spcPts val="0"/>
              </a:spcBef>
              <a:spcAft>
                <a:spcPts val="0"/>
              </a:spcAft>
              <a:buClr>
                <a:srgbClr val="00002E"/>
              </a:buClr>
              <a:buSzPts val="3200"/>
              <a:buFont typeface="Tahoma"/>
              <a:buNone/>
            </a:pPr>
            <a:r>
              <a:rPr lang="hu-HU" sz="3200">
                <a:solidFill>
                  <a:srgbClr val="00002E"/>
                </a:solidFill>
                <a:latin typeface="Tahoma"/>
                <a:ea typeface="Tahoma"/>
                <a:cs typeface="Tahoma"/>
                <a:sym typeface="Tahoma"/>
              </a:rPr>
              <a:t>Glass is collected, sorted, and transported to recycling centres.</a:t>
            </a:r>
            <a:endParaRPr sz="3200">
              <a:solidFill>
                <a:schemeClr val="dk1"/>
              </a:solidFill>
              <a:latin typeface="Tahoma"/>
              <a:ea typeface="Tahoma"/>
              <a:cs typeface="Tahoma"/>
              <a:sym typeface="Tahoma"/>
            </a:endParaRPr>
          </a:p>
        </p:txBody>
      </p:sp>
      <p:sp>
        <p:nvSpPr>
          <p:cNvPr id="475" name="Google Shape;475;p18"/>
          <p:cNvSpPr/>
          <p:nvPr/>
        </p:nvSpPr>
        <p:spPr>
          <a:xfrm>
            <a:off x="851651" y="3534669"/>
            <a:ext cx="617011" cy="27742"/>
          </a:xfrm>
          <a:prstGeom prst="rect">
            <a:avLst/>
          </a:prstGeom>
          <a:solidFill>
            <a:srgbClr val="015F9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76" name="Google Shape;476;p18"/>
          <p:cNvSpPr/>
          <p:nvPr/>
        </p:nvSpPr>
        <p:spPr>
          <a:xfrm>
            <a:off x="371804" y="3298628"/>
            <a:ext cx="396697" cy="499943"/>
          </a:xfrm>
          <a:prstGeom prst="roundRect">
            <a:avLst>
              <a:gd name="adj" fmla="val 80001"/>
            </a:avLst>
          </a:prstGeom>
          <a:solidFill>
            <a:srgbClr val="F3F3FF"/>
          </a:solidFill>
          <a:ln w="27725" cap="flat" cmpd="sng">
            <a:solidFill>
              <a:srgbClr val="015F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77" name="Google Shape;477;p18"/>
          <p:cNvSpPr/>
          <p:nvPr/>
        </p:nvSpPr>
        <p:spPr>
          <a:xfrm>
            <a:off x="490368" y="3291531"/>
            <a:ext cx="157205"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015F98"/>
              </a:buClr>
              <a:buSzPts val="2624"/>
              <a:buFont typeface="Tahoma"/>
              <a:buNone/>
            </a:pPr>
            <a:r>
              <a:rPr lang="hu-HU" sz="2624" b="1">
                <a:solidFill>
                  <a:srgbClr val="015F98"/>
                </a:solidFill>
                <a:latin typeface="Tahoma"/>
                <a:ea typeface="Tahoma"/>
                <a:cs typeface="Tahoma"/>
                <a:sym typeface="Tahoma"/>
              </a:rPr>
              <a:t>2</a:t>
            </a:r>
            <a:endParaRPr sz="2624">
              <a:solidFill>
                <a:schemeClr val="dk1"/>
              </a:solidFill>
              <a:latin typeface="Tahoma"/>
              <a:ea typeface="Tahoma"/>
              <a:cs typeface="Tahoma"/>
              <a:sym typeface="Tahoma"/>
            </a:endParaRPr>
          </a:p>
        </p:txBody>
      </p:sp>
      <p:sp>
        <p:nvSpPr>
          <p:cNvPr id="478" name="Google Shape;478;p18"/>
          <p:cNvSpPr/>
          <p:nvPr/>
        </p:nvSpPr>
        <p:spPr>
          <a:xfrm>
            <a:off x="1823710" y="3347200"/>
            <a:ext cx="5253900" cy="347100"/>
          </a:xfrm>
          <a:prstGeom prst="rect">
            <a:avLst/>
          </a:prstGeom>
          <a:noFill/>
          <a:ln>
            <a:noFill/>
          </a:ln>
        </p:spPr>
        <p:txBody>
          <a:bodyPr spcFirstLastPara="1" wrap="square" lIns="91425" tIns="45700" rIns="91425" bIns="45700" anchor="t" anchorCtr="0">
            <a:noAutofit/>
          </a:bodyPr>
          <a:lstStyle/>
          <a:p>
            <a:pPr marL="0" marR="0" lvl="0" indent="0" algn="l" rtl="0">
              <a:lnSpc>
                <a:spcPct val="85437"/>
              </a:lnSpc>
              <a:spcBef>
                <a:spcPts val="0"/>
              </a:spcBef>
              <a:spcAft>
                <a:spcPts val="0"/>
              </a:spcAft>
              <a:buClr>
                <a:srgbClr val="015F98"/>
              </a:buClr>
              <a:buSzPts val="3200"/>
              <a:buFont typeface="Tahoma"/>
              <a:buNone/>
            </a:pPr>
            <a:r>
              <a:rPr lang="hu-HU" sz="3200" b="1">
                <a:solidFill>
                  <a:srgbClr val="015F98"/>
                </a:solidFill>
                <a:latin typeface="Tahoma"/>
                <a:ea typeface="Tahoma"/>
                <a:cs typeface="Tahoma"/>
                <a:sym typeface="Tahoma"/>
              </a:rPr>
              <a:t>Cleaning and Crushing</a:t>
            </a:r>
            <a:endParaRPr sz="3200">
              <a:solidFill>
                <a:schemeClr val="dk1"/>
              </a:solidFill>
              <a:latin typeface="Tahoma"/>
              <a:ea typeface="Tahoma"/>
              <a:cs typeface="Tahoma"/>
              <a:sym typeface="Tahoma"/>
            </a:endParaRPr>
          </a:p>
        </p:txBody>
      </p:sp>
      <p:sp>
        <p:nvSpPr>
          <p:cNvPr id="479" name="Google Shape;479;p18"/>
          <p:cNvSpPr/>
          <p:nvPr/>
        </p:nvSpPr>
        <p:spPr>
          <a:xfrm>
            <a:off x="1823737" y="3827622"/>
            <a:ext cx="6150369" cy="355402"/>
          </a:xfrm>
          <a:prstGeom prst="rect">
            <a:avLst/>
          </a:prstGeom>
          <a:noFill/>
          <a:ln>
            <a:noFill/>
          </a:ln>
        </p:spPr>
        <p:txBody>
          <a:bodyPr spcFirstLastPara="1" wrap="square" lIns="91425" tIns="45700" rIns="91425" bIns="45700" anchor="t" anchorCtr="0">
            <a:noAutofit/>
          </a:bodyPr>
          <a:lstStyle/>
          <a:p>
            <a:pPr marL="0" marR="0" lvl="0" indent="0" algn="l" rtl="0">
              <a:lnSpc>
                <a:spcPct val="87468"/>
              </a:lnSpc>
              <a:spcBef>
                <a:spcPts val="0"/>
              </a:spcBef>
              <a:spcAft>
                <a:spcPts val="0"/>
              </a:spcAft>
              <a:buClr>
                <a:srgbClr val="00002E"/>
              </a:buClr>
              <a:buSzPts val="3200"/>
              <a:buFont typeface="Tahoma"/>
              <a:buNone/>
            </a:pPr>
            <a:r>
              <a:rPr lang="hu-HU" sz="3200">
                <a:solidFill>
                  <a:srgbClr val="00002E"/>
                </a:solidFill>
                <a:latin typeface="Tahoma"/>
                <a:ea typeface="Tahoma"/>
                <a:cs typeface="Tahoma"/>
                <a:sym typeface="Tahoma"/>
              </a:rPr>
              <a:t>The glass is washed and crushed into small pieces called cullet.</a:t>
            </a:r>
            <a:endParaRPr sz="3200">
              <a:solidFill>
                <a:schemeClr val="dk1"/>
              </a:solidFill>
              <a:latin typeface="Tahoma"/>
              <a:ea typeface="Tahoma"/>
              <a:cs typeface="Tahoma"/>
              <a:sym typeface="Tahoma"/>
            </a:endParaRPr>
          </a:p>
        </p:txBody>
      </p:sp>
      <p:sp>
        <p:nvSpPr>
          <p:cNvPr id="480" name="Google Shape;480;p18"/>
          <p:cNvSpPr/>
          <p:nvPr/>
        </p:nvSpPr>
        <p:spPr>
          <a:xfrm>
            <a:off x="851651" y="5037000"/>
            <a:ext cx="617011" cy="27742"/>
          </a:xfrm>
          <a:prstGeom prst="rect">
            <a:avLst/>
          </a:prstGeom>
          <a:solidFill>
            <a:srgbClr val="AD1F96"/>
          </a:solidFill>
          <a:ln w="9525"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81" name="Google Shape;481;p18"/>
          <p:cNvSpPr/>
          <p:nvPr/>
        </p:nvSpPr>
        <p:spPr>
          <a:xfrm>
            <a:off x="381852" y="4800958"/>
            <a:ext cx="396697" cy="499943"/>
          </a:xfrm>
          <a:prstGeom prst="roundRect">
            <a:avLst>
              <a:gd name="adj" fmla="val 80001"/>
            </a:avLst>
          </a:prstGeom>
          <a:solidFill>
            <a:srgbClr val="F3F3FF"/>
          </a:solidFill>
          <a:ln w="27725"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482" name="Google Shape;482;p18"/>
          <p:cNvSpPr/>
          <p:nvPr/>
        </p:nvSpPr>
        <p:spPr>
          <a:xfrm>
            <a:off x="490368" y="4793862"/>
            <a:ext cx="157205"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E89F56"/>
              </a:buClr>
              <a:buSzPts val="2624"/>
              <a:buFont typeface="Tahoma"/>
              <a:buNone/>
            </a:pPr>
            <a:r>
              <a:rPr lang="hu-HU" sz="2624" b="1">
                <a:solidFill>
                  <a:srgbClr val="E89F56"/>
                </a:solidFill>
                <a:latin typeface="Tahoma"/>
                <a:ea typeface="Tahoma"/>
                <a:cs typeface="Tahoma"/>
                <a:sym typeface="Tahoma"/>
              </a:rPr>
              <a:t>3</a:t>
            </a:r>
            <a:endParaRPr sz="2624">
              <a:solidFill>
                <a:srgbClr val="E89F56"/>
              </a:solidFill>
              <a:latin typeface="Tahoma"/>
              <a:ea typeface="Tahoma"/>
              <a:cs typeface="Tahoma"/>
              <a:sym typeface="Tahoma"/>
            </a:endParaRPr>
          </a:p>
        </p:txBody>
      </p:sp>
      <p:sp>
        <p:nvSpPr>
          <p:cNvPr id="483" name="Google Shape;483;p18"/>
          <p:cNvSpPr/>
          <p:nvPr/>
        </p:nvSpPr>
        <p:spPr>
          <a:xfrm>
            <a:off x="1823706" y="4849525"/>
            <a:ext cx="5682000" cy="347100"/>
          </a:xfrm>
          <a:prstGeom prst="rect">
            <a:avLst/>
          </a:prstGeom>
          <a:noFill/>
          <a:ln>
            <a:noFill/>
          </a:ln>
        </p:spPr>
        <p:txBody>
          <a:bodyPr spcFirstLastPara="1" wrap="square" lIns="91425" tIns="45700" rIns="91425" bIns="45700" anchor="t" anchorCtr="0">
            <a:noAutofit/>
          </a:bodyPr>
          <a:lstStyle/>
          <a:p>
            <a:pPr marL="0" marR="0" lvl="0" indent="0" algn="l" rtl="0">
              <a:lnSpc>
                <a:spcPct val="85437"/>
              </a:lnSpc>
              <a:spcBef>
                <a:spcPts val="0"/>
              </a:spcBef>
              <a:spcAft>
                <a:spcPts val="0"/>
              </a:spcAft>
              <a:buClr>
                <a:srgbClr val="E89F56"/>
              </a:buClr>
              <a:buSzPts val="3200"/>
              <a:buFont typeface="Tahoma"/>
              <a:buNone/>
            </a:pPr>
            <a:r>
              <a:rPr lang="hu-HU" sz="3200" b="1">
                <a:solidFill>
                  <a:srgbClr val="E89F56"/>
                </a:solidFill>
                <a:latin typeface="Tahoma"/>
                <a:ea typeface="Tahoma"/>
                <a:cs typeface="Tahoma"/>
                <a:sym typeface="Tahoma"/>
              </a:rPr>
              <a:t>Melting and Moulding</a:t>
            </a:r>
            <a:endParaRPr sz="3200">
              <a:solidFill>
                <a:srgbClr val="E89F56"/>
              </a:solidFill>
              <a:latin typeface="Tahoma"/>
              <a:ea typeface="Tahoma"/>
              <a:cs typeface="Tahoma"/>
              <a:sym typeface="Tahoma"/>
            </a:endParaRPr>
          </a:p>
        </p:txBody>
      </p:sp>
      <p:sp>
        <p:nvSpPr>
          <p:cNvPr id="484" name="Google Shape;484;p18"/>
          <p:cNvSpPr/>
          <p:nvPr/>
        </p:nvSpPr>
        <p:spPr>
          <a:xfrm>
            <a:off x="1823737" y="5329953"/>
            <a:ext cx="8499440" cy="710803"/>
          </a:xfrm>
          <a:prstGeom prst="rect">
            <a:avLst/>
          </a:prstGeom>
          <a:noFill/>
          <a:ln>
            <a:noFill/>
          </a:ln>
        </p:spPr>
        <p:txBody>
          <a:bodyPr spcFirstLastPara="1" wrap="square" lIns="91425" tIns="45700" rIns="91425" bIns="45700" anchor="t" anchorCtr="0">
            <a:noAutofit/>
          </a:bodyPr>
          <a:lstStyle/>
          <a:p>
            <a:pPr marL="0" marR="0" lvl="0" indent="0" algn="l" rtl="0">
              <a:lnSpc>
                <a:spcPct val="87468"/>
              </a:lnSpc>
              <a:spcBef>
                <a:spcPts val="0"/>
              </a:spcBef>
              <a:spcAft>
                <a:spcPts val="0"/>
              </a:spcAft>
              <a:buClr>
                <a:srgbClr val="00002E"/>
              </a:buClr>
              <a:buSzPts val="3200"/>
              <a:buFont typeface="Tahoma"/>
              <a:buNone/>
            </a:pPr>
            <a:r>
              <a:rPr lang="hu-HU" sz="3200">
                <a:solidFill>
                  <a:srgbClr val="00002E"/>
                </a:solidFill>
                <a:latin typeface="Tahoma"/>
                <a:ea typeface="Tahoma"/>
                <a:cs typeface="Tahoma"/>
                <a:sym typeface="Tahoma"/>
              </a:rPr>
              <a:t>The cullet is melted and moulded to create new glass bottles, jars, and other products.</a:t>
            </a:r>
            <a:endParaRPr sz="3200">
              <a:solidFill>
                <a:schemeClr val="dk1"/>
              </a:solidFill>
              <a:latin typeface="Tahoma"/>
              <a:ea typeface="Tahoma"/>
              <a:cs typeface="Tahoma"/>
              <a:sym typeface="Tahoma"/>
            </a:endParaRPr>
          </a:p>
        </p:txBody>
      </p:sp>
      <p:pic>
        <p:nvPicPr>
          <p:cNvPr id="485" name="Google Shape;485;p18" descr="Egy főcookie-k halom"/>
          <p:cNvPicPr preferRelativeResize="0"/>
          <p:nvPr/>
        </p:nvPicPr>
        <p:blipFill rotWithShape="1">
          <a:blip r:embed="rId3">
            <a:alphaModFix/>
          </a:blip>
          <a:srcRect/>
          <a:stretch/>
        </p:blipFill>
        <p:spPr>
          <a:xfrm rot="851337">
            <a:off x="9246121" y="716759"/>
            <a:ext cx="3648248" cy="36482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9"/>
          <p:cNvSpPr/>
          <p:nvPr/>
        </p:nvSpPr>
        <p:spPr>
          <a:xfrm>
            <a:off x="586823" y="166687"/>
            <a:ext cx="4443889"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Metal</a:t>
            </a:r>
            <a:r>
              <a:rPr lang="hu-HU" sz="4000">
                <a:solidFill>
                  <a:srgbClr val="344F74"/>
                </a:solidFill>
                <a:latin typeface="Tahoma"/>
                <a:ea typeface="Tahoma"/>
                <a:cs typeface="Tahoma"/>
                <a:sym typeface="Tahoma"/>
              </a:rPr>
              <a:t> Recycling</a:t>
            </a:r>
            <a:endParaRPr/>
          </a:p>
        </p:txBody>
      </p:sp>
      <p:sp>
        <p:nvSpPr>
          <p:cNvPr id="491" name="Google Shape;491;p19"/>
          <p:cNvSpPr/>
          <p:nvPr/>
        </p:nvSpPr>
        <p:spPr>
          <a:xfrm>
            <a:off x="586824" y="992410"/>
            <a:ext cx="4800124" cy="2966680"/>
          </a:xfrm>
          <a:prstGeom prst="roundRect">
            <a:avLst>
              <a:gd name="adj" fmla="val 13482"/>
            </a:avLst>
          </a:prstGeom>
          <a:noFill/>
          <a:ln w="27725" cap="flat" cmpd="sng">
            <a:solidFill>
              <a:srgbClr val="2D4D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pic>
        <p:nvPicPr>
          <p:cNvPr id="492" name="Google Shape;492;p19" descr="preencoded.png"/>
          <p:cNvPicPr preferRelativeResize="0"/>
          <p:nvPr/>
        </p:nvPicPr>
        <p:blipFill rotWithShape="1">
          <a:blip r:embed="rId3">
            <a:alphaModFix/>
          </a:blip>
          <a:srcRect/>
          <a:stretch/>
        </p:blipFill>
        <p:spPr>
          <a:xfrm>
            <a:off x="614565" y="1020152"/>
            <a:ext cx="4744641" cy="2911197"/>
          </a:xfrm>
          <a:prstGeom prst="rect">
            <a:avLst/>
          </a:prstGeom>
          <a:noFill/>
          <a:ln>
            <a:noFill/>
          </a:ln>
        </p:spPr>
      </p:pic>
      <p:sp>
        <p:nvSpPr>
          <p:cNvPr id="493" name="Google Shape;493;p19"/>
          <p:cNvSpPr/>
          <p:nvPr/>
        </p:nvSpPr>
        <p:spPr>
          <a:xfrm>
            <a:off x="586824" y="4236744"/>
            <a:ext cx="2221944" cy="347186"/>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rgbClr val="2D4DF2"/>
              </a:buClr>
              <a:buSzPts val="2800"/>
              <a:buFont typeface="Tahoma"/>
              <a:buNone/>
            </a:pPr>
            <a:r>
              <a:rPr lang="hu-HU" sz="2800" b="1">
                <a:solidFill>
                  <a:srgbClr val="2D4DF2"/>
                </a:solidFill>
                <a:latin typeface="Tahoma"/>
                <a:ea typeface="Tahoma"/>
                <a:cs typeface="Tahoma"/>
                <a:sym typeface="Tahoma"/>
              </a:rPr>
              <a:t>Process</a:t>
            </a:r>
            <a:endParaRPr sz="2800">
              <a:solidFill>
                <a:schemeClr val="dk1"/>
              </a:solidFill>
              <a:latin typeface="Tahoma"/>
              <a:ea typeface="Tahoma"/>
              <a:cs typeface="Tahoma"/>
              <a:sym typeface="Tahoma"/>
            </a:endParaRPr>
          </a:p>
        </p:txBody>
      </p:sp>
      <p:sp>
        <p:nvSpPr>
          <p:cNvPr id="494" name="Google Shape;494;p19"/>
          <p:cNvSpPr/>
          <p:nvPr/>
        </p:nvSpPr>
        <p:spPr>
          <a:xfrm>
            <a:off x="586824" y="4596585"/>
            <a:ext cx="4800124" cy="1421606"/>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00002E"/>
              </a:buClr>
              <a:buSzPts val="2400"/>
              <a:buFont typeface="Tahoma"/>
              <a:buNone/>
            </a:pPr>
            <a:r>
              <a:rPr lang="hu-HU" sz="2400">
                <a:solidFill>
                  <a:srgbClr val="00002E"/>
                </a:solidFill>
                <a:latin typeface="Tahoma"/>
                <a:ea typeface="Tahoma"/>
                <a:cs typeface="Tahoma"/>
                <a:sym typeface="Tahoma"/>
              </a:rPr>
              <a:t>Metal is collected, sorted, and processed. It is then melted and moulded into new products, such as cars, bicycles, and cans.</a:t>
            </a:r>
            <a:endParaRPr sz="2400">
              <a:solidFill>
                <a:schemeClr val="dk1"/>
              </a:solidFill>
              <a:latin typeface="Tahoma"/>
              <a:ea typeface="Tahoma"/>
              <a:cs typeface="Tahoma"/>
              <a:sym typeface="Tahoma"/>
            </a:endParaRPr>
          </a:p>
        </p:txBody>
      </p:sp>
      <p:sp>
        <p:nvSpPr>
          <p:cNvPr id="495" name="Google Shape;495;p19"/>
          <p:cNvSpPr/>
          <p:nvPr/>
        </p:nvSpPr>
        <p:spPr>
          <a:xfrm>
            <a:off x="5720203" y="992410"/>
            <a:ext cx="4800124" cy="2966680"/>
          </a:xfrm>
          <a:prstGeom prst="roundRect">
            <a:avLst>
              <a:gd name="adj" fmla="val 13482"/>
            </a:avLst>
          </a:prstGeom>
          <a:noFill/>
          <a:ln w="27725" cap="flat" cmpd="sng">
            <a:solidFill>
              <a:srgbClr val="015F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pic>
        <p:nvPicPr>
          <p:cNvPr id="496" name="Google Shape;496;p19" descr="preencoded.png"/>
          <p:cNvPicPr preferRelativeResize="0"/>
          <p:nvPr/>
        </p:nvPicPr>
        <p:blipFill rotWithShape="1">
          <a:blip r:embed="rId4">
            <a:alphaModFix/>
          </a:blip>
          <a:srcRect/>
          <a:stretch/>
        </p:blipFill>
        <p:spPr>
          <a:xfrm>
            <a:off x="5747945" y="1020152"/>
            <a:ext cx="4744641" cy="2911197"/>
          </a:xfrm>
          <a:prstGeom prst="rect">
            <a:avLst/>
          </a:prstGeom>
          <a:noFill/>
          <a:ln>
            <a:noFill/>
          </a:ln>
        </p:spPr>
      </p:pic>
      <p:sp>
        <p:nvSpPr>
          <p:cNvPr id="497" name="Google Shape;497;p19"/>
          <p:cNvSpPr/>
          <p:nvPr/>
        </p:nvSpPr>
        <p:spPr>
          <a:xfrm>
            <a:off x="5720203" y="4236744"/>
            <a:ext cx="2221944" cy="347186"/>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rgbClr val="015F98"/>
              </a:buClr>
              <a:buSzPts val="2800"/>
              <a:buFont typeface="Tahoma"/>
              <a:buNone/>
            </a:pPr>
            <a:r>
              <a:rPr lang="hu-HU" sz="2800" b="1">
                <a:solidFill>
                  <a:srgbClr val="015F98"/>
                </a:solidFill>
                <a:latin typeface="Tahoma"/>
                <a:ea typeface="Tahoma"/>
                <a:cs typeface="Tahoma"/>
                <a:sym typeface="Tahoma"/>
              </a:rPr>
              <a:t>Benefits</a:t>
            </a:r>
            <a:endParaRPr sz="2800">
              <a:solidFill>
                <a:schemeClr val="dk1"/>
              </a:solidFill>
              <a:latin typeface="Tahoma"/>
              <a:ea typeface="Tahoma"/>
              <a:cs typeface="Tahoma"/>
              <a:sym typeface="Tahoma"/>
            </a:endParaRPr>
          </a:p>
        </p:txBody>
      </p:sp>
      <p:sp>
        <p:nvSpPr>
          <p:cNvPr id="498" name="Google Shape;498;p19"/>
          <p:cNvSpPr/>
          <p:nvPr/>
        </p:nvSpPr>
        <p:spPr>
          <a:xfrm>
            <a:off x="5720203" y="4583930"/>
            <a:ext cx="5615668" cy="1421606"/>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00002E"/>
              </a:buClr>
              <a:buSzPts val="2400"/>
              <a:buFont typeface="Tahoma"/>
              <a:buNone/>
            </a:pPr>
            <a:r>
              <a:rPr lang="hu-HU" sz="2400">
                <a:solidFill>
                  <a:srgbClr val="00002E"/>
                </a:solidFill>
                <a:latin typeface="Tahoma"/>
                <a:ea typeface="Tahoma"/>
                <a:cs typeface="Tahoma"/>
                <a:sym typeface="Tahoma"/>
              </a:rPr>
              <a:t>Recycling metal helps conserve natural resources, reduce greenhouse gas emissions, and lower energy use. It also reduces the need for mining new metals.</a:t>
            </a:r>
            <a:endParaRPr sz="2400">
              <a:solidFill>
                <a:schemeClr val="dk1"/>
              </a:solidFill>
              <a:latin typeface="Tahoma"/>
              <a:ea typeface="Tahoma"/>
              <a:cs typeface="Tahoma"/>
              <a:sym typeface="Tahom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
          <p:cNvSpPr txBox="1">
            <a:spLocks noGrp="1"/>
          </p:cNvSpPr>
          <p:nvPr>
            <p:ph type="title"/>
          </p:nvPr>
        </p:nvSpPr>
        <p:spPr>
          <a:xfrm>
            <a:off x="839788" y="457200"/>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hu-HU"/>
              <a:t>Rights of Use</a:t>
            </a:r>
            <a:endParaRPr/>
          </a:p>
        </p:txBody>
      </p:sp>
      <p:sp>
        <p:nvSpPr>
          <p:cNvPr id="310" name="Google Shape;310;p2"/>
          <p:cNvSpPr txBox="1">
            <a:spLocks noGrp="1"/>
          </p:cNvSpPr>
          <p:nvPr>
            <p:ph type="body" idx="1"/>
          </p:nvPr>
        </p:nvSpPr>
        <p:spPr>
          <a:xfrm>
            <a:off x="839788" y="4685100"/>
            <a:ext cx="10141230" cy="1553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2000"/>
              <a:buNone/>
            </a:pPr>
            <a:r>
              <a:rPr lang="hu-HU" sz="2000">
                <a:solidFill>
                  <a:schemeClr val="dk2"/>
                </a:solidFill>
                <a:latin typeface="Tahoma"/>
                <a:ea typeface="Tahoma"/>
                <a:cs typeface="Tahoma"/>
                <a:sym typeface="Tahoma"/>
              </a:rPr>
              <a:t>Statement of originality </a:t>
            </a:r>
            <a:endParaRPr/>
          </a:p>
          <a:p>
            <a:pPr marL="0" lvl="0" indent="0" algn="just" rtl="0">
              <a:lnSpc>
                <a:spcPct val="90000"/>
              </a:lnSpc>
              <a:spcBef>
                <a:spcPts val="1000"/>
              </a:spcBef>
              <a:spcAft>
                <a:spcPts val="0"/>
              </a:spcAft>
              <a:buClr>
                <a:schemeClr val="dk1"/>
              </a:buClr>
              <a:buSzPts val="2200"/>
              <a:buNone/>
            </a:pPr>
            <a:r>
              <a:rPr lang="hu-HU" sz="2200">
                <a:latin typeface="Tahoma"/>
                <a:ea typeface="Tahoma"/>
                <a:cs typeface="Tahoma"/>
                <a:sym typeface="Tahoma"/>
              </a:rPr>
              <a:t>This output contains original unpublished work except where clearly indicated otherwise. Acknowledgement of previously published material and of the work of others has been made through appropriate citation, quotation or both. </a:t>
            </a:r>
            <a:endParaRPr/>
          </a:p>
          <a:p>
            <a:pPr marL="0" lvl="0" indent="0" algn="ctr" rtl="0">
              <a:lnSpc>
                <a:spcPct val="90000"/>
              </a:lnSpc>
              <a:spcBef>
                <a:spcPts val="1000"/>
              </a:spcBef>
              <a:spcAft>
                <a:spcPts val="0"/>
              </a:spcAft>
              <a:buClr>
                <a:schemeClr val="dk1"/>
              </a:buClr>
              <a:buSzPts val="3200"/>
              <a:buNone/>
            </a:pPr>
            <a:endParaRPr/>
          </a:p>
        </p:txBody>
      </p:sp>
      <p:sp>
        <p:nvSpPr>
          <p:cNvPr id="311" name="Google Shape;311;p2"/>
          <p:cNvSpPr txBox="1">
            <a:spLocks noGrp="1"/>
          </p:cNvSpPr>
          <p:nvPr>
            <p:ph type="body" idx="2"/>
          </p:nvPr>
        </p:nvSpPr>
        <p:spPr>
          <a:xfrm>
            <a:off x="839788" y="1776136"/>
            <a:ext cx="10141230" cy="2151339"/>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000"/>
              <a:buNone/>
            </a:pPr>
            <a:r>
              <a:rPr lang="hu-HU" sz="2000"/>
              <a:t>All of the project educational resources are distributed under an Attribution-NonCommercialShareAlike 4.0 International license (CC BY-NC-SA 4.0). </a:t>
            </a:r>
            <a:r>
              <a:rPr lang="hu-HU" sz="2000" u="sng">
                <a:solidFill>
                  <a:schemeClr val="hlink"/>
                </a:solidFill>
                <a:hlinkClick r:id="rId3"/>
              </a:rPr>
              <a:t>https://creativecommons.org/licenses/by-nc-sa/4.0/deed.en</a:t>
            </a:r>
            <a:r>
              <a:rPr lang="hu-HU" sz="2000"/>
              <a:t>   </a:t>
            </a:r>
            <a:endParaRPr/>
          </a:p>
          <a:p>
            <a:pPr marL="0" lvl="0" indent="0" algn="just" rtl="0">
              <a:lnSpc>
                <a:spcPct val="90000"/>
              </a:lnSpc>
              <a:spcBef>
                <a:spcPts val="1000"/>
              </a:spcBef>
              <a:spcAft>
                <a:spcPts val="0"/>
              </a:spcAft>
              <a:buClr>
                <a:schemeClr val="dk1"/>
              </a:buClr>
              <a:buSzPts val="2000"/>
              <a:buNone/>
            </a:pPr>
            <a:r>
              <a:rPr lang="hu-HU" sz="2000"/>
              <a:t>This license lets others remix, tweak, and build upon our work non-commercially, as long as they credit and license their new creations under identical terms. All of these educational resources can be reproduced and re-used, with the following attribution/credit, both in print and digital format.</a:t>
            </a:r>
            <a:endParaRPr/>
          </a:p>
          <a:p>
            <a:pPr marL="0" lvl="0" indent="0" algn="ctr" rtl="0">
              <a:lnSpc>
                <a:spcPct val="90000"/>
              </a:lnSpc>
              <a:spcBef>
                <a:spcPts val="1000"/>
              </a:spcBef>
              <a:spcAft>
                <a:spcPts val="0"/>
              </a:spcAft>
              <a:buClr>
                <a:schemeClr val="dk1"/>
              </a:buClr>
              <a:buSzPts val="2400"/>
              <a:buNone/>
            </a:pPr>
            <a:endParaRPr/>
          </a:p>
        </p:txBody>
      </p:sp>
      <p:pic>
        <p:nvPicPr>
          <p:cNvPr id="312" name="Google Shape;312;p2" descr="A blue background with white text&#10;&#10;Description automatically generated"/>
          <p:cNvPicPr preferRelativeResize="0"/>
          <p:nvPr/>
        </p:nvPicPr>
        <p:blipFill rotWithShape="1">
          <a:blip r:embed="rId4">
            <a:alphaModFix/>
          </a:blip>
          <a:srcRect/>
          <a:stretch/>
        </p:blipFill>
        <p:spPr>
          <a:xfrm>
            <a:off x="4168084" y="4022725"/>
            <a:ext cx="3855832" cy="9442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0"/>
          <p:cNvSpPr/>
          <p:nvPr/>
        </p:nvSpPr>
        <p:spPr>
          <a:xfrm>
            <a:off x="2841903" y="339062"/>
            <a:ext cx="6842760"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Electronic Waste </a:t>
            </a:r>
            <a:r>
              <a:rPr lang="hu-HU" sz="4000">
                <a:solidFill>
                  <a:srgbClr val="344F74"/>
                </a:solidFill>
                <a:latin typeface="Tahoma"/>
                <a:ea typeface="Tahoma"/>
                <a:cs typeface="Tahoma"/>
                <a:sym typeface="Tahoma"/>
              </a:rPr>
              <a:t>Recycling</a:t>
            </a:r>
            <a:endParaRPr/>
          </a:p>
        </p:txBody>
      </p:sp>
      <p:sp>
        <p:nvSpPr>
          <p:cNvPr id="504" name="Google Shape;504;p20"/>
          <p:cNvSpPr/>
          <p:nvPr/>
        </p:nvSpPr>
        <p:spPr>
          <a:xfrm>
            <a:off x="2270509" y="1505518"/>
            <a:ext cx="499943" cy="499943"/>
          </a:xfrm>
          <a:prstGeom prst="roundRect">
            <a:avLst>
              <a:gd name="adj" fmla="val 80001"/>
            </a:avLst>
          </a:prstGeom>
          <a:solidFill>
            <a:srgbClr val="F3F3FF"/>
          </a:solidFill>
          <a:ln w="277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505" name="Google Shape;505;p20"/>
          <p:cNvSpPr/>
          <p:nvPr/>
        </p:nvSpPr>
        <p:spPr>
          <a:xfrm>
            <a:off x="2421361" y="1547190"/>
            <a:ext cx="198120"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1</a:t>
            </a:r>
            <a:endParaRPr sz="2624">
              <a:solidFill>
                <a:srgbClr val="344F74"/>
              </a:solidFill>
              <a:latin typeface="Tahoma"/>
              <a:ea typeface="Tahoma"/>
              <a:cs typeface="Tahoma"/>
              <a:sym typeface="Tahoma"/>
            </a:endParaRPr>
          </a:p>
        </p:txBody>
      </p:sp>
      <p:sp>
        <p:nvSpPr>
          <p:cNvPr id="506" name="Google Shape;506;p20"/>
          <p:cNvSpPr/>
          <p:nvPr/>
        </p:nvSpPr>
        <p:spPr>
          <a:xfrm>
            <a:off x="2841900" y="1581825"/>
            <a:ext cx="3761700" cy="49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44F74"/>
              </a:buClr>
              <a:buSzPts val="2800"/>
              <a:buFont typeface="Tahoma"/>
              <a:buNone/>
            </a:pPr>
            <a:r>
              <a:rPr lang="hu-HU" sz="2800" b="1">
                <a:solidFill>
                  <a:srgbClr val="344F74"/>
                </a:solidFill>
                <a:latin typeface="Tahoma"/>
                <a:ea typeface="Tahoma"/>
                <a:cs typeface="Tahoma"/>
                <a:sym typeface="Tahoma"/>
              </a:rPr>
              <a:t>What is E-Waste?</a:t>
            </a:r>
            <a:endParaRPr sz="2800">
              <a:solidFill>
                <a:srgbClr val="344F74"/>
              </a:solidFill>
              <a:latin typeface="Tahoma"/>
              <a:ea typeface="Tahoma"/>
              <a:cs typeface="Tahoma"/>
              <a:sym typeface="Tahoma"/>
            </a:endParaRPr>
          </a:p>
        </p:txBody>
      </p:sp>
      <p:sp>
        <p:nvSpPr>
          <p:cNvPr id="507" name="Google Shape;507;p20"/>
          <p:cNvSpPr/>
          <p:nvPr/>
        </p:nvSpPr>
        <p:spPr>
          <a:xfrm>
            <a:off x="2841903" y="2062254"/>
            <a:ext cx="4133612" cy="14216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800"/>
              <a:buFont typeface="Tahoma"/>
              <a:buNone/>
            </a:pPr>
            <a:r>
              <a:rPr lang="hu-HU" sz="2800">
                <a:solidFill>
                  <a:srgbClr val="00002E"/>
                </a:solidFill>
                <a:latin typeface="Tahoma"/>
                <a:ea typeface="Tahoma"/>
                <a:cs typeface="Tahoma"/>
                <a:sym typeface="Tahoma"/>
              </a:rPr>
              <a:t>Old or outdated electronics like computers, televisions, cellphones, and other electronic equipment.</a:t>
            </a:r>
            <a:endParaRPr sz="2800">
              <a:solidFill>
                <a:schemeClr val="dk1"/>
              </a:solidFill>
              <a:latin typeface="Tahoma"/>
              <a:ea typeface="Tahoma"/>
              <a:cs typeface="Tahoma"/>
              <a:sym typeface="Tahoma"/>
            </a:endParaRPr>
          </a:p>
        </p:txBody>
      </p:sp>
      <p:sp>
        <p:nvSpPr>
          <p:cNvPr id="508" name="Google Shape;508;p20"/>
          <p:cNvSpPr/>
          <p:nvPr/>
        </p:nvSpPr>
        <p:spPr>
          <a:xfrm>
            <a:off x="7348405" y="1505518"/>
            <a:ext cx="499943" cy="499943"/>
          </a:xfrm>
          <a:prstGeom prst="roundRect">
            <a:avLst>
              <a:gd name="adj" fmla="val 80001"/>
            </a:avLst>
          </a:prstGeom>
          <a:solidFill>
            <a:srgbClr val="F3F3FF"/>
          </a:solidFill>
          <a:ln w="27725" cap="flat" cmpd="sng">
            <a:solidFill>
              <a:srgbClr val="015F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509" name="Google Shape;509;p20"/>
          <p:cNvSpPr/>
          <p:nvPr/>
        </p:nvSpPr>
        <p:spPr>
          <a:xfrm>
            <a:off x="7499258" y="1547190"/>
            <a:ext cx="198120"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015F98"/>
              </a:buClr>
              <a:buSzPts val="2624"/>
              <a:buFont typeface="Tahoma"/>
              <a:buNone/>
            </a:pPr>
            <a:r>
              <a:rPr lang="hu-HU" sz="2624" b="1">
                <a:solidFill>
                  <a:srgbClr val="015F98"/>
                </a:solidFill>
                <a:latin typeface="Tahoma"/>
                <a:ea typeface="Tahoma"/>
                <a:cs typeface="Tahoma"/>
                <a:sym typeface="Tahoma"/>
              </a:rPr>
              <a:t>2</a:t>
            </a:r>
            <a:endParaRPr sz="2624">
              <a:solidFill>
                <a:schemeClr val="dk1"/>
              </a:solidFill>
              <a:latin typeface="Tahoma"/>
              <a:ea typeface="Tahoma"/>
              <a:cs typeface="Tahoma"/>
              <a:sym typeface="Tahoma"/>
            </a:endParaRPr>
          </a:p>
        </p:txBody>
      </p:sp>
      <p:sp>
        <p:nvSpPr>
          <p:cNvPr id="510" name="Google Shape;510;p20"/>
          <p:cNvSpPr/>
          <p:nvPr/>
        </p:nvSpPr>
        <p:spPr>
          <a:xfrm>
            <a:off x="7919800" y="1581825"/>
            <a:ext cx="4084500" cy="49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15F98"/>
              </a:buClr>
              <a:buSzPts val="2800"/>
              <a:buFont typeface="Tahoma"/>
              <a:buNone/>
            </a:pPr>
            <a:r>
              <a:rPr lang="hu-HU" sz="2800" b="1">
                <a:solidFill>
                  <a:srgbClr val="015F98"/>
                </a:solidFill>
                <a:latin typeface="Tahoma"/>
                <a:ea typeface="Tahoma"/>
                <a:cs typeface="Tahoma"/>
                <a:sym typeface="Tahoma"/>
              </a:rPr>
              <a:t>Recycling Process</a:t>
            </a:r>
            <a:endParaRPr sz="2800">
              <a:solidFill>
                <a:schemeClr val="dk1"/>
              </a:solidFill>
              <a:latin typeface="Tahoma"/>
              <a:ea typeface="Tahoma"/>
              <a:cs typeface="Tahoma"/>
              <a:sym typeface="Tahoma"/>
            </a:endParaRPr>
          </a:p>
        </p:txBody>
      </p:sp>
      <p:sp>
        <p:nvSpPr>
          <p:cNvPr id="511" name="Google Shape;511;p20"/>
          <p:cNvSpPr/>
          <p:nvPr/>
        </p:nvSpPr>
        <p:spPr>
          <a:xfrm>
            <a:off x="7919799" y="2062254"/>
            <a:ext cx="4133612" cy="14216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800"/>
              <a:buFont typeface="Tahoma"/>
              <a:buNone/>
            </a:pPr>
            <a:r>
              <a:rPr lang="hu-HU" sz="2800">
                <a:solidFill>
                  <a:srgbClr val="00002E"/>
                </a:solidFill>
                <a:latin typeface="Tahoma"/>
                <a:ea typeface="Tahoma"/>
                <a:cs typeface="Tahoma"/>
                <a:sym typeface="Tahoma"/>
              </a:rPr>
              <a:t>Electronic waste is collected, sorted, and disassembled. The components are then processed and refined to recover valuable metals and other materials.</a:t>
            </a:r>
            <a:endParaRPr sz="2800">
              <a:solidFill>
                <a:schemeClr val="dk1"/>
              </a:solidFill>
              <a:latin typeface="Tahoma"/>
              <a:ea typeface="Tahoma"/>
              <a:cs typeface="Tahoma"/>
              <a:sym typeface="Tahoma"/>
            </a:endParaRPr>
          </a:p>
        </p:txBody>
      </p:sp>
      <p:sp>
        <p:nvSpPr>
          <p:cNvPr id="512" name="Google Shape;512;p20"/>
          <p:cNvSpPr/>
          <p:nvPr/>
        </p:nvSpPr>
        <p:spPr>
          <a:xfrm>
            <a:off x="7499258" y="3921296"/>
            <a:ext cx="198120"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chemeClr val="dk1"/>
              </a:buClr>
              <a:buSzPts val="2624"/>
              <a:buFont typeface="Calibri"/>
              <a:buNone/>
            </a:pPr>
            <a:endParaRPr sz="2624">
              <a:solidFill>
                <a:schemeClr val="dk1"/>
              </a:solidFill>
              <a:latin typeface="Tahoma"/>
              <a:ea typeface="Tahoma"/>
              <a:cs typeface="Tahoma"/>
              <a:sym typeface="Tahoma"/>
            </a:endParaRPr>
          </a:p>
        </p:txBody>
      </p:sp>
      <p:sp>
        <p:nvSpPr>
          <p:cNvPr id="513" name="Google Shape;513;p20" descr="Retró rádió barna faállványon"/>
          <p:cNvSpPr/>
          <p:nvPr/>
        </p:nvSpPr>
        <p:spPr>
          <a:xfrm>
            <a:off x="2959371" y="4304163"/>
            <a:ext cx="3174980" cy="1944000"/>
          </a:xfrm>
          <a:prstGeom prst="roundRect">
            <a:avLst>
              <a:gd name="adj" fmla="val 16667"/>
            </a:avLst>
          </a:prstGeom>
          <a:blipFill rotWithShape="1">
            <a:blip r:embed="rId3">
              <a:alphaModFix/>
            </a:blip>
            <a:stretch>
              <a:fillRect/>
            </a:stretch>
          </a:blip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Electronic Waste </a:t>
            </a:r>
            <a:r>
              <a:rPr lang="hu-HU" sz="4000">
                <a:solidFill>
                  <a:srgbClr val="344F74"/>
                </a:solidFill>
                <a:latin typeface="Tahoma"/>
                <a:ea typeface="Tahoma"/>
                <a:cs typeface="Tahoma"/>
                <a:sym typeface="Tahoma"/>
              </a:rPr>
              <a:t>Recycling</a:t>
            </a:r>
            <a:endParaRPr/>
          </a:p>
        </p:txBody>
      </p:sp>
      <p:sp>
        <p:nvSpPr>
          <p:cNvPr id="519" name="Google Shape;519;p21"/>
          <p:cNvSpPr txBox="1">
            <a:spLocks noGrp="1"/>
          </p:cNvSpPr>
          <p:nvPr>
            <p:ph type="body" idx="1"/>
          </p:nvPr>
        </p:nvSpPr>
        <p:spPr>
          <a:xfrm>
            <a:off x="839788" y="1946982"/>
            <a:ext cx="5157787" cy="509144"/>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90000"/>
              </a:lnSpc>
              <a:spcBef>
                <a:spcPts val="0"/>
              </a:spcBef>
              <a:spcAft>
                <a:spcPts val="0"/>
              </a:spcAft>
              <a:buClr>
                <a:srgbClr val="344F74"/>
              </a:buClr>
              <a:buSzPts val="3200"/>
              <a:buNone/>
            </a:pPr>
            <a:r>
              <a:rPr lang="hu-HU" sz="3200" b="1">
                <a:solidFill>
                  <a:srgbClr val="344F74"/>
                </a:solidFill>
              </a:rPr>
              <a:t>Benefits</a:t>
            </a:r>
            <a:endParaRPr/>
          </a:p>
        </p:txBody>
      </p:sp>
      <p:sp>
        <p:nvSpPr>
          <p:cNvPr id="520" name="Google Shape;520;p21"/>
          <p:cNvSpPr txBox="1">
            <a:spLocks noGrp="1"/>
          </p:cNvSpPr>
          <p:nvPr>
            <p:ph type="body" idx="2"/>
          </p:nvPr>
        </p:nvSpPr>
        <p:spPr>
          <a:xfrm>
            <a:off x="839788" y="2526338"/>
            <a:ext cx="4810549"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3200"/>
              <a:buFont typeface="Noto Sans Symbols"/>
              <a:buChar char="✔"/>
            </a:pPr>
            <a:r>
              <a:rPr lang="hu-HU" sz="3200">
                <a:solidFill>
                  <a:srgbClr val="00002E"/>
                </a:solidFill>
                <a:latin typeface="Tahoma"/>
                <a:ea typeface="Tahoma"/>
                <a:cs typeface="Tahoma"/>
                <a:sym typeface="Tahoma"/>
              </a:rPr>
              <a:t>reduces landfill waste </a:t>
            </a:r>
            <a:endParaRPr sz="3200">
              <a:solidFill>
                <a:srgbClr val="00002E"/>
              </a:solidFill>
              <a:latin typeface="Tahoma"/>
              <a:ea typeface="Tahoma"/>
              <a:cs typeface="Tahoma"/>
              <a:sym typeface="Tahoma"/>
            </a:endParaRPr>
          </a:p>
          <a:p>
            <a:pPr marL="228600" lvl="0" indent="-228600" algn="l" rtl="0">
              <a:lnSpc>
                <a:spcPct val="100000"/>
              </a:lnSpc>
              <a:spcBef>
                <a:spcPts val="1000"/>
              </a:spcBef>
              <a:spcAft>
                <a:spcPts val="0"/>
              </a:spcAft>
              <a:buSzPts val="3200"/>
              <a:buFont typeface="Noto Sans Symbols"/>
              <a:buChar char="✔"/>
            </a:pPr>
            <a:r>
              <a:rPr lang="hu-HU" sz="3200">
                <a:solidFill>
                  <a:srgbClr val="00002E"/>
                </a:solidFill>
                <a:latin typeface="Tahoma"/>
                <a:ea typeface="Tahoma"/>
                <a:cs typeface="Tahoma"/>
                <a:sym typeface="Tahoma"/>
              </a:rPr>
              <a:t>conserves natural resources </a:t>
            </a:r>
            <a:endParaRPr sz="3200">
              <a:solidFill>
                <a:srgbClr val="00002E"/>
              </a:solidFill>
              <a:latin typeface="Tahoma"/>
              <a:ea typeface="Tahoma"/>
              <a:cs typeface="Tahoma"/>
              <a:sym typeface="Tahoma"/>
            </a:endParaRPr>
          </a:p>
          <a:p>
            <a:pPr marL="228600" lvl="0" indent="-228600" algn="l" rtl="0">
              <a:lnSpc>
                <a:spcPct val="100000"/>
              </a:lnSpc>
              <a:spcBef>
                <a:spcPts val="1000"/>
              </a:spcBef>
              <a:spcAft>
                <a:spcPts val="0"/>
              </a:spcAft>
              <a:buSzPts val="3200"/>
              <a:buFont typeface="Noto Sans Symbols"/>
              <a:buChar char="✔"/>
            </a:pPr>
            <a:r>
              <a:rPr lang="hu-HU" sz="3200">
                <a:solidFill>
                  <a:srgbClr val="00002E"/>
                </a:solidFill>
                <a:latin typeface="Tahoma"/>
                <a:ea typeface="Tahoma"/>
                <a:cs typeface="Tahoma"/>
                <a:sym typeface="Tahoma"/>
              </a:rPr>
              <a:t>prevents the release of toxic chemicals into the environment</a:t>
            </a:r>
            <a:endParaRPr sz="3200"/>
          </a:p>
        </p:txBody>
      </p:sp>
      <p:sp>
        <p:nvSpPr>
          <p:cNvPr id="521" name="Google Shape;521;p21"/>
          <p:cNvSpPr/>
          <p:nvPr/>
        </p:nvSpPr>
        <p:spPr>
          <a:xfrm>
            <a:off x="682133" y="1785297"/>
            <a:ext cx="4906200" cy="4040400"/>
          </a:xfrm>
          <a:prstGeom prst="roundRect">
            <a:avLst>
              <a:gd name="adj" fmla="val 16667"/>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
        <p:nvSpPr>
          <p:cNvPr id="522" name="Google Shape;522;p21" descr="Retro klasszikus sárga TV-műsorok felett Plank, kék háttérrel"/>
          <p:cNvSpPr/>
          <p:nvPr/>
        </p:nvSpPr>
        <p:spPr>
          <a:xfrm>
            <a:off x="6171772" y="1690688"/>
            <a:ext cx="4906054" cy="4093420"/>
          </a:xfrm>
          <a:prstGeom prst="roundRect">
            <a:avLst>
              <a:gd name="adj" fmla="val 16667"/>
            </a:avLst>
          </a:prstGeom>
          <a:blipFill rotWithShape="1">
            <a:blip r:embed="rId3">
              <a:alphaModFix/>
            </a:blip>
            <a:stretch>
              <a:fillRect/>
            </a:stretch>
          </a:blipFill>
          <a:ln w="28575" cap="flat" cmpd="sng">
            <a:solidFill>
              <a:srgbClr val="344F7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2"/>
          <p:cNvSpPr/>
          <p:nvPr/>
        </p:nvSpPr>
        <p:spPr>
          <a:xfrm>
            <a:off x="708160" y="437874"/>
            <a:ext cx="4139963" cy="666639"/>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Electronic Waste </a:t>
            </a:r>
            <a:endParaRPr/>
          </a:p>
        </p:txBody>
      </p:sp>
      <p:sp>
        <p:nvSpPr>
          <p:cNvPr id="529" name="Google Shape;529;p22"/>
          <p:cNvSpPr/>
          <p:nvPr/>
        </p:nvSpPr>
        <p:spPr>
          <a:xfrm>
            <a:off x="669279" y="1664991"/>
            <a:ext cx="4906800" cy="4039200"/>
          </a:xfrm>
          <a:prstGeom prst="roundRect">
            <a:avLst>
              <a:gd name="adj" fmla="val 14506"/>
            </a:avLst>
          </a:prstGeom>
          <a:solidFill>
            <a:srgbClr val="F3F3FF"/>
          </a:solidFill>
          <a:ln w="277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22"/>
          <p:cNvSpPr/>
          <p:nvPr/>
        </p:nvSpPr>
        <p:spPr>
          <a:xfrm>
            <a:off x="919198" y="1914900"/>
            <a:ext cx="5036700" cy="333300"/>
          </a:xfrm>
          <a:prstGeom prst="rect">
            <a:avLst/>
          </a:prstGeom>
          <a:noFill/>
          <a:ln>
            <a:noFill/>
          </a:ln>
        </p:spPr>
        <p:txBody>
          <a:bodyPr spcFirstLastPara="1" wrap="square" lIns="91425" tIns="45700" rIns="91425" bIns="45700" anchor="t" anchorCtr="0">
            <a:noAutofit/>
          </a:bodyPr>
          <a:lstStyle/>
          <a:p>
            <a:pPr marL="0" marR="0" lvl="0" indent="0" algn="l" rtl="0">
              <a:lnSpc>
                <a:spcPct val="85437"/>
              </a:lnSpc>
              <a:spcBef>
                <a:spcPts val="0"/>
              </a:spcBef>
              <a:spcAft>
                <a:spcPts val="0"/>
              </a:spcAft>
              <a:buClr>
                <a:srgbClr val="344F74"/>
              </a:buClr>
              <a:buSzPts val="3200"/>
              <a:buFont typeface="Tahoma"/>
              <a:buNone/>
            </a:pPr>
            <a:r>
              <a:rPr lang="hu-HU" sz="3200" b="1">
                <a:solidFill>
                  <a:srgbClr val="344F74"/>
                </a:solidFill>
                <a:latin typeface="Tahoma"/>
                <a:ea typeface="Tahoma"/>
                <a:cs typeface="Tahoma"/>
                <a:sym typeface="Tahoma"/>
              </a:rPr>
              <a:t>Recycling</a:t>
            </a:r>
            <a:r>
              <a:rPr lang="hu-HU" sz="4000">
                <a:solidFill>
                  <a:srgbClr val="344F74"/>
                </a:solidFill>
                <a:latin typeface="Tahoma"/>
                <a:ea typeface="Tahoma"/>
                <a:cs typeface="Tahoma"/>
                <a:sym typeface="Tahoma"/>
              </a:rPr>
              <a:t> </a:t>
            </a:r>
            <a:r>
              <a:rPr lang="hu-HU" sz="3200" b="1">
                <a:solidFill>
                  <a:srgbClr val="344F74"/>
                </a:solidFill>
                <a:latin typeface="Tahoma"/>
                <a:ea typeface="Tahoma"/>
                <a:cs typeface="Tahoma"/>
                <a:sym typeface="Tahoma"/>
              </a:rPr>
              <a:t>Challenges</a:t>
            </a:r>
            <a:endParaRPr/>
          </a:p>
        </p:txBody>
      </p:sp>
      <p:sp>
        <p:nvSpPr>
          <p:cNvPr id="531" name="Google Shape;531;p22"/>
          <p:cNvSpPr/>
          <p:nvPr/>
        </p:nvSpPr>
        <p:spPr>
          <a:xfrm>
            <a:off x="939201" y="2428975"/>
            <a:ext cx="4905900" cy="3132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2E"/>
              </a:buClr>
              <a:buSzPts val="3200"/>
              <a:buFont typeface="Arial"/>
              <a:buChar char="•"/>
            </a:pPr>
            <a:r>
              <a:rPr lang="hu-HU" sz="3200">
                <a:solidFill>
                  <a:srgbClr val="00002E"/>
                </a:solidFill>
                <a:latin typeface="Tahoma"/>
                <a:ea typeface="Tahoma"/>
                <a:cs typeface="Tahoma"/>
                <a:sym typeface="Tahoma"/>
              </a:rPr>
              <a:t>data security </a:t>
            </a:r>
            <a:endParaRPr sz="3200">
              <a:solidFill>
                <a:srgbClr val="00002E"/>
              </a:solidFill>
              <a:latin typeface="Tahoma"/>
              <a:ea typeface="Tahoma"/>
              <a:cs typeface="Tahoma"/>
              <a:sym typeface="Tahoma"/>
            </a:endParaRPr>
          </a:p>
          <a:p>
            <a:pPr marL="342900" marR="0" lvl="0" indent="-342900" algn="l" rtl="0">
              <a:spcBef>
                <a:spcPts val="0"/>
              </a:spcBef>
              <a:spcAft>
                <a:spcPts val="0"/>
              </a:spcAft>
              <a:buClr>
                <a:srgbClr val="00002E"/>
              </a:buClr>
              <a:buSzPts val="3200"/>
              <a:buFont typeface="Arial"/>
              <a:buChar char="•"/>
            </a:pPr>
            <a:r>
              <a:rPr lang="hu-HU" sz="3200">
                <a:solidFill>
                  <a:srgbClr val="00002E"/>
                </a:solidFill>
                <a:latin typeface="Tahoma"/>
                <a:ea typeface="Tahoma"/>
                <a:cs typeface="Tahoma"/>
                <a:sym typeface="Tahoma"/>
              </a:rPr>
              <a:t>exportation to developing countries </a:t>
            </a:r>
            <a:endParaRPr sz="3200">
              <a:solidFill>
                <a:srgbClr val="00002E"/>
              </a:solidFill>
              <a:latin typeface="Tahoma"/>
              <a:ea typeface="Tahoma"/>
              <a:cs typeface="Tahoma"/>
              <a:sym typeface="Tahoma"/>
            </a:endParaRPr>
          </a:p>
          <a:p>
            <a:pPr marL="342900" marR="0" lvl="0" indent="-342900" algn="l" rtl="0">
              <a:spcBef>
                <a:spcPts val="0"/>
              </a:spcBef>
              <a:spcAft>
                <a:spcPts val="0"/>
              </a:spcAft>
              <a:buClr>
                <a:srgbClr val="00002E"/>
              </a:buClr>
              <a:buSzPts val="3200"/>
              <a:buFont typeface="Arial"/>
              <a:buChar char="•"/>
            </a:pPr>
            <a:r>
              <a:rPr lang="hu-HU" sz="3200">
                <a:solidFill>
                  <a:srgbClr val="00002E"/>
                </a:solidFill>
                <a:latin typeface="Tahoma"/>
                <a:ea typeface="Tahoma"/>
                <a:cs typeface="Tahoma"/>
                <a:sym typeface="Tahoma"/>
              </a:rPr>
              <a:t>need for specific recycling technologies</a:t>
            </a:r>
            <a:endParaRPr sz="3200">
              <a:solidFill>
                <a:srgbClr val="00002E"/>
              </a:solidFill>
              <a:latin typeface="Tahoma"/>
              <a:ea typeface="Tahoma"/>
              <a:cs typeface="Tahoma"/>
              <a:sym typeface="Tahoma"/>
            </a:endParaRPr>
          </a:p>
          <a:p>
            <a:pPr marL="0" marR="0" lvl="0" indent="0" algn="l" rtl="0">
              <a:spcBef>
                <a:spcPts val="0"/>
              </a:spcBef>
              <a:spcAft>
                <a:spcPts val="0"/>
              </a:spcAft>
              <a:buNone/>
            </a:pPr>
            <a:endParaRPr sz="2800">
              <a:solidFill>
                <a:schemeClr val="dk1"/>
              </a:solidFill>
              <a:latin typeface="Tahoma"/>
              <a:ea typeface="Tahoma"/>
              <a:cs typeface="Tahoma"/>
              <a:sym typeface="Tahoma"/>
            </a:endParaRPr>
          </a:p>
        </p:txBody>
      </p:sp>
      <p:sp>
        <p:nvSpPr>
          <p:cNvPr id="532" name="Google Shape;532;p22" descr="Felfelé néző viharvert tenyerek"/>
          <p:cNvSpPr/>
          <p:nvPr/>
        </p:nvSpPr>
        <p:spPr>
          <a:xfrm>
            <a:off x="6615923" y="1664991"/>
            <a:ext cx="4906054" cy="4040261"/>
          </a:xfrm>
          <a:prstGeom prst="roundRect">
            <a:avLst>
              <a:gd name="adj" fmla="val 16667"/>
            </a:avLst>
          </a:prstGeom>
          <a:blipFill rotWithShape="1">
            <a:blip r:embed="rId3">
              <a:alphaModFix/>
            </a:blip>
            <a:stretch>
              <a:fillRect/>
            </a:stretch>
          </a:blipFill>
          <a:ln w="285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3"/>
          <p:cNvSpPr/>
          <p:nvPr/>
        </p:nvSpPr>
        <p:spPr>
          <a:xfrm>
            <a:off x="586824" y="233919"/>
            <a:ext cx="4443889"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Hazardous</a:t>
            </a:r>
            <a:r>
              <a:rPr lang="hu-HU" sz="4000">
                <a:solidFill>
                  <a:srgbClr val="344F74"/>
                </a:solidFill>
                <a:latin typeface="Tahoma"/>
                <a:ea typeface="Tahoma"/>
                <a:cs typeface="Tahoma"/>
                <a:sym typeface="Tahoma"/>
              </a:rPr>
              <a:t> Waste</a:t>
            </a:r>
            <a:endParaRPr/>
          </a:p>
        </p:txBody>
      </p:sp>
      <p:sp>
        <p:nvSpPr>
          <p:cNvPr id="539" name="Google Shape;539;p23" descr="Paint kanták ecsettel és hengerrel"/>
          <p:cNvSpPr/>
          <p:nvPr/>
        </p:nvSpPr>
        <p:spPr>
          <a:xfrm>
            <a:off x="586824" y="1138714"/>
            <a:ext cx="4800124" cy="2966680"/>
          </a:xfrm>
          <a:prstGeom prst="roundRect">
            <a:avLst>
              <a:gd name="adj" fmla="val 13482"/>
            </a:avLst>
          </a:prstGeom>
          <a:blipFill rotWithShape="1">
            <a:blip r:embed="rId3">
              <a:alphaModFix/>
            </a:blip>
            <a:stretch>
              <a:fillRect/>
            </a:stretch>
          </a:blipFill>
          <a:ln w="27725"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540" name="Google Shape;540;p23"/>
          <p:cNvSpPr/>
          <p:nvPr/>
        </p:nvSpPr>
        <p:spPr>
          <a:xfrm>
            <a:off x="586824" y="4315816"/>
            <a:ext cx="2221944" cy="347186"/>
          </a:xfrm>
          <a:prstGeom prst="rect">
            <a:avLst/>
          </a:prstGeom>
          <a:noFill/>
          <a:ln>
            <a:noFill/>
          </a:ln>
        </p:spPr>
        <p:txBody>
          <a:bodyPr spcFirstLastPara="1" wrap="square" lIns="91425" tIns="45700" rIns="91425" bIns="45700" anchor="t" anchorCtr="0">
            <a:noAutofit/>
          </a:bodyPr>
          <a:lstStyle/>
          <a:p>
            <a:pPr marL="0" marR="0" lvl="0" indent="0" algn="l" rtl="0">
              <a:lnSpc>
                <a:spcPct val="113916"/>
              </a:lnSpc>
              <a:spcBef>
                <a:spcPts val="0"/>
              </a:spcBef>
              <a:spcAft>
                <a:spcPts val="0"/>
              </a:spcAft>
              <a:buClr>
                <a:srgbClr val="2D4DF2"/>
              </a:buClr>
              <a:buSzPts val="2400"/>
              <a:buFont typeface="Tahoma"/>
              <a:buNone/>
            </a:pPr>
            <a:r>
              <a:rPr lang="hu-HU" sz="2400" b="1">
                <a:solidFill>
                  <a:srgbClr val="2D4DF2"/>
                </a:solidFill>
                <a:latin typeface="Tahoma"/>
                <a:ea typeface="Tahoma"/>
                <a:cs typeface="Tahoma"/>
                <a:sym typeface="Tahoma"/>
              </a:rPr>
              <a:t>Examples</a:t>
            </a:r>
            <a:endParaRPr sz="2400">
              <a:solidFill>
                <a:schemeClr val="dk1"/>
              </a:solidFill>
              <a:latin typeface="Tahoma"/>
              <a:ea typeface="Tahoma"/>
              <a:cs typeface="Tahoma"/>
              <a:sym typeface="Tahoma"/>
            </a:endParaRPr>
          </a:p>
        </p:txBody>
      </p:sp>
      <p:sp>
        <p:nvSpPr>
          <p:cNvPr id="541" name="Google Shape;541;p23"/>
          <p:cNvSpPr/>
          <p:nvPr/>
        </p:nvSpPr>
        <p:spPr>
          <a:xfrm>
            <a:off x="586824" y="4675657"/>
            <a:ext cx="5016534" cy="19484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400"/>
              <a:buFont typeface="Tahoma"/>
              <a:buNone/>
            </a:pPr>
            <a:r>
              <a:rPr lang="hu-HU" sz="2400">
                <a:solidFill>
                  <a:srgbClr val="00002E"/>
                </a:solidFill>
                <a:latin typeface="Tahoma"/>
                <a:ea typeface="Tahoma"/>
                <a:cs typeface="Tahoma"/>
                <a:sym typeface="Tahoma"/>
              </a:rPr>
              <a:t>Batteries, the used cooking oil, pesticides, used tyres, light bulbs, construction waste, paint, medicines, etc. are hazardous and require special treatment.</a:t>
            </a:r>
            <a:endParaRPr sz="2400">
              <a:solidFill>
                <a:schemeClr val="dk1"/>
              </a:solidFill>
              <a:latin typeface="Tahoma"/>
              <a:ea typeface="Tahoma"/>
              <a:cs typeface="Tahoma"/>
              <a:sym typeface="Tahoma"/>
            </a:endParaRPr>
          </a:p>
        </p:txBody>
      </p:sp>
      <p:sp>
        <p:nvSpPr>
          <p:cNvPr id="542" name="Google Shape;542;p23" descr="Sáros harisnyékmenü"/>
          <p:cNvSpPr/>
          <p:nvPr/>
        </p:nvSpPr>
        <p:spPr>
          <a:xfrm>
            <a:off x="6315634" y="1138714"/>
            <a:ext cx="4800124" cy="2966680"/>
          </a:xfrm>
          <a:prstGeom prst="roundRect">
            <a:avLst>
              <a:gd name="adj" fmla="val 13482"/>
            </a:avLst>
          </a:prstGeom>
          <a:blipFill rotWithShape="1">
            <a:blip r:embed="rId4">
              <a:alphaModFix/>
            </a:blip>
            <a:stretch>
              <a:fillRect/>
            </a:stretch>
          </a:blipFill>
          <a:ln w="27725" cap="flat" cmpd="sng">
            <a:solidFill>
              <a:srgbClr val="015F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543" name="Google Shape;543;p23"/>
          <p:cNvSpPr/>
          <p:nvPr/>
        </p:nvSpPr>
        <p:spPr>
          <a:xfrm>
            <a:off x="6315617" y="4315825"/>
            <a:ext cx="4266300" cy="347100"/>
          </a:xfrm>
          <a:prstGeom prst="rect">
            <a:avLst/>
          </a:prstGeom>
          <a:noFill/>
          <a:ln>
            <a:noFill/>
          </a:ln>
        </p:spPr>
        <p:txBody>
          <a:bodyPr spcFirstLastPara="1" wrap="square" lIns="91425" tIns="45700" rIns="91425" bIns="45700" anchor="t" anchorCtr="0">
            <a:noAutofit/>
          </a:bodyPr>
          <a:lstStyle/>
          <a:p>
            <a:pPr marL="0" marR="0" lvl="0" indent="0" algn="l" rtl="0">
              <a:lnSpc>
                <a:spcPct val="113916"/>
              </a:lnSpc>
              <a:spcBef>
                <a:spcPts val="0"/>
              </a:spcBef>
              <a:spcAft>
                <a:spcPts val="0"/>
              </a:spcAft>
              <a:buClr>
                <a:srgbClr val="015F98"/>
              </a:buClr>
              <a:buSzPts val="2400"/>
              <a:buFont typeface="Tahoma"/>
              <a:buNone/>
            </a:pPr>
            <a:r>
              <a:rPr lang="hu-HU" sz="2400" b="1">
                <a:solidFill>
                  <a:srgbClr val="015F98"/>
                </a:solidFill>
                <a:latin typeface="Tahoma"/>
                <a:ea typeface="Tahoma"/>
                <a:cs typeface="Tahoma"/>
                <a:sym typeface="Tahoma"/>
              </a:rPr>
              <a:t>Medicine/Clinical waste</a:t>
            </a:r>
            <a:endParaRPr sz="2400">
              <a:solidFill>
                <a:schemeClr val="dk1"/>
              </a:solidFill>
              <a:latin typeface="Tahoma"/>
              <a:ea typeface="Tahoma"/>
              <a:cs typeface="Tahoma"/>
              <a:sym typeface="Tahoma"/>
            </a:endParaRPr>
          </a:p>
        </p:txBody>
      </p:sp>
      <p:sp>
        <p:nvSpPr>
          <p:cNvPr id="544" name="Google Shape;544;p23"/>
          <p:cNvSpPr/>
          <p:nvPr/>
        </p:nvSpPr>
        <p:spPr>
          <a:xfrm>
            <a:off x="6315634" y="4675657"/>
            <a:ext cx="4800124" cy="14216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400"/>
              <a:buFont typeface="Tahoma"/>
              <a:buNone/>
            </a:pPr>
            <a:r>
              <a:rPr lang="hu-HU" sz="2400">
                <a:solidFill>
                  <a:srgbClr val="00002E"/>
                </a:solidFill>
                <a:latin typeface="Tahoma"/>
                <a:ea typeface="Tahoma"/>
                <a:cs typeface="Tahoma"/>
                <a:sym typeface="Tahoma"/>
              </a:rPr>
              <a:t>Unused meds should be returned to the pharmacy or a local drop off site to ensure safe disposal.</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4"/>
          <p:cNvSpPr/>
          <p:nvPr/>
        </p:nvSpPr>
        <p:spPr>
          <a:xfrm>
            <a:off x="4213349" y="126550"/>
            <a:ext cx="6449400" cy="694500"/>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The </a:t>
            </a:r>
            <a:r>
              <a:rPr lang="hu-HU" sz="4000">
                <a:solidFill>
                  <a:srgbClr val="E89F56"/>
                </a:solidFill>
                <a:latin typeface="Tahoma"/>
                <a:ea typeface="Tahoma"/>
                <a:cs typeface="Tahoma"/>
                <a:sym typeface="Tahoma"/>
              </a:rPr>
              <a:t>Future</a:t>
            </a:r>
            <a:r>
              <a:rPr lang="hu-HU" sz="4000">
                <a:solidFill>
                  <a:srgbClr val="344F74"/>
                </a:solidFill>
                <a:latin typeface="Tahoma"/>
                <a:ea typeface="Tahoma"/>
                <a:cs typeface="Tahoma"/>
                <a:sym typeface="Tahoma"/>
              </a:rPr>
              <a:t> of Recycling</a:t>
            </a:r>
            <a:endParaRPr/>
          </a:p>
        </p:txBody>
      </p:sp>
      <p:sp>
        <p:nvSpPr>
          <p:cNvPr id="550" name="Google Shape;550;p24"/>
          <p:cNvSpPr/>
          <p:nvPr/>
        </p:nvSpPr>
        <p:spPr>
          <a:xfrm>
            <a:off x="1581906" y="3263958"/>
            <a:ext cx="2859464" cy="832961"/>
          </a:xfrm>
          <a:prstGeom prst="rect">
            <a:avLst/>
          </a:prstGeom>
          <a:noFill/>
          <a:ln>
            <a:noFill/>
          </a:ln>
        </p:spPr>
        <p:txBody>
          <a:bodyPr spcFirstLastPara="1" wrap="square" lIns="91425" tIns="45700" rIns="91425" bIns="45700" anchor="t" anchorCtr="0">
            <a:noAutofit/>
          </a:bodyPr>
          <a:lstStyle/>
          <a:p>
            <a:pPr marL="0" marR="0" lvl="0" indent="0" algn="l" rtl="0">
              <a:lnSpc>
                <a:spcPct val="102531"/>
              </a:lnSpc>
              <a:spcBef>
                <a:spcPts val="0"/>
              </a:spcBef>
              <a:spcAft>
                <a:spcPts val="0"/>
              </a:spcAft>
              <a:buClr>
                <a:srgbClr val="00002E"/>
              </a:buClr>
              <a:buSzPts val="3200"/>
              <a:buFont typeface="Tahoma"/>
              <a:buNone/>
            </a:pPr>
            <a:r>
              <a:rPr lang="hu-HU" sz="3200">
                <a:solidFill>
                  <a:srgbClr val="00002E"/>
                </a:solidFill>
                <a:latin typeface="Tahoma"/>
                <a:ea typeface="Tahoma"/>
                <a:cs typeface="Tahoma"/>
                <a:sym typeface="Tahoma"/>
              </a:rPr>
              <a:t>Technological Advancements</a:t>
            </a:r>
            <a:endParaRPr sz="3200">
              <a:solidFill>
                <a:schemeClr val="dk1"/>
              </a:solidFill>
              <a:latin typeface="Tahoma"/>
              <a:ea typeface="Tahoma"/>
              <a:cs typeface="Tahoma"/>
              <a:sym typeface="Tahoma"/>
            </a:endParaRPr>
          </a:p>
        </p:txBody>
      </p:sp>
      <p:sp>
        <p:nvSpPr>
          <p:cNvPr id="551" name="Google Shape;551;p24"/>
          <p:cNvSpPr/>
          <p:nvPr/>
        </p:nvSpPr>
        <p:spPr>
          <a:xfrm>
            <a:off x="1581905" y="4319090"/>
            <a:ext cx="3176280" cy="1777008"/>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00002E"/>
              </a:buClr>
              <a:buSzPts val="2400"/>
              <a:buFont typeface="Tahoma"/>
              <a:buNone/>
            </a:pPr>
            <a:r>
              <a:rPr lang="hu-HU" sz="2400">
                <a:solidFill>
                  <a:srgbClr val="00002E"/>
                </a:solidFill>
                <a:latin typeface="Tahoma"/>
                <a:ea typeface="Tahoma"/>
                <a:cs typeface="Tahoma"/>
                <a:sym typeface="Tahoma"/>
              </a:rPr>
              <a:t>Innovations, such as robotics and artificial intelligence, are making recycling more efficient and accurate.</a:t>
            </a:r>
            <a:endParaRPr sz="2400">
              <a:solidFill>
                <a:schemeClr val="dk1"/>
              </a:solidFill>
              <a:latin typeface="Tahoma"/>
              <a:ea typeface="Tahoma"/>
              <a:cs typeface="Tahoma"/>
              <a:sym typeface="Tahoma"/>
            </a:endParaRPr>
          </a:p>
        </p:txBody>
      </p:sp>
      <p:sp>
        <p:nvSpPr>
          <p:cNvPr id="552" name="Google Shape;552;p24"/>
          <p:cNvSpPr/>
          <p:nvPr/>
        </p:nvSpPr>
        <p:spPr>
          <a:xfrm>
            <a:off x="4758185" y="1241263"/>
            <a:ext cx="2378700" cy="416400"/>
          </a:xfrm>
          <a:prstGeom prst="rect">
            <a:avLst/>
          </a:prstGeom>
          <a:noFill/>
          <a:ln>
            <a:noFill/>
          </a:ln>
        </p:spPr>
        <p:txBody>
          <a:bodyPr spcFirstLastPara="1" wrap="square" lIns="91425" tIns="45700" rIns="91425" bIns="45700" anchor="t" anchorCtr="0">
            <a:noAutofit/>
          </a:bodyPr>
          <a:lstStyle/>
          <a:p>
            <a:pPr marL="0" marR="0" lvl="0" indent="0" algn="l" rtl="0">
              <a:lnSpc>
                <a:spcPct val="102531"/>
              </a:lnSpc>
              <a:spcBef>
                <a:spcPts val="0"/>
              </a:spcBef>
              <a:spcAft>
                <a:spcPts val="0"/>
              </a:spcAft>
              <a:buClr>
                <a:srgbClr val="00002E"/>
              </a:buClr>
              <a:buSzPts val="3200"/>
              <a:buFont typeface="Tahoma"/>
              <a:buNone/>
            </a:pPr>
            <a:r>
              <a:rPr lang="hu-HU" sz="3200">
                <a:solidFill>
                  <a:srgbClr val="00002E"/>
                </a:solidFill>
                <a:latin typeface="Tahoma"/>
                <a:ea typeface="Tahoma"/>
                <a:cs typeface="Tahoma"/>
                <a:sym typeface="Tahoma"/>
              </a:rPr>
              <a:t>Circular Economy</a:t>
            </a:r>
            <a:endParaRPr sz="3200">
              <a:solidFill>
                <a:schemeClr val="dk1"/>
              </a:solidFill>
              <a:latin typeface="Tahoma"/>
              <a:ea typeface="Tahoma"/>
              <a:cs typeface="Tahoma"/>
              <a:sym typeface="Tahoma"/>
            </a:endParaRPr>
          </a:p>
        </p:txBody>
      </p:sp>
      <p:sp>
        <p:nvSpPr>
          <p:cNvPr id="553" name="Google Shape;553;p24"/>
          <p:cNvSpPr/>
          <p:nvPr/>
        </p:nvSpPr>
        <p:spPr>
          <a:xfrm>
            <a:off x="4758185" y="2296389"/>
            <a:ext cx="3302082" cy="17770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400"/>
              <a:buFont typeface="Tahoma"/>
              <a:buNone/>
            </a:pPr>
            <a:r>
              <a:rPr lang="hu-HU" sz="2400">
                <a:solidFill>
                  <a:srgbClr val="00002E"/>
                </a:solidFill>
                <a:latin typeface="Tahoma"/>
                <a:ea typeface="Tahoma"/>
                <a:cs typeface="Tahoma"/>
                <a:sym typeface="Tahoma"/>
              </a:rPr>
              <a:t>A circular economy aims to keep resources in use for as long as possible, reduce waste, and promote recycling and innovation.</a:t>
            </a:r>
            <a:endParaRPr sz="2400">
              <a:solidFill>
                <a:schemeClr val="dk1"/>
              </a:solidFill>
              <a:latin typeface="Tahoma"/>
              <a:ea typeface="Tahoma"/>
              <a:cs typeface="Tahoma"/>
              <a:sym typeface="Tahoma"/>
            </a:endParaRPr>
          </a:p>
        </p:txBody>
      </p:sp>
      <p:sp>
        <p:nvSpPr>
          <p:cNvPr id="554" name="Google Shape;554;p24"/>
          <p:cNvSpPr/>
          <p:nvPr/>
        </p:nvSpPr>
        <p:spPr>
          <a:xfrm>
            <a:off x="8231251" y="1019087"/>
            <a:ext cx="3414401" cy="416481"/>
          </a:xfrm>
          <a:prstGeom prst="rect">
            <a:avLst/>
          </a:prstGeom>
          <a:noFill/>
          <a:ln>
            <a:noFill/>
          </a:ln>
        </p:spPr>
        <p:txBody>
          <a:bodyPr spcFirstLastPara="1" wrap="square" lIns="91425" tIns="45700" rIns="91425" bIns="45700" anchor="t" anchorCtr="0">
            <a:noAutofit/>
          </a:bodyPr>
          <a:lstStyle/>
          <a:p>
            <a:pPr marL="0" marR="0" lvl="0" indent="0" algn="l" rtl="0">
              <a:lnSpc>
                <a:spcPct val="102531"/>
              </a:lnSpc>
              <a:spcBef>
                <a:spcPts val="0"/>
              </a:spcBef>
              <a:spcAft>
                <a:spcPts val="0"/>
              </a:spcAft>
              <a:buClr>
                <a:srgbClr val="00002E"/>
              </a:buClr>
              <a:buSzPts val="3200"/>
              <a:buFont typeface="Tahoma"/>
              <a:buNone/>
            </a:pPr>
            <a:r>
              <a:rPr lang="hu-HU" sz="3200">
                <a:solidFill>
                  <a:srgbClr val="00002E"/>
                </a:solidFill>
                <a:latin typeface="Tahoma"/>
                <a:ea typeface="Tahoma"/>
                <a:cs typeface="Tahoma"/>
                <a:sym typeface="Tahoma"/>
              </a:rPr>
              <a:t>Benefits</a:t>
            </a:r>
            <a:endParaRPr sz="3200">
              <a:solidFill>
                <a:schemeClr val="dk1"/>
              </a:solidFill>
              <a:latin typeface="Tahoma"/>
              <a:ea typeface="Tahoma"/>
              <a:cs typeface="Tahoma"/>
              <a:sym typeface="Tahoma"/>
            </a:endParaRPr>
          </a:p>
        </p:txBody>
      </p:sp>
      <p:sp>
        <p:nvSpPr>
          <p:cNvPr id="555" name="Google Shape;555;p24"/>
          <p:cNvSpPr/>
          <p:nvPr/>
        </p:nvSpPr>
        <p:spPr>
          <a:xfrm>
            <a:off x="8231252" y="1657738"/>
            <a:ext cx="3776972" cy="2132409"/>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00002E"/>
              </a:buClr>
              <a:buSzPts val="2400"/>
              <a:buFont typeface="Tahoma"/>
              <a:buNone/>
            </a:pPr>
            <a:r>
              <a:rPr lang="hu-HU" sz="2400">
                <a:solidFill>
                  <a:srgbClr val="00002E"/>
                </a:solidFill>
                <a:latin typeface="Tahoma"/>
                <a:ea typeface="Tahoma"/>
                <a:cs typeface="Tahoma"/>
                <a:sym typeface="Tahoma"/>
              </a:rPr>
              <a:t>The future of recycling is promising; it will help conserve natural resources, reduce pollution, and create new jobs.</a:t>
            </a:r>
            <a:endParaRPr sz="2400">
              <a:solidFill>
                <a:schemeClr val="dk1"/>
              </a:solidFill>
              <a:latin typeface="Tahoma"/>
              <a:ea typeface="Tahoma"/>
              <a:cs typeface="Tahoma"/>
              <a:sym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5"/>
          <p:cNvSpPr/>
          <p:nvPr/>
        </p:nvSpPr>
        <p:spPr>
          <a:xfrm>
            <a:off x="2520047" y="311265"/>
            <a:ext cx="3980192" cy="578637"/>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Conclusion</a:t>
            </a:r>
            <a:endParaRPr/>
          </a:p>
        </p:txBody>
      </p:sp>
      <p:pic>
        <p:nvPicPr>
          <p:cNvPr id="561" name="Google Shape;561;p25" descr="A képen Szeméttároló, rajzfilm, konténer, szemetes látható&#10;&#10;Automatikusan generált leírás"/>
          <p:cNvPicPr preferRelativeResize="0"/>
          <p:nvPr/>
        </p:nvPicPr>
        <p:blipFill rotWithShape="1">
          <a:blip r:embed="rId3">
            <a:alphaModFix/>
          </a:blip>
          <a:srcRect l="6342" t="19524" r="6507" b="16898"/>
          <a:stretch/>
        </p:blipFill>
        <p:spPr>
          <a:xfrm>
            <a:off x="6285283" y="3035905"/>
            <a:ext cx="4699591" cy="3428414"/>
          </a:xfrm>
          <a:prstGeom prst="rect">
            <a:avLst/>
          </a:prstGeom>
          <a:noFill/>
          <a:ln>
            <a:noFill/>
          </a:ln>
        </p:spPr>
      </p:pic>
      <p:sp>
        <p:nvSpPr>
          <p:cNvPr id="562" name="Google Shape;562;p25"/>
          <p:cNvSpPr/>
          <p:nvPr/>
        </p:nvSpPr>
        <p:spPr>
          <a:xfrm>
            <a:off x="2520047" y="989009"/>
            <a:ext cx="8464827" cy="22017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2E"/>
              </a:buClr>
              <a:buSzPts val="2800"/>
              <a:buFont typeface="Tahoma"/>
              <a:buNone/>
            </a:pPr>
            <a:r>
              <a:rPr lang="hu-HU" sz="2800">
                <a:solidFill>
                  <a:srgbClr val="00002E"/>
                </a:solidFill>
                <a:highlight>
                  <a:srgbClr val="E89F56"/>
                </a:highlight>
                <a:latin typeface="Tahoma"/>
                <a:ea typeface="Tahoma"/>
                <a:cs typeface="Tahoma"/>
                <a:sym typeface="Tahoma"/>
              </a:rPr>
              <a:t>Recycling</a:t>
            </a:r>
            <a:r>
              <a:rPr lang="hu-HU" sz="2800">
                <a:solidFill>
                  <a:srgbClr val="00002E"/>
                </a:solidFill>
                <a:latin typeface="Tahoma"/>
                <a:ea typeface="Tahoma"/>
                <a:cs typeface="Tahoma"/>
                <a:sym typeface="Tahoma"/>
              </a:rPr>
              <a:t> is an essential process that </a:t>
            </a:r>
            <a:r>
              <a:rPr lang="hu-HU" sz="2800">
                <a:solidFill>
                  <a:srgbClr val="00002E"/>
                </a:solidFill>
                <a:highlight>
                  <a:srgbClr val="E89F56"/>
                </a:highlight>
                <a:latin typeface="Tahoma"/>
                <a:ea typeface="Tahoma"/>
                <a:cs typeface="Tahoma"/>
                <a:sym typeface="Tahoma"/>
              </a:rPr>
              <a:t>helps reduce waste, conserve natural resources, and prevent pollution</a:t>
            </a:r>
            <a:r>
              <a:rPr lang="hu-HU" sz="2800">
                <a:solidFill>
                  <a:srgbClr val="00002E"/>
                </a:solidFill>
                <a:latin typeface="Tahoma"/>
                <a:ea typeface="Tahoma"/>
                <a:cs typeface="Tahoma"/>
                <a:sym typeface="Tahoma"/>
              </a:rPr>
              <a:t>. By recycling commonly used materials like paper, plastic, glass, metal, and electronic waste, we can make a difference for the environment and future generations.</a:t>
            </a:r>
            <a:endParaRPr sz="2800">
              <a:solidFill>
                <a:schemeClr val="dk1"/>
              </a:solidFill>
              <a:latin typeface="Tahoma"/>
              <a:ea typeface="Tahoma"/>
              <a:cs typeface="Tahoma"/>
              <a:sym typeface="Tahoma"/>
            </a:endParaRPr>
          </a:p>
        </p:txBody>
      </p:sp>
      <p:sp>
        <p:nvSpPr>
          <p:cNvPr id="563" name="Google Shape;563;p25"/>
          <p:cNvSpPr txBox="1"/>
          <p:nvPr/>
        </p:nvSpPr>
        <p:spPr>
          <a:xfrm>
            <a:off x="7349756" y="6354056"/>
            <a:ext cx="31552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600">
                <a:solidFill>
                  <a:schemeClr val="dk1"/>
                </a:solidFill>
                <a:latin typeface="Tahoma"/>
                <a:ea typeface="Tahoma"/>
                <a:cs typeface="Tahoma"/>
                <a:sym typeface="Tahoma"/>
              </a:rPr>
              <a:t>Source of image: </a:t>
            </a:r>
            <a:r>
              <a:rPr lang="hu-HU" sz="1600" u="sng">
                <a:solidFill>
                  <a:schemeClr val="dk1"/>
                </a:solidFill>
                <a:latin typeface="Tahoma"/>
                <a:ea typeface="Tahoma"/>
                <a:cs typeface="Tahoma"/>
                <a:sym typeface="Tahoma"/>
                <a:hlinkClick r:id="rId4">
                  <a:extLst>
                    <a:ext uri="{A12FA001-AC4F-418D-AE19-62706E023703}">
                      <ahyp:hlinkClr xmlns:ahyp="http://schemas.microsoft.com/office/drawing/2018/hyperlinkcolor" val="tx"/>
                    </a:ext>
                  </a:extLst>
                </a:hlinkClick>
              </a:rPr>
              <a:t>Adobe Stock</a:t>
            </a:r>
            <a:endParaRPr sz="1600">
              <a:solidFill>
                <a:schemeClr val="dk1"/>
              </a:solidFill>
              <a:latin typeface="Tahoma"/>
              <a:ea typeface="Tahoma"/>
              <a:cs typeface="Tahoma"/>
              <a:sym typeface="Tahom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6"/>
          <p:cNvSpPr txBox="1">
            <a:spLocks noGrp="1"/>
          </p:cNvSpPr>
          <p:nvPr>
            <p:ph type="title"/>
          </p:nvPr>
        </p:nvSpPr>
        <p:spPr>
          <a:xfrm>
            <a:off x="2564091" y="457200"/>
            <a:ext cx="8323868" cy="11128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sz="4000"/>
              <a:t>References</a:t>
            </a:r>
            <a:endParaRPr/>
          </a:p>
        </p:txBody>
      </p:sp>
      <p:sp>
        <p:nvSpPr>
          <p:cNvPr id="569" name="Google Shape;569;p26"/>
          <p:cNvSpPr txBox="1">
            <a:spLocks noGrp="1"/>
          </p:cNvSpPr>
          <p:nvPr>
            <p:ph type="body" idx="1"/>
          </p:nvPr>
        </p:nvSpPr>
        <p:spPr>
          <a:xfrm>
            <a:off x="2564091" y="2057400"/>
            <a:ext cx="8323868" cy="4343400"/>
          </a:xfrm>
          <a:prstGeom prst="rect">
            <a:avLst/>
          </a:prstGeom>
          <a:noFill/>
          <a:ln>
            <a:noFill/>
          </a:ln>
        </p:spPr>
        <p:txBody>
          <a:bodyPr spcFirstLastPara="1" wrap="square" lIns="91425" tIns="45700" rIns="91425" bIns="45700" anchor="t" anchorCtr="0">
            <a:normAutofit fontScale="92500" lnSpcReduction="10000"/>
          </a:bodyPr>
          <a:lstStyle/>
          <a:p>
            <a:pPr marL="508000" lvl="0" indent="-457200" algn="l" rtl="0">
              <a:lnSpc>
                <a:spcPct val="90000"/>
              </a:lnSpc>
              <a:spcBef>
                <a:spcPts val="0"/>
              </a:spcBef>
              <a:spcAft>
                <a:spcPts val="0"/>
              </a:spcAft>
              <a:buSzPct val="100000"/>
              <a:buFont typeface="Arial"/>
              <a:buChar char="•"/>
            </a:pPr>
            <a:r>
              <a:rPr lang="hu-HU" sz="2000" u="sng">
                <a:solidFill>
                  <a:schemeClr val="hlink"/>
                </a:solidFill>
                <a:hlinkClick r:id="rId3"/>
              </a:rPr>
              <a:t>United Nations Brundtland Commission: Report of the World Commission on Environment and Development: Our Common Future</a:t>
            </a:r>
            <a:endParaRPr sz="2000" u="sng">
              <a:solidFill>
                <a:schemeClr val="hlink"/>
              </a:solidFill>
              <a:hlinkClick r:id="rId3"/>
            </a:endParaRPr>
          </a:p>
          <a:p>
            <a:pPr marL="508000" lvl="0" indent="-457200" algn="l" rtl="0">
              <a:lnSpc>
                <a:spcPct val="90000"/>
              </a:lnSpc>
              <a:spcBef>
                <a:spcPts val="1000"/>
              </a:spcBef>
              <a:spcAft>
                <a:spcPts val="0"/>
              </a:spcAft>
              <a:buSzPct val="100000"/>
              <a:buFont typeface="Arial"/>
              <a:buChar char="•"/>
            </a:pPr>
            <a:r>
              <a:rPr lang="hu-HU" sz="2000"/>
              <a:t>Randall, A. On Intergenerational Commitment, Weak Sustainability, and Safety. Sustainability 2020, 12, 5381. </a:t>
            </a:r>
            <a:r>
              <a:rPr lang="hu-HU" sz="2000" u="sng">
                <a:solidFill>
                  <a:schemeClr val="hlink"/>
                </a:solidFill>
                <a:hlinkClick r:id="rId4"/>
              </a:rPr>
              <a:t>https://doi.org/10.3390/su12135381</a:t>
            </a:r>
            <a:r>
              <a:rPr lang="hu-HU" sz="2000"/>
              <a:t> </a:t>
            </a:r>
            <a:endParaRPr sz="2000" u="sng">
              <a:solidFill>
                <a:schemeClr val="hlink"/>
              </a:solidFill>
              <a:hlinkClick r:id="rId3"/>
            </a:endParaRPr>
          </a:p>
          <a:p>
            <a:pPr marL="508000" lvl="0" indent="-457200" algn="l" rtl="0">
              <a:lnSpc>
                <a:spcPct val="90000"/>
              </a:lnSpc>
              <a:spcBef>
                <a:spcPts val="1000"/>
              </a:spcBef>
              <a:spcAft>
                <a:spcPts val="0"/>
              </a:spcAft>
              <a:buSzPct val="100000"/>
              <a:buFont typeface="Arial"/>
              <a:buChar char="•"/>
            </a:pPr>
            <a:r>
              <a:rPr lang="hu-HU" sz="2000" u="sng">
                <a:solidFill>
                  <a:schemeClr val="hlink"/>
                </a:solidFill>
                <a:hlinkClick r:id="rId3"/>
              </a:rPr>
              <a:t>Easy Recycling Tips for Seniors</a:t>
            </a:r>
            <a:endParaRPr sz="2000"/>
          </a:p>
          <a:p>
            <a:pPr marL="508000" lvl="0" indent="-457200" algn="l" rtl="0">
              <a:lnSpc>
                <a:spcPct val="90000"/>
              </a:lnSpc>
              <a:spcBef>
                <a:spcPts val="1000"/>
              </a:spcBef>
              <a:spcAft>
                <a:spcPts val="0"/>
              </a:spcAft>
              <a:buSzPct val="100000"/>
              <a:buFont typeface="Arial"/>
              <a:buChar char="•"/>
            </a:pPr>
            <a:r>
              <a:rPr lang="hu-HU" sz="2000" u="sng">
                <a:solidFill>
                  <a:schemeClr val="hlink"/>
                </a:solidFill>
                <a:hlinkClick r:id="rId5"/>
              </a:rPr>
              <a:t>European Commission </a:t>
            </a:r>
            <a:r>
              <a:rPr lang="hu-HU" sz="2000" u="sng">
                <a:solidFill>
                  <a:schemeClr val="hlink"/>
                </a:solidFill>
                <a:hlinkClick r:id="rId6"/>
              </a:rPr>
              <a:t>–</a:t>
            </a:r>
            <a:r>
              <a:rPr lang="hu-HU" sz="2000" u="sng">
                <a:solidFill>
                  <a:schemeClr val="hlink"/>
                </a:solidFill>
                <a:hlinkClick r:id="rId5"/>
              </a:rPr>
              <a:t> Environment</a:t>
            </a:r>
            <a:endParaRPr sz="2000"/>
          </a:p>
          <a:p>
            <a:pPr marL="508000" lvl="0" indent="-457200" algn="l" rtl="0">
              <a:lnSpc>
                <a:spcPct val="90000"/>
              </a:lnSpc>
              <a:spcBef>
                <a:spcPts val="1000"/>
              </a:spcBef>
              <a:spcAft>
                <a:spcPts val="0"/>
              </a:spcAft>
              <a:buSzPct val="100000"/>
              <a:buFont typeface="Arial"/>
              <a:buChar char="•"/>
            </a:pPr>
            <a:r>
              <a:rPr lang="hu-HU" sz="2000" u="sng">
                <a:solidFill>
                  <a:schemeClr val="hlink"/>
                </a:solidFill>
                <a:hlinkClick r:id="rId6"/>
              </a:rPr>
              <a:t>Exploring the three Rs of waste management — Reduce, Reuse, Recycle.</a:t>
            </a:r>
            <a:endParaRPr sz="2000"/>
          </a:p>
          <a:p>
            <a:pPr marL="508000" lvl="0" indent="-457200" algn="l" rtl="0">
              <a:lnSpc>
                <a:spcPct val="90000"/>
              </a:lnSpc>
              <a:spcBef>
                <a:spcPts val="1000"/>
              </a:spcBef>
              <a:spcAft>
                <a:spcPts val="0"/>
              </a:spcAft>
              <a:buSzPct val="100000"/>
              <a:buFont typeface="Arial"/>
              <a:buChar char="•"/>
            </a:pPr>
            <a:r>
              <a:rPr lang="hu-HU" sz="2000" u="sng">
                <a:solidFill>
                  <a:schemeClr val="hlink"/>
                </a:solidFill>
                <a:hlinkClick r:id="rId7"/>
              </a:rPr>
              <a:t>“Let’s take out the trash!” A guidebook for local governments and CBOs to support elderly people.</a:t>
            </a:r>
            <a:endParaRPr sz="2000"/>
          </a:p>
          <a:p>
            <a:pPr marL="508000" lvl="0" indent="-457200" algn="l" rtl="0">
              <a:lnSpc>
                <a:spcPct val="90000"/>
              </a:lnSpc>
              <a:spcBef>
                <a:spcPts val="1000"/>
              </a:spcBef>
              <a:spcAft>
                <a:spcPts val="0"/>
              </a:spcAft>
              <a:buSzPct val="100000"/>
              <a:buFont typeface="Arial"/>
              <a:buChar char="•"/>
            </a:pPr>
            <a:r>
              <a:rPr lang="hu-HU" sz="2000" u="sng">
                <a:solidFill>
                  <a:schemeClr val="hlink"/>
                </a:solidFill>
                <a:hlinkClick r:id="rId8"/>
              </a:rPr>
              <a:t>Waste management in the EU: infographic with facts and figures</a:t>
            </a:r>
            <a:endParaRPr sz="2000"/>
          </a:p>
          <a:p>
            <a:pPr marL="508000" lvl="0" indent="-457200" algn="l" rtl="0">
              <a:lnSpc>
                <a:spcPct val="90000"/>
              </a:lnSpc>
              <a:spcBef>
                <a:spcPts val="1000"/>
              </a:spcBef>
              <a:spcAft>
                <a:spcPts val="0"/>
              </a:spcAft>
              <a:buSzPct val="100000"/>
              <a:buFont typeface="Arial"/>
              <a:buChar char="•"/>
            </a:pPr>
            <a:r>
              <a:rPr lang="hu-HU" sz="2000" u="sng">
                <a:solidFill>
                  <a:schemeClr val="hlink"/>
                </a:solidFill>
                <a:hlinkClick r:id="rId9"/>
              </a:rPr>
              <a:t>UNICEF: 9 ways to reduce plastic waste at home </a:t>
            </a:r>
            <a:endParaRPr sz="2000"/>
          </a:p>
          <a:p>
            <a:pPr marL="514350" lvl="0" indent="-349885" algn="l" rtl="0">
              <a:lnSpc>
                <a:spcPct val="90000"/>
              </a:lnSpc>
              <a:spcBef>
                <a:spcPts val="1000"/>
              </a:spcBef>
              <a:spcAft>
                <a:spcPts val="0"/>
              </a:spcAft>
              <a:buClr>
                <a:srgbClr val="E89F56"/>
              </a:buClr>
              <a:buSzPct val="100000"/>
              <a:buFont typeface="Calibri"/>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7"/>
          <p:cNvSpPr/>
          <p:nvPr/>
        </p:nvSpPr>
        <p:spPr>
          <a:xfrm>
            <a:off x="730643" y="1356680"/>
            <a:ext cx="10900525" cy="39186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0"/>
              <a:buFont typeface="Tahoma"/>
              <a:buNone/>
            </a:pPr>
            <a:r>
              <a:rPr lang="hu-HU" sz="3000">
                <a:solidFill>
                  <a:schemeClr val="dk1"/>
                </a:solidFill>
                <a:latin typeface="Tahoma"/>
                <a:ea typeface="Tahoma"/>
                <a:cs typeface="Tahoma"/>
                <a:sym typeface="Tahoma"/>
              </a:rPr>
              <a:t>Welcome to the world of circular economy where </a:t>
            </a:r>
            <a:r>
              <a:rPr lang="hu-HU" sz="3000">
                <a:solidFill>
                  <a:schemeClr val="dk1"/>
                </a:solidFill>
                <a:highlight>
                  <a:srgbClr val="E89F56"/>
                </a:highlight>
                <a:latin typeface="Tahoma"/>
                <a:ea typeface="Tahoma"/>
                <a:cs typeface="Tahoma"/>
                <a:sym typeface="Tahoma"/>
              </a:rPr>
              <a:t>waste is transformed into resources</a:t>
            </a:r>
            <a:r>
              <a:rPr lang="hu-HU" sz="3000">
                <a:solidFill>
                  <a:schemeClr val="dk1"/>
                </a:solidFill>
                <a:latin typeface="Tahoma"/>
                <a:ea typeface="Tahoma"/>
                <a:cs typeface="Tahoma"/>
                <a:sym typeface="Tahoma"/>
              </a:rPr>
              <a:t>, and sustainability is at the core of every decision. </a:t>
            </a:r>
            <a:endParaRPr sz="3000">
              <a:solidFill>
                <a:schemeClr val="dk1"/>
              </a:solidFill>
              <a:latin typeface="Tahoma"/>
              <a:ea typeface="Tahoma"/>
              <a:cs typeface="Tahoma"/>
              <a:sym typeface="Tahoma"/>
            </a:endParaRPr>
          </a:p>
          <a:p>
            <a:pPr marL="0" marR="0" lvl="0" indent="0" algn="l" rtl="0">
              <a:spcBef>
                <a:spcPts val="0"/>
              </a:spcBef>
              <a:spcAft>
                <a:spcPts val="0"/>
              </a:spcAft>
              <a:buClr>
                <a:schemeClr val="dk1"/>
              </a:buClr>
              <a:buSzPts val="3000"/>
              <a:buFont typeface="Calibri"/>
              <a:buNone/>
            </a:pPr>
            <a:endParaRPr sz="3000">
              <a:solidFill>
                <a:schemeClr val="dk1"/>
              </a:solidFill>
              <a:latin typeface="Tahoma"/>
              <a:ea typeface="Tahoma"/>
              <a:cs typeface="Tahoma"/>
              <a:sym typeface="Tahoma"/>
            </a:endParaRPr>
          </a:p>
          <a:p>
            <a:pPr marL="0" marR="0" lvl="0" indent="0" algn="l" rtl="0">
              <a:spcBef>
                <a:spcPts val="0"/>
              </a:spcBef>
              <a:spcAft>
                <a:spcPts val="0"/>
              </a:spcAft>
              <a:buClr>
                <a:schemeClr val="dk1"/>
              </a:buClr>
              <a:buSzPts val="3000"/>
              <a:buFont typeface="Tahoma"/>
              <a:buNone/>
            </a:pPr>
            <a:r>
              <a:rPr lang="hu-HU" sz="3000">
                <a:solidFill>
                  <a:schemeClr val="dk1"/>
                </a:solidFill>
                <a:latin typeface="Tahoma"/>
                <a:ea typeface="Tahoma"/>
                <a:cs typeface="Tahoma"/>
                <a:sym typeface="Tahoma"/>
              </a:rPr>
              <a:t>Join us on this </a:t>
            </a:r>
            <a:endParaRPr sz="3000">
              <a:solidFill>
                <a:schemeClr val="dk1"/>
              </a:solidFill>
              <a:latin typeface="Tahoma"/>
              <a:ea typeface="Tahoma"/>
              <a:cs typeface="Tahoma"/>
              <a:sym typeface="Tahoma"/>
            </a:endParaRPr>
          </a:p>
          <a:p>
            <a:pPr marL="0" marR="0" lvl="0" indent="0" algn="l" rtl="0">
              <a:spcBef>
                <a:spcPts val="0"/>
              </a:spcBef>
              <a:spcAft>
                <a:spcPts val="0"/>
              </a:spcAft>
              <a:buClr>
                <a:schemeClr val="dk1"/>
              </a:buClr>
              <a:buSzPts val="3000"/>
              <a:buFont typeface="Tahoma"/>
              <a:buNone/>
            </a:pPr>
            <a:r>
              <a:rPr lang="hu-HU" sz="3000">
                <a:solidFill>
                  <a:schemeClr val="dk1"/>
                </a:solidFill>
                <a:latin typeface="Tahoma"/>
                <a:ea typeface="Tahoma"/>
                <a:cs typeface="Tahoma"/>
                <a:sym typeface="Tahoma"/>
              </a:rPr>
              <a:t>journey!</a:t>
            </a:r>
            <a:endParaRPr/>
          </a:p>
        </p:txBody>
      </p:sp>
      <p:sp>
        <p:nvSpPr>
          <p:cNvPr id="575" name="Google Shape;575;p27"/>
          <p:cNvSpPr txBox="1"/>
          <p:nvPr/>
        </p:nvSpPr>
        <p:spPr>
          <a:xfrm>
            <a:off x="2288771" y="6085443"/>
            <a:ext cx="255230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400">
                <a:solidFill>
                  <a:schemeClr val="dk1"/>
                </a:solidFill>
                <a:latin typeface="Tahoma"/>
                <a:ea typeface="Tahoma"/>
                <a:cs typeface="Tahoma"/>
                <a:sym typeface="Tahoma"/>
              </a:rPr>
              <a:t>Source of image:</a:t>
            </a:r>
            <a:endParaRPr/>
          </a:p>
          <a:p>
            <a:pPr marL="0" marR="0" lvl="0" indent="0" algn="l" rtl="0">
              <a:spcBef>
                <a:spcPts val="0"/>
              </a:spcBef>
              <a:spcAft>
                <a:spcPts val="0"/>
              </a:spcAft>
              <a:buNone/>
            </a:pPr>
            <a:r>
              <a:rPr lang="hu-HU" sz="1400" u="sng">
                <a:solidFill>
                  <a:schemeClr val="dk1"/>
                </a:solidFill>
                <a:latin typeface="Tahoma"/>
                <a:ea typeface="Tahoma"/>
                <a:cs typeface="Tahoma"/>
                <a:sym typeface="Tahoma"/>
                <a:hlinkClick r:id="rId3">
                  <a:extLst>
                    <a:ext uri="{A12FA001-AC4F-418D-AE19-62706E023703}">
                      <ahyp:hlinkClr xmlns:ahyp="http://schemas.microsoft.com/office/drawing/2018/hyperlinkcolor" val="tx"/>
                    </a:ext>
                  </a:extLst>
                </a:hlinkClick>
              </a:rPr>
              <a:t>Stock Adobe</a:t>
            </a:r>
            <a:r>
              <a:rPr lang="hu-HU" sz="1400">
                <a:solidFill>
                  <a:schemeClr val="dk1"/>
                </a:solidFill>
                <a:latin typeface="Tahoma"/>
                <a:ea typeface="Tahoma"/>
                <a:cs typeface="Tahoma"/>
                <a:sym typeface="Tahoma"/>
              </a:rPr>
              <a:t> </a:t>
            </a:r>
            <a:endParaRPr/>
          </a:p>
          <a:p>
            <a:pPr marL="0" marR="0" lvl="0" indent="0" algn="l" rtl="0">
              <a:spcBef>
                <a:spcPts val="0"/>
              </a:spcBef>
              <a:spcAft>
                <a:spcPts val="0"/>
              </a:spcAft>
              <a:buNone/>
            </a:pPr>
            <a:endParaRPr sz="1400">
              <a:solidFill>
                <a:schemeClr val="dk1"/>
              </a:solidFill>
              <a:latin typeface="Tahoma"/>
              <a:ea typeface="Tahoma"/>
              <a:cs typeface="Tahoma"/>
              <a:sym typeface="Tahoma"/>
            </a:endParaRPr>
          </a:p>
        </p:txBody>
      </p:sp>
      <p:sp>
        <p:nvSpPr>
          <p:cNvPr id="576" name="Google Shape;576;p27"/>
          <p:cNvSpPr txBox="1">
            <a:spLocks noGrp="1"/>
          </p:cNvSpPr>
          <p:nvPr>
            <p:ph type="title"/>
          </p:nvPr>
        </p:nvSpPr>
        <p:spPr>
          <a:xfrm>
            <a:off x="886691" y="403225"/>
            <a:ext cx="10515600" cy="95345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a:t>2) Circular Economy</a:t>
            </a:r>
            <a:endParaRPr/>
          </a:p>
        </p:txBody>
      </p:sp>
      <p:pic>
        <p:nvPicPr>
          <p:cNvPr id="577" name="Google Shape;577;p27" descr="A képen rajz, vázlat, művészet, illusztráció látható&#10;&#10;Automatikusan generált leírás"/>
          <p:cNvPicPr preferRelativeResize="0"/>
          <p:nvPr/>
        </p:nvPicPr>
        <p:blipFill rotWithShape="1">
          <a:blip r:embed="rId4">
            <a:alphaModFix/>
          </a:blip>
          <a:srcRect l="3173" t="7819" r="3845"/>
          <a:stretch/>
        </p:blipFill>
        <p:spPr>
          <a:xfrm>
            <a:off x="4347852" y="2401824"/>
            <a:ext cx="6742176" cy="44561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28"/>
          <p:cNvSpPr txBox="1">
            <a:spLocks noGrp="1"/>
          </p:cNvSpPr>
          <p:nvPr>
            <p:ph type="title"/>
          </p:nvPr>
        </p:nvSpPr>
        <p:spPr>
          <a:xfrm>
            <a:off x="839788" y="365125"/>
            <a:ext cx="558958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a:t>The Model</a:t>
            </a:r>
            <a:endParaRPr/>
          </a:p>
        </p:txBody>
      </p:sp>
      <p:sp>
        <p:nvSpPr>
          <p:cNvPr id="583" name="Google Shape;583;p28"/>
          <p:cNvSpPr txBox="1">
            <a:spLocks noGrp="1"/>
          </p:cNvSpPr>
          <p:nvPr>
            <p:ph type="body" idx="1"/>
          </p:nvPr>
        </p:nvSpPr>
        <p:spPr>
          <a:xfrm>
            <a:off x="2143653" y="5914496"/>
            <a:ext cx="5157787" cy="457200"/>
          </a:xfrm>
          <a:prstGeom prst="rect">
            <a:avLst/>
          </a:prstGeom>
          <a:noFill/>
          <a:ln>
            <a:noFill/>
          </a:ln>
        </p:spPr>
        <p:txBody>
          <a:bodyPr spcFirstLastPara="1" wrap="square" lIns="91425" tIns="45700" rIns="91425" bIns="45700" anchor="b"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hu-HU" sz="1800" u="sng">
                <a:solidFill>
                  <a:schemeClr val="hlink"/>
                </a:solidFill>
                <a:hlinkClick r:id="rId3"/>
              </a:rPr>
              <a:t>Source of image: European Parliament Research Service</a:t>
            </a:r>
            <a:endParaRPr sz="1800"/>
          </a:p>
        </p:txBody>
      </p:sp>
      <p:pic>
        <p:nvPicPr>
          <p:cNvPr id="584" name="Google Shape;584;p28" descr="A képen szöveg, képernyőkép, Betűtípus, diagram látható&#10;&#10;Automatikusan generált leírás"/>
          <p:cNvPicPr preferRelativeResize="0">
            <a:picLocks noGrp="1"/>
          </p:cNvPicPr>
          <p:nvPr>
            <p:ph type="body" idx="2"/>
          </p:nvPr>
        </p:nvPicPr>
        <p:blipFill rotWithShape="1">
          <a:blip r:embed="rId4">
            <a:alphaModFix/>
          </a:blip>
          <a:srcRect l="3862" t="11281" r="2941" b="12902"/>
          <a:stretch/>
        </p:blipFill>
        <p:spPr>
          <a:xfrm>
            <a:off x="5625149" y="551656"/>
            <a:ext cx="6089176" cy="6192000"/>
          </a:xfrm>
          <a:prstGeom prst="rect">
            <a:avLst/>
          </a:prstGeom>
          <a:noFill/>
          <a:ln>
            <a:noFill/>
          </a:ln>
        </p:spPr>
      </p:pic>
      <p:sp>
        <p:nvSpPr>
          <p:cNvPr id="585" name="Google Shape;585;p28"/>
          <p:cNvSpPr txBox="1"/>
          <p:nvPr/>
        </p:nvSpPr>
        <p:spPr>
          <a:xfrm>
            <a:off x="839787" y="1311004"/>
            <a:ext cx="4785362" cy="48320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hu-HU" sz="2800">
                <a:solidFill>
                  <a:schemeClr val="dk1"/>
                </a:solidFill>
                <a:latin typeface="Tahoma"/>
                <a:ea typeface="Tahoma"/>
                <a:cs typeface="Tahoma"/>
                <a:sym typeface="Tahoma"/>
              </a:rPr>
              <a:t>The principles of circular economy, which is a model of production and consumption,  are based on </a:t>
            </a:r>
            <a:r>
              <a:rPr lang="hu-HU" sz="2800">
                <a:solidFill>
                  <a:schemeClr val="dk1"/>
                </a:solidFill>
                <a:highlight>
                  <a:srgbClr val="E89F56"/>
                </a:highlight>
                <a:latin typeface="Tahoma"/>
                <a:ea typeface="Tahoma"/>
                <a:cs typeface="Tahoma"/>
                <a:sym typeface="Tahoma"/>
              </a:rPr>
              <a:t>reducing, reusing, and recycling resources</a:t>
            </a:r>
            <a:r>
              <a:rPr lang="hu-HU" sz="2800">
                <a:solidFill>
                  <a:schemeClr val="dk1"/>
                </a:solidFill>
                <a:latin typeface="Tahoma"/>
                <a:ea typeface="Tahoma"/>
                <a:cs typeface="Tahoma"/>
                <a:sym typeface="Tahoma"/>
              </a:rPr>
              <a:t>. By embracing this approach, businesses can cut costs, reduce waste, and create a more sustainable future for all.</a:t>
            </a:r>
            <a:endParaRPr sz="2800">
              <a:solidFill>
                <a:schemeClr val="dk1"/>
              </a:solidFill>
              <a:latin typeface="Tahoma"/>
              <a:ea typeface="Tahoma"/>
              <a:cs typeface="Tahoma"/>
              <a:sym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29"/>
          <p:cNvSpPr/>
          <p:nvPr/>
        </p:nvSpPr>
        <p:spPr>
          <a:xfrm>
            <a:off x="967669" y="738496"/>
            <a:ext cx="5943600"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Benefits</a:t>
            </a:r>
            <a:endParaRPr/>
          </a:p>
        </p:txBody>
      </p:sp>
      <p:grpSp>
        <p:nvGrpSpPr>
          <p:cNvPr id="591" name="Google Shape;591;p29"/>
          <p:cNvGrpSpPr/>
          <p:nvPr/>
        </p:nvGrpSpPr>
        <p:grpSpPr>
          <a:xfrm>
            <a:off x="1485034" y="1720108"/>
            <a:ext cx="5306291" cy="4291387"/>
            <a:chOff x="0" y="55929"/>
            <a:chExt cx="5306291" cy="4291387"/>
          </a:xfrm>
        </p:grpSpPr>
        <p:sp>
          <p:nvSpPr>
            <p:cNvPr id="592" name="Google Shape;592;p29"/>
            <p:cNvSpPr/>
            <p:nvPr/>
          </p:nvSpPr>
          <p:spPr>
            <a:xfrm>
              <a:off x="0" y="55929"/>
              <a:ext cx="5306291" cy="834545"/>
            </a:xfrm>
            <a:prstGeom prst="roundRect">
              <a:avLst>
                <a:gd name="adj" fmla="val 16667"/>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txBox="1"/>
            <p:nvPr/>
          </p:nvSpPr>
          <p:spPr>
            <a:xfrm>
              <a:off x="40739" y="96668"/>
              <a:ext cx="5224813" cy="75306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Tahoma"/>
                <a:buNone/>
              </a:pPr>
              <a:r>
                <a:rPr lang="hu-HU" sz="2200" b="1">
                  <a:solidFill>
                    <a:schemeClr val="lt1"/>
                  </a:solidFill>
                  <a:latin typeface="Tahoma"/>
                  <a:ea typeface="Tahoma"/>
                  <a:cs typeface="Tahoma"/>
                  <a:sym typeface="Tahoma"/>
                </a:rPr>
                <a:t>reduced greenhouse gas emissions</a:t>
              </a:r>
              <a:endParaRPr/>
            </a:p>
          </p:txBody>
        </p:sp>
        <p:sp>
          <p:nvSpPr>
            <p:cNvPr id="594" name="Google Shape;594;p29"/>
            <p:cNvSpPr/>
            <p:nvPr/>
          </p:nvSpPr>
          <p:spPr>
            <a:xfrm>
              <a:off x="0" y="988394"/>
              <a:ext cx="5306291" cy="834545"/>
            </a:xfrm>
            <a:prstGeom prst="roundRect">
              <a:avLst>
                <a:gd name="adj" fmla="val 16667"/>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txBox="1"/>
            <p:nvPr/>
          </p:nvSpPr>
          <p:spPr>
            <a:xfrm>
              <a:off x="40739" y="1029133"/>
              <a:ext cx="5224813" cy="75306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Tahoma"/>
                <a:buNone/>
              </a:pPr>
              <a:r>
                <a:rPr lang="hu-HU" sz="2200" b="1">
                  <a:solidFill>
                    <a:schemeClr val="lt1"/>
                  </a:solidFill>
                  <a:latin typeface="Tahoma"/>
                  <a:ea typeface="Tahoma"/>
                  <a:cs typeface="Tahoma"/>
                  <a:sym typeface="Tahoma"/>
                </a:rPr>
                <a:t>reduced raw material dependence</a:t>
              </a:r>
              <a:endParaRPr/>
            </a:p>
          </p:txBody>
        </p:sp>
        <p:sp>
          <p:nvSpPr>
            <p:cNvPr id="596" name="Google Shape;596;p29"/>
            <p:cNvSpPr/>
            <p:nvPr/>
          </p:nvSpPr>
          <p:spPr>
            <a:xfrm>
              <a:off x="0" y="1920860"/>
              <a:ext cx="5306291" cy="834545"/>
            </a:xfrm>
            <a:prstGeom prst="roundRect">
              <a:avLst>
                <a:gd name="adj" fmla="val 16667"/>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txBox="1"/>
            <p:nvPr/>
          </p:nvSpPr>
          <p:spPr>
            <a:xfrm>
              <a:off x="40739" y="1961599"/>
              <a:ext cx="5224813" cy="753067"/>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Tahoma"/>
                <a:buNone/>
              </a:pPr>
              <a:r>
                <a:rPr lang="hu-HU" sz="2200" b="1">
                  <a:solidFill>
                    <a:schemeClr val="lt1"/>
                  </a:solidFill>
                  <a:latin typeface="Tahoma"/>
                  <a:ea typeface="Tahoma"/>
                  <a:cs typeface="Tahoma"/>
                  <a:sym typeface="Tahoma"/>
                </a:rPr>
                <a:t>increased resource efficiency</a:t>
              </a:r>
              <a:endParaRPr/>
            </a:p>
          </p:txBody>
        </p:sp>
        <p:sp>
          <p:nvSpPr>
            <p:cNvPr id="598" name="Google Shape;598;p29"/>
            <p:cNvSpPr/>
            <p:nvPr/>
          </p:nvSpPr>
          <p:spPr>
            <a:xfrm>
              <a:off x="0" y="2853325"/>
              <a:ext cx="5306291" cy="773465"/>
            </a:xfrm>
            <a:prstGeom prst="roundRect">
              <a:avLst>
                <a:gd name="adj" fmla="val 16667"/>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9"/>
            <p:cNvSpPr txBox="1"/>
            <p:nvPr/>
          </p:nvSpPr>
          <p:spPr>
            <a:xfrm>
              <a:off x="37757" y="2891082"/>
              <a:ext cx="5230777" cy="697951"/>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Tahoma"/>
                <a:buNone/>
              </a:pPr>
              <a:r>
                <a:rPr lang="hu-HU" sz="2200" b="1">
                  <a:solidFill>
                    <a:schemeClr val="lt1"/>
                  </a:solidFill>
                  <a:latin typeface="Tahoma"/>
                  <a:ea typeface="Tahoma"/>
                  <a:cs typeface="Tahoma"/>
                  <a:sym typeface="Tahoma"/>
                </a:rPr>
                <a:t>economic growth &amp; job creation</a:t>
              </a:r>
              <a:endParaRPr/>
            </a:p>
          </p:txBody>
        </p:sp>
        <p:sp>
          <p:nvSpPr>
            <p:cNvPr id="600" name="Google Shape;600;p29"/>
            <p:cNvSpPr/>
            <p:nvPr/>
          </p:nvSpPr>
          <p:spPr>
            <a:xfrm>
              <a:off x="0" y="3724711"/>
              <a:ext cx="5306291" cy="622605"/>
            </a:xfrm>
            <a:prstGeom prst="roundRect">
              <a:avLst>
                <a:gd name="adj" fmla="val 16667"/>
              </a:avLst>
            </a:prstGeom>
            <a:solidFill>
              <a:schemeClr val="lt1"/>
            </a:solidFill>
            <a:ln w="12700" cap="flat" cmpd="sng">
              <a:solidFill>
                <a:srgbClr val="3D4B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9"/>
            <p:cNvSpPr txBox="1"/>
            <p:nvPr/>
          </p:nvSpPr>
          <p:spPr>
            <a:xfrm>
              <a:off x="30393" y="3755104"/>
              <a:ext cx="5245505" cy="561819"/>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Tahoma"/>
                <a:buNone/>
              </a:pPr>
              <a:r>
                <a:rPr lang="hu-HU" sz="2200" b="1">
                  <a:solidFill>
                    <a:schemeClr val="lt1"/>
                  </a:solidFill>
                  <a:latin typeface="Tahoma"/>
                  <a:ea typeface="Tahoma"/>
                  <a:cs typeface="Tahoma"/>
                  <a:sym typeface="Tahoma"/>
                </a:rPr>
                <a:t>save money</a:t>
              </a:r>
              <a:endParaRPr/>
            </a:p>
          </p:txBody>
        </p:sp>
      </p:grpSp>
      <p:pic>
        <p:nvPicPr>
          <p:cNvPr id="602" name="Google Shape;602;p29" descr="Pajzs, rajta egy pipa egyszínű kitöltéssel"/>
          <p:cNvPicPr preferRelativeResize="0"/>
          <p:nvPr/>
        </p:nvPicPr>
        <p:blipFill rotWithShape="1">
          <a:blip r:embed="rId3">
            <a:alphaModFix/>
          </a:blip>
          <a:srcRect/>
          <a:stretch/>
        </p:blipFill>
        <p:spPr>
          <a:xfrm>
            <a:off x="944837" y="1538288"/>
            <a:ext cx="828000" cy="828000"/>
          </a:xfrm>
          <a:prstGeom prst="rect">
            <a:avLst/>
          </a:prstGeom>
          <a:noFill/>
          <a:ln>
            <a:noFill/>
          </a:ln>
        </p:spPr>
      </p:pic>
      <p:pic>
        <p:nvPicPr>
          <p:cNvPr id="603" name="Google Shape;603;p29" descr="Pajzs, rajta egy pipa egyszínű kitöltéssel"/>
          <p:cNvPicPr preferRelativeResize="0"/>
          <p:nvPr/>
        </p:nvPicPr>
        <p:blipFill rotWithShape="1">
          <a:blip r:embed="rId3">
            <a:alphaModFix/>
          </a:blip>
          <a:srcRect/>
          <a:stretch/>
        </p:blipFill>
        <p:spPr>
          <a:xfrm>
            <a:off x="917128" y="2495325"/>
            <a:ext cx="828000" cy="828000"/>
          </a:xfrm>
          <a:prstGeom prst="rect">
            <a:avLst/>
          </a:prstGeom>
          <a:noFill/>
          <a:ln>
            <a:noFill/>
          </a:ln>
        </p:spPr>
      </p:pic>
      <p:pic>
        <p:nvPicPr>
          <p:cNvPr id="604" name="Google Shape;604;p29" descr="Pajzs, rajta egy pipa egyszínű kitöltéssel"/>
          <p:cNvPicPr preferRelativeResize="0"/>
          <p:nvPr/>
        </p:nvPicPr>
        <p:blipFill rotWithShape="1">
          <a:blip r:embed="rId3">
            <a:alphaModFix/>
          </a:blip>
          <a:srcRect/>
          <a:stretch/>
        </p:blipFill>
        <p:spPr>
          <a:xfrm>
            <a:off x="917128" y="3438300"/>
            <a:ext cx="828000" cy="828000"/>
          </a:xfrm>
          <a:prstGeom prst="rect">
            <a:avLst/>
          </a:prstGeom>
          <a:noFill/>
          <a:ln>
            <a:noFill/>
          </a:ln>
        </p:spPr>
      </p:pic>
      <p:pic>
        <p:nvPicPr>
          <p:cNvPr id="605" name="Google Shape;605;p29" descr="Pajzs, rajta egy pipa egyszínű kitöltéssel"/>
          <p:cNvPicPr preferRelativeResize="0"/>
          <p:nvPr/>
        </p:nvPicPr>
        <p:blipFill rotWithShape="1">
          <a:blip r:embed="rId3">
            <a:alphaModFix/>
          </a:blip>
          <a:srcRect/>
          <a:stretch/>
        </p:blipFill>
        <p:spPr>
          <a:xfrm>
            <a:off x="917128" y="4348162"/>
            <a:ext cx="828000" cy="828000"/>
          </a:xfrm>
          <a:prstGeom prst="rect">
            <a:avLst/>
          </a:prstGeom>
          <a:noFill/>
          <a:ln>
            <a:noFill/>
          </a:ln>
        </p:spPr>
      </p:pic>
      <p:pic>
        <p:nvPicPr>
          <p:cNvPr id="606" name="Google Shape;606;p29" descr="Pajzs, rajta egy pipa egyszínű kitöltéssel"/>
          <p:cNvPicPr preferRelativeResize="0"/>
          <p:nvPr/>
        </p:nvPicPr>
        <p:blipFill rotWithShape="1">
          <a:blip r:embed="rId3">
            <a:alphaModFix/>
          </a:blip>
          <a:srcRect/>
          <a:stretch/>
        </p:blipFill>
        <p:spPr>
          <a:xfrm>
            <a:off x="917128" y="5229562"/>
            <a:ext cx="828000" cy="82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
          <p:cNvSpPr txBox="1">
            <a:spLocks noGrp="1"/>
          </p:cNvSpPr>
          <p:nvPr>
            <p:ph type="title"/>
          </p:nvPr>
        </p:nvSpPr>
        <p:spPr>
          <a:xfrm>
            <a:off x="886691" y="403225"/>
            <a:ext cx="10515600" cy="8724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a:t>Clarifying important concepts and terms</a:t>
            </a:r>
            <a:endParaRPr/>
          </a:p>
        </p:txBody>
      </p:sp>
      <p:sp>
        <p:nvSpPr>
          <p:cNvPr id="318" name="Google Shape;318;p3"/>
          <p:cNvSpPr txBox="1">
            <a:spLocks noGrp="1"/>
          </p:cNvSpPr>
          <p:nvPr>
            <p:ph type="body" idx="1"/>
          </p:nvPr>
        </p:nvSpPr>
        <p:spPr>
          <a:xfrm>
            <a:off x="886691" y="1367398"/>
            <a:ext cx="10194422" cy="5120323"/>
          </a:xfrm>
          <a:prstGeom prst="rect">
            <a:avLst/>
          </a:prstGeom>
          <a:noFill/>
          <a:ln>
            <a:noFill/>
          </a:ln>
        </p:spPr>
        <p:txBody>
          <a:bodyPr spcFirstLastPara="1" wrap="square" lIns="91425" tIns="45700" rIns="91425" bIns="45700" anchor="t" anchorCtr="0">
            <a:normAutofit fontScale="85000" lnSpcReduction="10000"/>
          </a:bodyPr>
          <a:lstStyle/>
          <a:p>
            <a:pPr marL="0" lvl="0" indent="0" algn="just" rtl="0">
              <a:lnSpc>
                <a:spcPct val="120000"/>
              </a:lnSpc>
              <a:spcBef>
                <a:spcPts val="0"/>
              </a:spcBef>
              <a:spcAft>
                <a:spcPts val="0"/>
              </a:spcAft>
              <a:buSzPct val="100000"/>
              <a:buNone/>
            </a:pPr>
            <a:r>
              <a:rPr lang="hu-HU" sz="2400" b="0" i="0" u="none" strike="noStrike">
                <a:solidFill>
                  <a:srgbClr val="000000"/>
                </a:solidFill>
              </a:rPr>
              <a:t>The list below contains the main concepts to be used in this methodology:</a:t>
            </a:r>
            <a:endParaRPr/>
          </a:p>
          <a:p>
            <a:pPr marL="342900" lvl="0" indent="-213359" algn="just" rtl="0">
              <a:lnSpc>
                <a:spcPct val="120000"/>
              </a:lnSpc>
              <a:spcBef>
                <a:spcPts val="0"/>
              </a:spcBef>
              <a:spcAft>
                <a:spcPts val="0"/>
              </a:spcAft>
              <a:buSzPct val="100000"/>
              <a:buNone/>
            </a:pPr>
            <a:endParaRPr b="0"/>
          </a:p>
          <a:p>
            <a:pPr marL="342900" lvl="0" indent="-342900" algn="just" rtl="0">
              <a:lnSpc>
                <a:spcPct val="120000"/>
              </a:lnSpc>
              <a:spcBef>
                <a:spcPts val="0"/>
              </a:spcBef>
              <a:spcAft>
                <a:spcPts val="0"/>
              </a:spcAft>
              <a:buSzPct val="100000"/>
              <a:buFont typeface="Noto Sans Symbols"/>
              <a:buChar char="▪"/>
            </a:pPr>
            <a:r>
              <a:rPr lang="hu-HU" sz="2400" b="1" i="0" u="none" strike="noStrike">
                <a:solidFill>
                  <a:srgbClr val="ED7D31"/>
                </a:solidFill>
              </a:rPr>
              <a:t>Energy</a:t>
            </a:r>
            <a:r>
              <a:rPr lang="hu-HU" sz="2400" b="0" i="0" u="none" strike="noStrike">
                <a:solidFill>
                  <a:srgbClr val="000000"/>
                </a:solidFill>
              </a:rPr>
              <a:t> – is an abstract physical quantity that relates to the capacity to produce action and/or movement, which can be expressed in many forms: kinetic, chemical, potential, etc.</a:t>
            </a:r>
            <a:endParaRPr sz="2400" b="1" i="0" u="none" strike="noStrike">
              <a:solidFill>
                <a:srgbClr val="354F74"/>
              </a:solidFill>
            </a:endParaRPr>
          </a:p>
          <a:p>
            <a:pPr marL="342900" lvl="0" indent="-342900" algn="just" rtl="0">
              <a:lnSpc>
                <a:spcPct val="120000"/>
              </a:lnSpc>
              <a:spcBef>
                <a:spcPts val="0"/>
              </a:spcBef>
              <a:spcAft>
                <a:spcPts val="0"/>
              </a:spcAft>
              <a:buSzPct val="100000"/>
              <a:buFont typeface="Noto Sans Symbols"/>
              <a:buChar char="▪"/>
            </a:pPr>
            <a:r>
              <a:rPr lang="hu-HU" sz="2400" b="1" i="0" u="none" strike="noStrike">
                <a:solidFill>
                  <a:srgbClr val="ED7D31"/>
                </a:solidFill>
              </a:rPr>
              <a:t>Energy poverty </a:t>
            </a:r>
            <a:r>
              <a:rPr lang="hu-HU" sz="2400" b="0" i="0" u="none" strike="noStrike">
                <a:solidFill>
                  <a:srgbClr val="000000"/>
                </a:solidFill>
              </a:rPr>
              <a:t>– is the inability of households to maintain adequate levels of energy services at an affordable cost.</a:t>
            </a:r>
            <a:endParaRPr sz="2400" b="1" i="0" u="none" strike="noStrike">
              <a:solidFill>
                <a:srgbClr val="354F74"/>
              </a:solidFill>
            </a:endParaRPr>
          </a:p>
          <a:p>
            <a:pPr marL="342900" lvl="0" indent="-342900" algn="just" rtl="0">
              <a:lnSpc>
                <a:spcPct val="120000"/>
              </a:lnSpc>
              <a:spcBef>
                <a:spcPts val="0"/>
              </a:spcBef>
              <a:spcAft>
                <a:spcPts val="0"/>
              </a:spcAft>
              <a:buSzPct val="100000"/>
              <a:buFont typeface="Noto Sans Symbols"/>
              <a:buChar char="▪"/>
            </a:pPr>
            <a:r>
              <a:rPr lang="hu-HU" sz="2400" b="1" i="0" u="none" strike="noStrike">
                <a:solidFill>
                  <a:srgbClr val="ED7D31"/>
                </a:solidFill>
              </a:rPr>
              <a:t>Climate Change </a:t>
            </a:r>
            <a:r>
              <a:rPr lang="hu-HU" sz="2400" b="0" i="0" u="none" strike="noStrike">
                <a:solidFill>
                  <a:srgbClr val="000000"/>
                </a:solidFill>
              </a:rPr>
              <a:t>– refers to global climate variation or regional climate changes that occur over decades and affect the balance of ecosystems.</a:t>
            </a:r>
            <a:endParaRPr sz="2400" b="1" i="0" u="none" strike="noStrike">
              <a:solidFill>
                <a:srgbClr val="354F74"/>
              </a:solidFill>
            </a:endParaRPr>
          </a:p>
          <a:p>
            <a:pPr marL="342900" lvl="0" indent="-342900" algn="just" rtl="0">
              <a:lnSpc>
                <a:spcPct val="120000"/>
              </a:lnSpc>
              <a:spcBef>
                <a:spcPts val="0"/>
              </a:spcBef>
              <a:spcAft>
                <a:spcPts val="0"/>
              </a:spcAft>
              <a:buSzPct val="100000"/>
              <a:buFont typeface="Noto Sans Symbols"/>
              <a:buChar char="▪"/>
            </a:pPr>
            <a:r>
              <a:rPr lang="hu-HU" sz="2400" b="1" i="0" u="none" strike="noStrike">
                <a:solidFill>
                  <a:srgbClr val="ED7D31"/>
                </a:solidFill>
              </a:rPr>
              <a:t>Sustainable Development </a:t>
            </a:r>
            <a:r>
              <a:rPr lang="hu-HU" sz="2400" b="0" i="0" u="none" strike="noStrike">
                <a:solidFill>
                  <a:srgbClr val="000000"/>
                </a:solidFill>
              </a:rPr>
              <a:t>– ”meeting the needs of the present without compromising the ability of future generations to meet their own needs”. (UN, 1987)</a:t>
            </a:r>
            <a:endParaRPr/>
          </a:p>
          <a:p>
            <a:pPr marL="342900" lvl="0" indent="-342900" algn="just" rtl="0">
              <a:lnSpc>
                <a:spcPct val="120000"/>
              </a:lnSpc>
              <a:spcBef>
                <a:spcPts val="0"/>
              </a:spcBef>
              <a:spcAft>
                <a:spcPts val="0"/>
              </a:spcAft>
              <a:buSzPct val="100000"/>
              <a:buFont typeface="Noto Sans Symbols"/>
              <a:buChar char="▪"/>
            </a:pPr>
            <a:r>
              <a:rPr lang="hu-HU" sz="2400" b="1" i="0" u="none" strike="noStrike">
                <a:solidFill>
                  <a:srgbClr val="ED7D31"/>
                </a:solidFill>
              </a:rPr>
              <a:t>Intergenerational Commitment </a:t>
            </a:r>
            <a:r>
              <a:rPr lang="hu-HU" sz="2400" b="0" i="0" u="none" strike="noStrike">
                <a:solidFill>
                  <a:srgbClr val="000000"/>
                </a:solidFill>
              </a:rPr>
              <a:t>- is a moral and ethical obligation related to sustainability which includes the defence of a healthy environment as a duty and inalienable right of current and future generations.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0"/>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4F74"/>
              </a:buClr>
              <a:buSzPts val="4000"/>
              <a:buFont typeface="Tahoma"/>
              <a:buNone/>
            </a:pPr>
            <a:r>
              <a:rPr lang="hu-HU">
                <a:solidFill>
                  <a:srgbClr val="344F74"/>
                </a:solidFill>
              </a:rPr>
              <a:t>The Three Rs of Circular Economy</a:t>
            </a:r>
            <a:endParaRPr>
              <a:solidFill>
                <a:srgbClr val="344F74"/>
              </a:solidFill>
            </a:endParaRPr>
          </a:p>
        </p:txBody>
      </p:sp>
      <p:pic>
        <p:nvPicPr>
          <p:cNvPr id="612" name="Google Shape;612;p30"/>
          <p:cNvPicPr preferRelativeResize="0"/>
          <p:nvPr/>
        </p:nvPicPr>
        <p:blipFill rotWithShape="1">
          <a:blip r:embed="rId3">
            <a:alphaModFix/>
          </a:blip>
          <a:srcRect l="14018" t="8118" r="14131" b="9961"/>
          <a:stretch/>
        </p:blipFill>
        <p:spPr>
          <a:xfrm>
            <a:off x="2589181" y="1552188"/>
            <a:ext cx="7658101" cy="4071937"/>
          </a:xfrm>
          <a:prstGeom prst="rect">
            <a:avLst/>
          </a:prstGeom>
          <a:noFill/>
          <a:ln>
            <a:noFill/>
          </a:ln>
        </p:spPr>
      </p:pic>
      <p:sp>
        <p:nvSpPr>
          <p:cNvPr id="613" name="Google Shape;613;p30"/>
          <p:cNvSpPr txBox="1"/>
          <p:nvPr/>
        </p:nvSpPr>
        <p:spPr>
          <a:xfrm>
            <a:off x="3071674" y="5257789"/>
            <a:ext cx="1580226"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2000" b="1">
                <a:solidFill>
                  <a:srgbClr val="344F74"/>
                </a:solidFill>
                <a:latin typeface="Tahoma"/>
                <a:ea typeface="Tahoma"/>
                <a:cs typeface="Tahoma"/>
                <a:sym typeface="Tahoma"/>
              </a:rPr>
              <a:t>REDUCE</a:t>
            </a:r>
            <a:endParaRPr/>
          </a:p>
        </p:txBody>
      </p:sp>
      <p:sp>
        <p:nvSpPr>
          <p:cNvPr id="614" name="Google Shape;614;p30"/>
          <p:cNvSpPr txBox="1"/>
          <p:nvPr/>
        </p:nvSpPr>
        <p:spPr>
          <a:xfrm>
            <a:off x="5628118" y="5290880"/>
            <a:ext cx="1580226"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2000" b="1">
                <a:solidFill>
                  <a:srgbClr val="344F74"/>
                </a:solidFill>
                <a:latin typeface="Tahoma"/>
                <a:ea typeface="Tahoma"/>
                <a:cs typeface="Tahoma"/>
                <a:sym typeface="Tahoma"/>
              </a:rPr>
              <a:t>REUSE</a:t>
            </a:r>
            <a:endParaRPr/>
          </a:p>
        </p:txBody>
      </p:sp>
      <p:sp>
        <p:nvSpPr>
          <p:cNvPr id="615" name="Google Shape;615;p30"/>
          <p:cNvSpPr txBox="1"/>
          <p:nvPr/>
        </p:nvSpPr>
        <p:spPr>
          <a:xfrm>
            <a:off x="8268068" y="5257789"/>
            <a:ext cx="1580226"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2000" b="1">
                <a:solidFill>
                  <a:srgbClr val="344F74"/>
                </a:solidFill>
                <a:latin typeface="Tahoma"/>
                <a:ea typeface="Tahoma"/>
                <a:cs typeface="Tahoma"/>
                <a:sym typeface="Tahoma"/>
              </a:rPr>
              <a:t>RECYCLE</a:t>
            </a:r>
            <a:endParaRPr/>
          </a:p>
        </p:txBody>
      </p:sp>
      <p:sp>
        <p:nvSpPr>
          <p:cNvPr id="616" name="Google Shape;616;p30"/>
          <p:cNvSpPr txBox="1"/>
          <p:nvPr/>
        </p:nvSpPr>
        <p:spPr>
          <a:xfrm>
            <a:off x="2815489" y="5913106"/>
            <a:ext cx="72054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Video: How to Build a Circular Economy | Ellen MacArthur Foundation</a:t>
            </a:r>
            <a:endParaRPr sz="1800">
              <a:solidFill>
                <a:schemeClr val="dk1"/>
              </a:solidFill>
              <a:latin typeface="Calibri"/>
              <a:ea typeface="Calibri"/>
              <a:cs typeface="Calibri"/>
              <a:sym typeface="Calibri"/>
            </a:endParaRPr>
          </a:p>
        </p:txBody>
      </p:sp>
      <p:sp>
        <p:nvSpPr>
          <p:cNvPr id="617" name="Google Shape;617;p30"/>
          <p:cNvSpPr txBox="1"/>
          <p:nvPr/>
        </p:nvSpPr>
        <p:spPr>
          <a:xfrm>
            <a:off x="263186" y="5836162"/>
            <a:ext cx="25523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400">
                <a:solidFill>
                  <a:schemeClr val="dk1"/>
                </a:solidFill>
                <a:latin typeface="Tahoma"/>
                <a:ea typeface="Tahoma"/>
                <a:cs typeface="Tahoma"/>
                <a:sym typeface="Tahoma"/>
              </a:rPr>
              <a:t>Source of image: </a:t>
            </a:r>
            <a:r>
              <a:rPr lang="hu-HU" sz="1400" u="sng">
                <a:solidFill>
                  <a:schemeClr val="dk1"/>
                </a:solidFill>
                <a:latin typeface="Tahoma"/>
                <a:ea typeface="Tahoma"/>
                <a:cs typeface="Tahoma"/>
                <a:sym typeface="Tahoma"/>
                <a:hlinkClick r:id="rId5">
                  <a:extLst>
                    <a:ext uri="{A12FA001-AC4F-418D-AE19-62706E023703}">
                      <ahyp:hlinkClr xmlns:ahyp="http://schemas.microsoft.com/office/drawing/2018/hyperlinkcolor" val="tx"/>
                    </a:ext>
                  </a:extLst>
                </a:hlinkClick>
              </a:rPr>
              <a:t>www.pixabay.com</a:t>
            </a:r>
            <a:r>
              <a:rPr lang="hu-HU" sz="1400">
                <a:solidFill>
                  <a:schemeClr val="dk1"/>
                </a:solidFill>
                <a:latin typeface="Tahoma"/>
                <a:ea typeface="Tahoma"/>
                <a:cs typeface="Tahoma"/>
                <a:sym typeface="Tahoma"/>
              </a:rPr>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grpSp>
        <p:nvGrpSpPr>
          <p:cNvPr id="623" name="Google Shape;623;p31"/>
          <p:cNvGrpSpPr/>
          <p:nvPr/>
        </p:nvGrpSpPr>
        <p:grpSpPr>
          <a:xfrm>
            <a:off x="471321" y="2285540"/>
            <a:ext cx="11249356" cy="3726251"/>
            <a:chOff x="2215" y="846207"/>
            <a:chExt cx="11249356" cy="3726251"/>
          </a:xfrm>
        </p:grpSpPr>
        <p:sp>
          <p:nvSpPr>
            <p:cNvPr id="624" name="Google Shape;624;p31"/>
            <p:cNvSpPr/>
            <p:nvPr/>
          </p:nvSpPr>
          <p:spPr>
            <a:xfrm>
              <a:off x="2215" y="846207"/>
              <a:ext cx="3515331" cy="2422063"/>
            </a:xfrm>
            <a:prstGeom prst="roundRect">
              <a:avLst>
                <a:gd name="adj" fmla="val 16667"/>
              </a:avLst>
            </a:prstGeom>
            <a:blipFill rotWithShape="1">
              <a:blip r:embed="rId3">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1"/>
            <p:cNvSpPr/>
            <p:nvPr/>
          </p:nvSpPr>
          <p:spPr>
            <a:xfrm>
              <a:off x="2215" y="3268271"/>
              <a:ext cx="3515331" cy="13041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txBox="1"/>
            <p:nvPr/>
          </p:nvSpPr>
          <p:spPr>
            <a:xfrm>
              <a:off x="2215" y="3268271"/>
              <a:ext cx="3515331" cy="1304187"/>
            </a:xfrm>
            <a:prstGeom prst="rect">
              <a:avLst/>
            </a:prstGeom>
            <a:noFill/>
            <a:ln>
              <a:noFill/>
            </a:ln>
          </p:spPr>
          <p:txBody>
            <a:bodyPr spcFirstLastPara="1" wrap="square" lIns="263125" tIns="263125" rIns="263125" bIns="0" anchor="t" anchorCtr="0">
              <a:noAutofit/>
            </a:bodyPr>
            <a:lstStyle/>
            <a:p>
              <a:pPr marL="0" marR="0" lvl="0" indent="0" algn="ctr" rtl="0">
                <a:lnSpc>
                  <a:spcPct val="90000"/>
                </a:lnSpc>
                <a:spcBef>
                  <a:spcPts val="0"/>
                </a:spcBef>
                <a:spcAft>
                  <a:spcPts val="0"/>
                </a:spcAft>
                <a:buClr>
                  <a:schemeClr val="dk1"/>
                </a:buClr>
                <a:buSzPts val="3700"/>
                <a:buFont typeface="Tahoma"/>
                <a:buNone/>
              </a:pPr>
              <a:r>
                <a:rPr lang="hu-HU" sz="3700">
                  <a:solidFill>
                    <a:schemeClr val="dk1"/>
                  </a:solidFill>
                  <a:latin typeface="Tahoma"/>
                  <a:ea typeface="Tahoma"/>
                  <a:cs typeface="Tahoma"/>
                  <a:sym typeface="Tahoma"/>
                </a:rPr>
                <a:t>Upcycling and Crafting</a:t>
              </a:r>
              <a:endParaRPr sz="3700">
                <a:solidFill>
                  <a:schemeClr val="dk1"/>
                </a:solidFill>
                <a:latin typeface="Tahoma"/>
                <a:ea typeface="Tahoma"/>
                <a:cs typeface="Tahoma"/>
                <a:sym typeface="Tahoma"/>
              </a:endParaRPr>
            </a:p>
          </p:txBody>
        </p:sp>
        <p:sp>
          <p:nvSpPr>
            <p:cNvPr id="627" name="Google Shape;627;p31"/>
            <p:cNvSpPr/>
            <p:nvPr/>
          </p:nvSpPr>
          <p:spPr>
            <a:xfrm>
              <a:off x="3869227" y="846207"/>
              <a:ext cx="3515331" cy="2422063"/>
            </a:xfrm>
            <a:prstGeom prst="roundRect">
              <a:avLst>
                <a:gd name="adj" fmla="val 16667"/>
              </a:avLst>
            </a:prstGeom>
            <a:blipFill rotWithShape="1">
              <a:blip r:embed="rId4">
                <a:alphaModFix/>
              </a:blip>
              <a:stretch>
                <a:fillRect l="-999" r="-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3869227" y="3268271"/>
              <a:ext cx="3515331" cy="13041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txBox="1"/>
            <p:nvPr/>
          </p:nvSpPr>
          <p:spPr>
            <a:xfrm>
              <a:off x="3869227" y="3268271"/>
              <a:ext cx="3515331" cy="1304187"/>
            </a:xfrm>
            <a:prstGeom prst="rect">
              <a:avLst/>
            </a:prstGeom>
            <a:noFill/>
            <a:ln>
              <a:noFill/>
            </a:ln>
          </p:spPr>
          <p:txBody>
            <a:bodyPr spcFirstLastPara="1" wrap="square" lIns="263125" tIns="263125" rIns="263125" bIns="0" anchor="t" anchorCtr="0">
              <a:noAutofit/>
            </a:bodyPr>
            <a:lstStyle/>
            <a:p>
              <a:pPr marL="0" marR="0" lvl="0" indent="0" algn="ctr" rtl="0">
                <a:lnSpc>
                  <a:spcPct val="90000"/>
                </a:lnSpc>
                <a:spcBef>
                  <a:spcPts val="0"/>
                </a:spcBef>
                <a:spcAft>
                  <a:spcPts val="0"/>
                </a:spcAft>
                <a:buClr>
                  <a:schemeClr val="dk1"/>
                </a:buClr>
                <a:buSzPts val="3700"/>
                <a:buFont typeface="Tahoma"/>
                <a:buNone/>
              </a:pPr>
              <a:r>
                <a:rPr lang="hu-HU" sz="3700">
                  <a:solidFill>
                    <a:schemeClr val="dk1"/>
                  </a:solidFill>
                  <a:latin typeface="Tahoma"/>
                  <a:ea typeface="Tahoma"/>
                  <a:cs typeface="Tahoma"/>
                  <a:sym typeface="Tahoma"/>
                </a:rPr>
                <a:t>Cooking and Baking</a:t>
              </a:r>
              <a:endParaRPr sz="3700">
                <a:solidFill>
                  <a:schemeClr val="dk1"/>
                </a:solidFill>
                <a:latin typeface="Tahoma"/>
                <a:ea typeface="Tahoma"/>
                <a:cs typeface="Tahoma"/>
                <a:sym typeface="Tahoma"/>
              </a:endParaRPr>
            </a:p>
          </p:txBody>
        </p:sp>
        <p:sp>
          <p:nvSpPr>
            <p:cNvPr id="630" name="Google Shape;630;p31"/>
            <p:cNvSpPr/>
            <p:nvPr/>
          </p:nvSpPr>
          <p:spPr>
            <a:xfrm>
              <a:off x="7736240" y="846207"/>
              <a:ext cx="3515331" cy="2422063"/>
            </a:xfrm>
            <a:prstGeom prst="roundRect">
              <a:avLst>
                <a:gd name="adj" fmla="val 16667"/>
              </a:avLst>
            </a:prstGeom>
            <a:blipFill rotWithShape="1">
              <a:blip r:embed="rId5">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1"/>
            <p:cNvSpPr/>
            <p:nvPr/>
          </p:nvSpPr>
          <p:spPr>
            <a:xfrm>
              <a:off x="7736240" y="3268271"/>
              <a:ext cx="3515331" cy="130418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txBox="1"/>
            <p:nvPr/>
          </p:nvSpPr>
          <p:spPr>
            <a:xfrm>
              <a:off x="7736240" y="3268271"/>
              <a:ext cx="3515331" cy="1304187"/>
            </a:xfrm>
            <a:prstGeom prst="rect">
              <a:avLst/>
            </a:prstGeom>
            <a:noFill/>
            <a:ln>
              <a:noFill/>
            </a:ln>
          </p:spPr>
          <p:txBody>
            <a:bodyPr spcFirstLastPara="1" wrap="square" lIns="263125" tIns="263125" rIns="263125" bIns="0" anchor="t" anchorCtr="0">
              <a:noAutofit/>
            </a:bodyPr>
            <a:lstStyle/>
            <a:p>
              <a:pPr marL="0" marR="0" lvl="0" indent="0" algn="ctr" rtl="0">
                <a:lnSpc>
                  <a:spcPct val="90000"/>
                </a:lnSpc>
                <a:spcBef>
                  <a:spcPts val="0"/>
                </a:spcBef>
                <a:spcAft>
                  <a:spcPts val="0"/>
                </a:spcAft>
                <a:buClr>
                  <a:schemeClr val="dk1"/>
                </a:buClr>
                <a:buSzPts val="3700"/>
                <a:buFont typeface="Tahoma"/>
                <a:buNone/>
              </a:pPr>
              <a:r>
                <a:rPr lang="hu-HU" sz="3700">
                  <a:solidFill>
                    <a:schemeClr val="dk1"/>
                  </a:solidFill>
                  <a:latin typeface="Tahoma"/>
                  <a:ea typeface="Tahoma"/>
                  <a:cs typeface="Tahoma"/>
                  <a:sym typeface="Tahoma"/>
                </a:rPr>
                <a:t>DIY Home Maintenance</a:t>
              </a:r>
              <a:endParaRPr sz="3700">
                <a:solidFill>
                  <a:schemeClr val="dk1"/>
                </a:solidFill>
                <a:latin typeface="Tahoma"/>
                <a:ea typeface="Tahoma"/>
                <a:cs typeface="Tahoma"/>
                <a:sym typeface="Tahoma"/>
              </a:endParaRPr>
            </a:p>
          </p:txBody>
        </p:sp>
      </p:grpSp>
      <p:sp>
        <p:nvSpPr>
          <p:cNvPr id="633" name="Google Shape;633;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4F74"/>
              </a:buClr>
              <a:buSzPts val="4000"/>
              <a:buFont typeface="Tahoma"/>
              <a:buNone/>
            </a:pPr>
            <a:r>
              <a:rPr lang="hu-HU">
                <a:solidFill>
                  <a:srgbClr val="344F74"/>
                </a:solidFill>
              </a:rPr>
              <a:t>What you can </a:t>
            </a:r>
            <a:r>
              <a:rPr lang="hu-HU">
                <a:solidFill>
                  <a:srgbClr val="E89F56"/>
                </a:solidFill>
              </a:rPr>
              <a:t>do for it?</a:t>
            </a:r>
            <a:endParaRPr sz="3600">
              <a:solidFill>
                <a:srgbClr val="E89F56"/>
              </a:solidFill>
            </a:endParaRPr>
          </a:p>
        </p:txBody>
      </p:sp>
      <p:sp>
        <p:nvSpPr>
          <p:cNvPr id="634" name="Google Shape;634;p31"/>
          <p:cNvSpPr txBox="1">
            <a:spLocks noGrp="1"/>
          </p:cNvSpPr>
          <p:nvPr>
            <p:ph type="body" idx="2"/>
          </p:nvPr>
        </p:nvSpPr>
        <p:spPr>
          <a:xfrm>
            <a:off x="938213" y="1438275"/>
            <a:ext cx="9695920" cy="606954"/>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SzPts val="2800"/>
              <a:buNone/>
            </a:pPr>
            <a:r>
              <a:rPr lang="hu-HU" sz="2800"/>
              <a:t>Craft a new hobby! Cooperate with family members!</a:t>
            </a:r>
            <a:endParaRPr/>
          </a:p>
          <a:p>
            <a:pPr marL="0" lvl="0" indent="0" algn="ctr" rtl="0">
              <a:lnSpc>
                <a:spcPct val="120000"/>
              </a:lnSpc>
              <a:spcBef>
                <a:spcPts val="1000"/>
              </a:spcBef>
              <a:spcAft>
                <a:spcPts val="0"/>
              </a:spcAft>
              <a:buSzPts val="2800"/>
              <a:buNone/>
            </a:pPr>
            <a:endParaRPr sz="2800"/>
          </a:p>
          <a:p>
            <a:pPr marL="0" lvl="0" indent="0" algn="ctr" rtl="0">
              <a:lnSpc>
                <a:spcPct val="120000"/>
              </a:lnSpc>
              <a:spcBef>
                <a:spcPts val="1000"/>
              </a:spcBef>
              <a:spcAft>
                <a:spcPts val="0"/>
              </a:spcAft>
              <a:buSzPts val="2800"/>
              <a:buNone/>
            </a:pP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2"/>
          <p:cNvSpPr txBox="1">
            <a:spLocks noGrp="1"/>
          </p:cNvSpPr>
          <p:nvPr>
            <p:ph type="title"/>
          </p:nvPr>
        </p:nvSpPr>
        <p:spPr>
          <a:xfrm>
            <a:off x="838200" y="365125"/>
            <a:ext cx="75533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hu-HU">
                <a:solidFill>
                  <a:srgbClr val="344F74"/>
                </a:solidFill>
              </a:rPr>
              <a:t>What can you </a:t>
            </a:r>
            <a:r>
              <a:rPr lang="hu-HU">
                <a:solidFill>
                  <a:srgbClr val="E89F56"/>
                </a:solidFill>
              </a:rPr>
              <a:t>gain from it?</a:t>
            </a:r>
            <a:endParaRPr>
              <a:solidFill>
                <a:srgbClr val="E89F56"/>
              </a:solidFill>
            </a:endParaRPr>
          </a:p>
        </p:txBody>
      </p:sp>
      <p:sp>
        <p:nvSpPr>
          <p:cNvPr id="641" name="Google Shape;641;p32"/>
          <p:cNvSpPr txBox="1">
            <a:spLocks noGrp="1"/>
          </p:cNvSpPr>
          <p:nvPr>
            <p:ph type="body" idx="1"/>
          </p:nvPr>
        </p:nvSpPr>
        <p:spPr>
          <a:xfrm>
            <a:off x="838200" y="1825625"/>
            <a:ext cx="8143875" cy="4351338"/>
          </a:xfrm>
          <a:prstGeom prst="rect">
            <a:avLst/>
          </a:prstGeom>
          <a:noFill/>
          <a:ln>
            <a:noFill/>
          </a:ln>
        </p:spPr>
        <p:txBody>
          <a:bodyPr spcFirstLastPara="1" wrap="square" lIns="91425" tIns="45700" rIns="91425" bIns="45700" anchor="t" anchorCtr="0">
            <a:normAutofit/>
          </a:bodyPr>
          <a:lstStyle/>
          <a:p>
            <a:pPr marL="50800" marR="0" lvl="0" indent="0" algn="l" rtl="0">
              <a:lnSpc>
                <a:spcPct val="90000"/>
              </a:lnSpc>
              <a:spcBef>
                <a:spcPts val="0"/>
              </a:spcBef>
              <a:spcAft>
                <a:spcPts val="0"/>
              </a:spcAft>
              <a:buClr>
                <a:schemeClr val="dk1"/>
              </a:buClr>
              <a:buSzPts val="2800"/>
              <a:buFont typeface="Arial"/>
              <a:buNone/>
            </a:pPr>
            <a:endParaRPr/>
          </a:p>
          <a:p>
            <a:pPr marL="565150" lvl="0" indent="-514350" algn="l" rtl="0">
              <a:lnSpc>
                <a:spcPct val="120000"/>
              </a:lnSpc>
              <a:spcBef>
                <a:spcPts val="1000"/>
              </a:spcBef>
              <a:spcAft>
                <a:spcPts val="0"/>
              </a:spcAft>
              <a:buSzPts val="2800"/>
              <a:buFont typeface="Calibri"/>
              <a:buAutoNum type="arabicParenR"/>
            </a:pPr>
            <a:r>
              <a:rPr lang="hu-HU"/>
              <a:t>Handyman crafts: elderly individuals with skills in carpentry, plumbing, jewelry or knitting can offer their services to others in their community with materials they already have.</a:t>
            </a:r>
            <a:endParaRPr/>
          </a:p>
          <a:p>
            <a:pPr marL="565150" lvl="0" indent="-514350" algn="l" rtl="0">
              <a:lnSpc>
                <a:spcPct val="120000"/>
              </a:lnSpc>
              <a:spcBef>
                <a:spcPts val="1000"/>
              </a:spcBef>
              <a:spcAft>
                <a:spcPts val="0"/>
              </a:spcAft>
              <a:buSzPts val="2800"/>
              <a:buFont typeface="Calibri"/>
              <a:buAutoNum type="arabicParenR"/>
            </a:pPr>
            <a:r>
              <a:rPr lang="hu-HU"/>
              <a:t>Clean out your closet regularly and sell your unused clothes. </a:t>
            </a:r>
            <a:endParaRPr/>
          </a:p>
          <a:p>
            <a:pPr marL="50800" marR="0" lvl="0" indent="0" algn="l" rtl="0">
              <a:lnSpc>
                <a:spcPct val="90000"/>
              </a:lnSpc>
              <a:spcBef>
                <a:spcPts val="1000"/>
              </a:spcBef>
              <a:spcAft>
                <a:spcPts val="0"/>
              </a:spcAft>
              <a:buClr>
                <a:schemeClr val="dk1"/>
              </a:buClr>
              <a:buSzPts val="2800"/>
              <a:buFont typeface="Arial"/>
              <a:buNone/>
            </a:pPr>
            <a:endParaRPr/>
          </a:p>
        </p:txBody>
      </p:sp>
      <p:sp>
        <p:nvSpPr>
          <p:cNvPr id="642" name="Google Shape;642;p32"/>
          <p:cNvSpPr txBox="1"/>
          <p:nvPr/>
        </p:nvSpPr>
        <p:spPr>
          <a:xfrm>
            <a:off x="918839" y="1573491"/>
            <a:ext cx="609895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2800">
                <a:solidFill>
                  <a:schemeClr val="dk1"/>
                </a:solidFill>
                <a:latin typeface="Tahoma"/>
                <a:ea typeface="Tahoma"/>
                <a:cs typeface="Tahoma"/>
                <a:sym typeface="Tahoma"/>
              </a:rPr>
              <a:t>Learn to save money!</a:t>
            </a:r>
            <a:endParaRPr sz="2800">
              <a:solidFill>
                <a:schemeClr val="dk1"/>
              </a:solidFill>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3"/>
          <p:cNvSpPr/>
          <p:nvPr/>
        </p:nvSpPr>
        <p:spPr>
          <a:xfrm>
            <a:off x="4113588" y="86907"/>
            <a:ext cx="6156960"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Challenges and Barriers</a:t>
            </a:r>
            <a:endParaRPr/>
          </a:p>
        </p:txBody>
      </p:sp>
      <p:sp>
        <p:nvSpPr>
          <p:cNvPr id="649" name="Google Shape;649;p33"/>
          <p:cNvSpPr/>
          <p:nvPr/>
        </p:nvSpPr>
        <p:spPr>
          <a:xfrm>
            <a:off x="560862" y="3798920"/>
            <a:ext cx="499943" cy="499943"/>
          </a:xfrm>
          <a:prstGeom prst="roundRect">
            <a:avLst>
              <a:gd name="adj" fmla="val 13333"/>
            </a:avLst>
          </a:prstGeom>
          <a:solidFill>
            <a:srgbClr val="344F74"/>
          </a:solidFill>
          <a:ln w="95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650" name="Google Shape;650;p33"/>
          <p:cNvSpPr/>
          <p:nvPr/>
        </p:nvSpPr>
        <p:spPr>
          <a:xfrm>
            <a:off x="723831" y="3840592"/>
            <a:ext cx="121920" cy="416481"/>
          </a:xfrm>
          <a:prstGeom prst="rect">
            <a:avLst/>
          </a:prstGeom>
          <a:solidFill>
            <a:srgbClr val="344F74"/>
          </a:solidFill>
          <a:ln w="95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E89F56"/>
              </a:buClr>
              <a:buSzPts val="2624"/>
              <a:buFont typeface="Tahoma"/>
              <a:buNone/>
            </a:pPr>
            <a:r>
              <a:rPr lang="hu-HU" sz="2624">
                <a:solidFill>
                  <a:srgbClr val="E89F56"/>
                </a:solidFill>
                <a:latin typeface="Tahoma"/>
                <a:ea typeface="Tahoma"/>
                <a:cs typeface="Tahoma"/>
                <a:sym typeface="Tahoma"/>
              </a:rPr>
              <a:t>1</a:t>
            </a:r>
            <a:endParaRPr/>
          </a:p>
        </p:txBody>
      </p:sp>
      <p:sp>
        <p:nvSpPr>
          <p:cNvPr id="651" name="Google Shape;651;p33"/>
          <p:cNvSpPr/>
          <p:nvPr/>
        </p:nvSpPr>
        <p:spPr>
          <a:xfrm>
            <a:off x="1143288" y="3875239"/>
            <a:ext cx="2221944" cy="347186"/>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chemeClr val="dk1"/>
              </a:buClr>
              <a:buSzPts val="2800"/>
              <a:buFont typeface="Tahoma"/>
              <a:buNone/>
            </a:pPr>
            <a:r>
              <a:rPr lang="hu-HU" sz="2800">
                <a:solidFill>
                  <a:schemeClr val="dk1"/>
                </a:solidFill>
                <a:highlight>
                  <a:srgbClr val="E89F56"/>
                </a:highlight>
                <a:latin typeface="Tahoma"/>
                <a:ea typeface="Tahoma"/>
                <a:cs typeface="Tahoma"/>
                <a:sym typeface="Tahoma"/>
              </a:rPr>
              <a:t>Mindset Shift</a:t>
            </a:r>
            <a:endParaRPr/>
          </a:p>
        </p:txBody>
      </p:sp>
      <p:sp>
        <p:nvSpPr>
          <p:cNvPr id="652" name="Google Shape;652;p33"/>
          <p:cNvSpPr/>
          <p:nvPr/>
        </p:nvSpPr>
        <p:spPr>
          <a:xfrm>
            <a:off x="1143287" y="4359297"/>
            <a:ext cx="3159165" cy="1421606"/>
          </a:xfrm>
          <a:prstGeom prst="rect">
            <a:avLst/>
          </a:prstGeom>
          <a:noFill/>
          <a:ln>
            <a:noFill/>
          </a:ln>
        </p:spPr>
        <p:txBody>
          <a:bodyPr spcFirstLastPara="1" wrap="square" lIns="91425" tIns="45700" rIns="91425" bIns="45700" anchor="t" anchorCtr="0">
            <a:noAutofit/>
          </a:bodyPr>
          <a:lstStyle/>
          <a:p>
            <a:pPr marL="0" marR="0" lvl="0" indent="0" algn="l" rtl="0">
              <a:lnSpc>
                <a:spcPct val="99964"/>
              </a:lnSpc>
              <a:spcBef>
                <a:spcPts val="0"/>
              </a:spcBef>
              <a:spcAft>
                <a:spcPts val="0"/>
              </a:spcAft>
              <a:buClr>
                <a:schemeClr val="dk1"/>
              </a:buClr>
              <a:buSzPts val="2800"/>
              <a:buFont typeface="Tahoma"/>
              <a:buNone/>
            </a:pPr>
            <a:r>
              <a:rPr lang="hu-HU" sz="2800">
                <a:solidFill>
                  <a:schemeClr val="dk1"/>
                </a:solidFill>
                <a:latin typeface="Tahoma"/>
                <a:ea typeface="Tahoma"/>
                <a:cs typeface="Tahoma"/>
                <a:sym typeface="Tahoma"/>
              </a:rPr>
              <a:t>Changing traditional linear thinking to embrace circularity can be a challenge.</a:t>
            </a:r>
            <a:endParaRPr/>
          </a:p>
        </p:txBody>
      </p:sp>
      <p:sp>
        <p:nvSpPr>
          <p:cNvPr id="653" name="Google Shape;653;p33"/>
          <p:cNvSpPr/>
          <p:nvPr/>
        </p:nvSpPr>
        <p:spPr>
          <a:xfrm>
            <a:off x="3964910" y="2184412"/>
            <a:ext cx="499943" cy="499943"/>
          </a:xfrm>
          <a:prstGeom prst="roundRect">
            <a:avLst>
              <a:gd name="adj" fmla="val 13333"/>
            </a:avLst>
          </a:prstGeom>
          <a:solidFill>
            <a:srgbClr val="344F74"/>
          </a:solidFill>
          <a:ln w="95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654" name="Google Shape;654;p33"/>
          <p:cNvSpPr/>
          <p:nvPr/>
        </p:nvSpPr>
        <p:spPr>
          <a:xfrm>
            <a:off x="4127192" y="2226084"/>
            <a:ext cx="175260" cy="416481"/>
          </a:xfrm>
          <a:prstGeom prst="rect">
            <a:avLst/>
          </a:prstGeom>
          <a:solidFill>
            <a:srgbClr val="344F74"/>
          </a:solidFill>
          <a:ln w="95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E89F56"/>
              </a:buClr>
              <a:buSzPts val="2624"/>
              <a:buFont typeface="Tahoma"/>
              <a:buNone/>
            </a:pPr>
            <a:r>
              <a:rPr lang="hu-HU" sz="2624">
                <a:solidFill>
                  <a:srgbClr val="E89F56"/>
                </a:solidFill>
                <a:latin typeface="Tahoma"/>
                <a:ea typeface="Tahoma"/>
                <a:cs typeface="Tahoma"/>
                <a:sym typeface="Tahoma"/>
              </a:rPr>
              <a:t>2</a:t>
            </a:r>
            <a:endParaRPr/>
          </a:p>
        </p:txBody>
      </p:sp>
      <p:sp>
        <p:nvSpPr>
          <p:cNvPr id="655" name="Google Shape;655;p33"/>
          <p:cNvSpPr/>
          <p:nvPr/>
        </p:nvSpPr>
        <p:spPr>
          <a:xfrm>
            <a:off x="4464723" y="2260725"/>
            <a:ext cx="2601300" cy="347100"/>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chemeClr val="dk1"/>
              </a:buClr>
              <a:buSzPts val="2800"/>
              <a:buFont typeface="Tahoma"/>
              <a:buNone/>
            </a:pPr>
            <a:r>
              <a:rPr lang="hu-HU" sz="2800">
                <a:solidFill>
                  <a:schemeClr val="dk1"/>
                </a:solidFill>
                <a:highlight>
                  <a:srgbClr val="E89F56"/>
                </a:highlight>
                <a:latin typeface="Tahoma"/>
                <a:ea typeface="Tahoma"/>
                <a:cs typeface="Tahoma"/>
                <a:sym typeface="Tahoma"/>
              </a:rPr>
              <a:t>Infrastructure</a:t>
            </a:r>
            <a:endParaRPr/>
          </a:p>
        </p:txBody>
      </p:sp>
      <p:sp>
        <p:nvSpPr>
          <p:cNvPr id="656" name="Google Shape;656;p33"/>
          <p:cNvSpPr/>
          <p:nvPr/>
        </p:nvSpPr>
        <p:spPr>
          <a:xfrm>
            <a:off x="4127192" y="2726027"/>
            <a:ext cx="3222903" cy="1777008"/>
          </a:xfrm>
          <a:prstGeom prst="rect">
            <a:avLst/>
          </a:prstGeom>
          <a:noFill/>
          <a:ln>
            <a:noFill/>
          </a:ln>
        </p:spPr>
        <p:txBody>
          <a:bodyPr spcFirstLastPara="1" wrap="square" lIns="91425" tIns="45700" rIns="91425" bIns="45700" anchor="t" anchorCtr="0">
            <a:noAutofit/>
          </a:bodyPr>
          <a:lstStyle/>
          <a:p>
            <a:pPr marL="0" marR="0" lvl="0" indent="0" algn="l" rtl="0">
              <a:lnSpc>
                <a:spcPct val="99964"/>
              </a:lnSpc>
              <a:spcBef>
                <a:spcPts val="0"/>
              </a:spcBef>
              <a:spcAft>
                <a:spcPts val="0"/>
              </a:spcAft>
              <a:buClr>
                <a:schemeClr val="dk1"/>
              </a:buClr>
              <a:buSzPts val="2800"/>
              <a:buFont typeface="Tahoma"/>
              <a:buNone/>
            </a:pPr>
            <a:r>
              <a:rPr lang="hu-HU" sz="2800">
                <a:solidFill>
                  <a:schemeClr val="dk1"/>
                </a:solidFill>
                <a:latin typeface="Tahoma"/>
                <a:ea typeface="Tahoma"/>
                <a:cs typeface="Tahoma"/>
                <a:sym typeface="Tahoma"/>
              </a:rPr>
              <a:t>Investments and collaborations are needed to establish robust collection, sorting, and recycling systems.</a:t>
            </a:r>
            <a:endParaRPr/>
          </a:p>
        </p:txBody>
      </p:sp>
      <p:sp>
        <p:nvSpPr>
          <p:cNvPr id="657" name="Google Shape;657;p33"/>
          <p:cNvSpPr/>
          <p:nvPr/>
        </p:nvSpPr>
        <p:spPr>
          <a:xfrm>
            <a:off x="7261175" y="992449"/>
            <a:ext cx="683776" cy="499943"/>
          </a:xfrm>
          <a:prstGeom prst="roundRect">
            <a:avLst>
              <a:gd name="adj" fmla="val 13333"/>
            </a:avLst>
          </a:prstGeom>
          <a:solidFill>
            <a:srgbClr val="344F74"/>
          </a:solidFill>
          <a:ln w="95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658" name="Google Shape;658;p33"/>
          <p:cNvSpPr/>
          <p:nvPr/>
        </p:nvSpPr>
        <p:spPr>
          <a:xfrm>
            <a:off x="7478000" y="1034179"/>
            <a:ext cx="250126" cy="416481"/>
          </a:xfrm>
          <a:prstGeom prst="rect">
            <a:avLst/>
          </a:prstGeom>
          <a:solidFill>
            <a:srgbClr val="344F74"/>
          </a:solidFill>
          <a:ln w="9525" cap="flat" cmpd="sng">
            <a:solidFill>
              <a:srgbClr val="344F74"/>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E89F56"/>
              </a:buClr>
              <a:buSzPts val="2624"/>
              <a:buFont typeface="Tahoma"/>
              <a:buNone/>
            </a:pPr>
            <a:r>
              <a:rPr lang="hu-HU" sz="2624">
                <a:solidFill>
                  <a:srgbClr val="E89F56"/>
                </a:solidFill>
                <a:latin typeface="Tahoma"/>
                <a:ea typeface="Tahoma"/>
                <a:cs typeface="Tahoma"/>
                <a:sym typeface="Tahoma"/>
              </a:rPr>
              <a:t>3</a:t>
            </a:r>
            <a:endParaRPr/>
          </a:p>
        </p:txBody>
      </p:sp>
      <p:sp>
        <p:nvSpPr>
          <p:cNvPr id="659" name="Google Shape;659;p33"/>
          <p:cNvSpPr/>
          <p:nvPr/>
        </p:nvSpPr>
        <p:spPr>
          <a:xfrm>
            <a:off x="7944951" y="1103473"/>
            <a:ext cx="4066479" cy="694373"/>
          </a:xfrm>
          <a:prstGeom prst="rect">
            <a:avLst/>
          </a:prstGeom>
          <a:noFill/>
          <a:ln>
            <a:noFill/>
          </a:ln>
        </p:spPr>
        <p:txBody>
          <a:bodyPr spcFirstLastPara="1" wrap="square" lIns="91425" tIns="45700" rIns="91425" bIns="45700" anchor="t" anchorCtr="0">
            <a:noAutofit/>
          </a:bodyPr>
          <a:lstStyle/>
          <a:p>
            <a:pPr marL="0" marR="0" lvl="0" indent="0" algn="l" rtl="0">
              <a:lnSpc>
                <a:spcPct val="97642"/>
              </a:lnSpc>
              <a:spcBef>
                <a:spcPts val="0"/>
              </a:spcBef>
              <a:spcAft>
                <a:spcPts val="0"/>
              </a:spcAft>
              <a:buClr>
                <a:schemeClr val="dk1"/>
              </a:buClr>
              <a:buSzPts val="2800"/>
              <a:buFont typeface="Tahoma"/>
              <a:buNone/>
            </a:pPr>
            <a:r>
              <a:rPr lang="hu-HU" sz="2800">
                <a:solidFill>
                  <a:schemeClr val="dk1"/>
                </a:solidFill>
                <a:highlight>
                  <a:srgbClr val="E89F56"/>
                </a:highlight>
                <a:latin typeface="Tahoma"/>
                <a:ea typeface="Tahoma"/>
                <a:cs typeface="Tahoma"/>
                <a:sym typeface="Tahoma"/>
              </a:rPr>
              <a:t>Policy and Regulation</a:t>
            </a:r>
            <a:endParaRPr/>
          </a:p>
        </p:txBody>
      </p:sp>
      <p:sp>
        <p:nvSpPr>
          <p:cNvPr id="660" name="Google Shape;660;p33"/>
          <p:cNvSpPr/>
          <p:nvPr/>
        </p:nvSpPr>
        <p:spPr>
          <a:xfrm>
            <a:off x="7478000" y="1640239"/>
            <a:ext cx="4371179" cy="2132409"/>
          </a:xfrm>
          <a:prstGeom prst="rect">
            <a:avLst/>
          </a:prstGeom>
          <a:noFill/>
          <a:ln>
            <a:noFill/>
          </a:ln>
        </p:spPr>
        <p:txBody>
          <a:bodyPr spcFirstLastPara="1" wrap="square" lIns="91425" tIns="45700" rIns="91425" bIns="45700" anchor="t" anchorCtr="0">
            <a:noAutofit/>
          </a:bodyPr>
          <a:lstStyle/>
          <a:p>
            <a:pPr marL="0" marR="0" lvl="0" indent="0" algn="l" rtl="0">
              <a:lnSpc>
                <a:spcPct val="99964"/>
              </a:lnSpc>
              <a:spcBef>
                <a:spcPts val="0"/>
              </a:spcBef>
              <a:spcAft>
                <a:spcPts val="0"/>
              </a:spcAft>
              <a:buClr>
                <a:schemeClr val="dk1"/>
              </a:buClr>
              <a:buSzPts val="2800"/>
              <a:buFont typeface="Tahoma"/>
              <a:buNone/>
            </a:pPr>
            <a:r>
              <a:rPr lang="hu-HU" sz="2800">
                <a:solidFill>
                  <a:schemeClr val="dk1"/>
                </a:solidFill>
                <a:latin typeface="Tahoma"/>
                <a:ea typeface="Tahoma"/>
                <a:cs typeface="Tahoma"/>
                <a:sym typeface="Tahoma"/>
              </a:rPr>
              <a:t>Creating an enabling environment through supportive policies and regulations will drive the transition to a circular economy.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34"/>
          <p:cNvSpPr txBox="1">
            <a:spLocks noGrp="1"/>
          </p:cNvSpPr>
          <p:nvPr>
            <p:ph type="title"/>
          </p:nvPr>
        </p:nvSpPr>
        <p:spPr>
          <a:xfrm>
            <a:off x="839788" y="457200"/>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hu-HU"/>
              <a:t>Circular Economy</a:t>
            </a:r>
            <a:endParaRPr/>
          </a:p>
        </p:txBody>
      </p:sp>
      <p:sp>
        <p:nvSpPr>
          <p:cNvPr id="667" name="Google Shape;667;p34"/>
          <p:cNvSpPr txBox="1">
            <a:spLocks noGrp="1"/>
          </p:cNvSpPr>
          <p:nvPr>
            <p:ph type="body" idx="2"/>
          </p:nvPr>
        </p:nvSpPr>
        <p:spPr>
          <a:xfrm>
            <a:off x="830914" y="2077979"/>
            <a:ext cx="10141230" cy="3941083"/>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800"/>
              <a:buFont typeface="Noto Sans Symbols"/>
              <a:buChar char="▪"/>
            </a:pPr>
            <a:r>
              <a:rPr lang="hu-HU" sz="2800"/>
              <a:t>Share stories/old habits from the good old days when everything in your household was either recycled or reused.  </a:t>
            </a:r>
            <a:endParaRPr/>
          </a:p>
          <a:p>
            <a:pPr marL="342900" lvl="0" indent="-139700" algn="l" rtl="0">
              <a:lnSpc>
                <a:spcPct val="90000"/>
              </a:lnSpc>
              <a:spcBef>
                <a:spcPts val="1000"/>
              </a:spcBef>
              <a:spcAft>
                <a:spcPts val="0"/>
              </a:spcAft>
              <a:buClr>
                <a:schemeClr val="dk1"/>
              </a:buClr>
              <a:buSzPts val="3200"/>
              <a:buFont typeface="Noto Sans Symbols"/>
              <a:buNone/>
            </a:pPr>
            <a:endParaRPr sz="3200"/>
          </a:p>
          <a:p>
            <a:pPr marL="342900" lvl="0" indent="-342900" algn="l" rtl="0">
              <a:lnSpc>
                <a:spcPct val="90000"/>
              </a:lnSpc>
              <a:spcBef>
                <a:spcPts val="1000"/>
              </a:spcBef>
              <a:spcAft>
                <a:spcPts val="0"/>
              </a:spcAft>
              <a:buClr>
                <a:schemeClr val="dk1"/>
              </a:buClr>
              <a:buSzPts val="2800"/>
              <a:buFont typeface="Noto Sans Symbols"/>
              <a:buChar char="▪"/>
            </a:pPr>
            <a:r>
              <a:rPr lang="hu-HU" sz="2800"/>
              <a:t>What do you do nowadays to reduce the amount of waste you produce? </a:t>
            </a:r>
            <a:endParaRPr/>
          </a:p>
          <a:p>
            <a:pPr marL="0" lvl="0" indent="0" algn="l" rtl="0">
              <a:lnSpc>
                <a:spcPct val="90000"/>
              </a:lnSpc>
              <a:spcBef>
                <a:spcPts val="1000"/>
              </a:spcBef>
              <a:spcAft>
                <a:spcPts val="0"/>
              </a:spcAft>
              <a:buClr>
                <a:schemeClr val="dk1"/>
              </a:buClr>
              <a:buSzPts val="2800"/>
              <a:buNone/>
            </a:pPr>
            <a:endParaRPr sz="2800"/>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sp>
        <p:nvSpPr>
          <p:cNvPr id="668" name="Google Shape;668;p34"/>
          <p:cNvSpPr txBox="1"/>
          <p:nvPr/>
        </p:nvSpPr>
        <p:spPr>
          <a:xfrm>
            <a:off x="839788" y="301840"/>
            <a:ext cx="3426121" cy="461665"/>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89F56"/>
              </a:buClr>
              <a:buSzPts val="2400"/>
              <a:buFont typeface="Tahoma"/>
              <a:buNone/>
            </a:pPr>
            <a:r>
              <a:rPr lang="hu-HU" sz="2400" b="0" i="0" u="none" strike="noStrike" cap="none">
                <a:solidFill>
                  <a:srgbClr val="E89F56"/>
                </a:solidFill>
                <a:latin typeface="Tahoma"/>
                <a:ea typeface="Tahoma"/>
                <a:cs typeface="Tahoma"/>
                <a:sym typeface="Tahoma"/>
              </a:rPr>
              <a:t>Class Exercise</a:t>
            </a:r>
            <a:endParaRPr sz="2400" b="0" i="0" u="none" strike="noStrike" cap="none">
              <a:solidFill>
                <a:srgbClr val="E89F56"/>
              </a:solidFill>
              <a:latin typeface="Tahoma"/>
              <a:ea typeface="Tahoma"/>
              <a:cs typeface="Tahoma"/>
              <a:sym typeface="Tahom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5"/>
          <p:cNvSpPr txBox="1">
            <a:spLocks noGrp="1"/>
          </p:cNvSpPr>
          <p:nvPr>
            <p:ph type="title"/>
          </p:nvPr>
        </p:nvSpPr>
        <p:spPr>
          <a:xfrm>
            <a:off x="790998" y="649810"/>
            <a:ext cx="10515600" cy="7982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a:t>How can you </a:t>
            </a:r>
            <a:r>
              <a:rPr lang="hu-HU">
                <a:solidFill>
                  <a:srgbClr val="E89F56"/>
                </a:solidFill>
              </a:rPr>
              <a:t>reduce your waste?</a:t>
            </a:r>
            <a:endParaRPr/>
          </a:p>
        </p:txBody>
      </p:sp>
      <p:sp>
        <p:nvSpPr>
          <p:cNvPr id="674" name="Google Shape;674;p35"/>
          <p:cNvSpPr txBox="1">
            <a:spLocks noGrp="1"/>
          </p:cNvSpPr>
          <p:nvPr>
            <p:ph type="body" idx="1"/>
          </p:nvPr>
        </p:nvSpPr>
        <p:spPr>
          <a:xfrm>
            <a:off x="624138" y="1672247"/>
            <a:ext cx="7056115" cy="4993475"/>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10000"/>
              </a:lnSpc>
              <a:spcBef>
                <a:spcPts val="0"/>
              </a:spcBef>
              <a:spcAft>
                <a:spcPts val="0"/>
              </a:spcAft>
              <a:buSzPct val="100000"/>
              <a:buChar char="•"/>
            </a:pPr>
            <a:r>
              <a:rPr lang="hu-HU" sz="2800"/>
              <a:t>Buy high-quality products with long life span</a:t>
            </a:r>
            <a:endParaRPr/>
          </a:p>
          <a:p>
            <a:pPr marL="342900" lvl="0" indent="-342900" algn="l" rtl="0">
              <a:lnSpc>
                <a:spcPct val="110000"/>
              </a:lnSpc>
              <a:spcBef>
                <a:spcPts val="1000"/>
              </a:spcBef>
              <a:spcAft>
                <a:spcPts val="0"/>
              </a:spcAft>
              <a:buSzPct val="100000"/>
              <a:buChar char="•"/>
            </a:pPr>
            <a:r>
              <a:rPr lang="hu-HU" sz="2800"/>
              <a:t>Choose products which can be repaired if necessary</a:t>
            </a:r>
            <a:endParaRPr/>
          </a:p>
          <a:p>
            <a:pPr marL="342900" lvl="0" indent="-342900" algn="l" rtl="0">
              <a:lnSpc>
                <a:spcPct val="110000"/>
              </a:lnSpc>
              <a:spcBef>
                <a:spcPts val="1000"/>
              </a:spcBef>
              <a:spcAft>
                <a:spcPts val="0"/>
              </a:spcAft>
              <a:buSzPct val="100000"/>
              <a:buChar char="•"/>
            </a:pPr>
            <a:r>
              <a:rPr lang="hu-HU" sz="2800"/>
              <a:t>Prefer reusable products instead of disposal/non-refillable ones</a:t>
            </a:r>
            <a:endParaRPr/>
          </a:p>
          <a:p>
            <a:pPr marL="342900" lvl="0" indent="-342900" algn="l" rtl="0">
              <a:lnSpc>
                <a:spcPct val="110000"/>
              </a:lnSpc>
              <a:spcBef>
                <a:spcPts val="1000"/>
              </a:spcBef>
              <a:spcAft>
                <a:spcPts val="0"/>
              </a:spcAft>
              <a:buSzPct val="100000"/>
              <a:buChar char="•"/>
            </a:pPr>
            <a:r>
              <a:rPr lang="hu-HU" sz="2800"/>
              <a:t>Always ask yourself if you really need that item</a:t>
            </a:r>
            <a:endParaRPr/>
          </a:p>
          <a:p>
            <a:pPr marL="342900" lvl="0" indent="-342900" algn="l" rtl="0">
              <a:lnSpc>
                <a:spcPct val="110000"/>
              </a:lnSpc>
              <a:spcBef>
                <a:spcPts val="1000"/>
              </a:spcBef>
              <a:spcAft>
                <a:spcPts val="0"/>
              </a:spcAft>
              <a:buSzPct val="100000"/>
              <a:buChar char="•"/>
            </a:pPr>
            <a:r>
              <a:rPr lang="hu-HU" sz="2800"/>
              <a:t>Prepare weekly menu in advance to avoid food waste</a:t>
            </a:r>
            <a:endParaRPr/>
          </a:p>
          <a:p>
            <a:pPr marL="342900" lvl="0" indent="-342900" algn="l" rtl="0">
              <a:lnSpc>
                <a:spcPct val="110000"/>
              </a:lnSpc>
              <a:spcBef>
                <a:spcPts val="1000"/>
              </a:spcBef>
              <a:spcAft>
                <a:spcPts val="0"/>
              </a:spcAft>
              <a:buSzPct val="100000"/>
              <a:buChar char="•"/>
            </a:pPr>
            <a:r>
              <a:rPr lang="hu-HU" sz="2800"/>
              <a:t>Try to avoid plastic bags and packaging</a:t>
            </a:r>
            <a:endParaRPr/>
          </a:p>
          <a:p>
            <a:pPr marL="342900" lvl="0" indent="-342900" algn="l" rtl="0">
              <a:lnSpc>
                <a:spcPct val="110000"/>
              </a:lnSpc>
              <a:spcBef>
                <a:spcPts val="1000"/>
              </a:spcBef>
              <a:spcAft>
                <a:spcPts val="0"/>
              </a:spcAft>
              <a:buSzPct val="100000"/>
              <a:buChar char="•"/>
            </a:pPr>
            <a:r>
              <a:rPr lang="hu-HU" sz="2800"/>
              <a:t>Compost your green waste</a:t>
            </a:r>
            <a:endParaRPr/>
          </a:p>
        </p:txBody>
      </p:sp>
      <p:pic>
        <p:nvPicPr>
          <p:cNvPr id="675" name="Google Shape;675;p35" descr="A képen rajz, vázlat, clipart, illusztráció látható&#10;&#10;Automatikusan generált leírás"/>
          <p:cNvPicPr preferRelativeResize="0">
            <a:picLocks noGrp="1"/>
          </p:cNvPicPr>
          <p:nvPr>
            <p:ph type="body" idx="2"/>
          </p:nvPr>
        </p:nvPicPr>
        <p:blipFill rotWithShape="1">
          <a:blip r:embed="rId3">
            <a:alphaModFix/>
          </a:blip>
          <a:srcRect/>
          <a:stretch/>
        </p:blipFill>
        <p:spPr>
          <a:xfrm>
            <a:off x="7639407" y="1708190"/>
            <a:ext cx="4552593" cy="4500000"/>
          </a:xfrm>
          <a:prstGeom prst="rect">
            <a:avLst/>
          </a:prstGeom>
          <a:noFill/>
          <a:ln>
            <a:noFill/>
          </a:ln>
        </p:spPr>
      </p:pic>
      <p:sp>
        <p:nvSpPr>
          <p:cNvPr id="676" name="Google Shape;676;p35"/>
          <p:cNvSpPr txBox="1"/>
          <p:nvPr/>
        </p:nvSpPr>
        <p:spPr>
          <a:xfrm>
            <a:off x="9154634" y="3083441"/>
            <a:ext cx="1562985" cy="954107"/>
          </a:xfrm>
          <a:prstGeom prst="rect">
            <a:avLst/>
          </a:prstGeom>
          <a:solidFill>
            <a:schemeClr val="lt1"/>
          </a:solidFill>
          <a:ln w="9525" cap="flat" cmpd="sng">
            <a:solidFill>
              <a:srgbClr val="34AD8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2800">
                <a:solidFill>
                  <a:srgbClr val="34AD84"/>
                </a:solidFill>
                <a:latin typeface="Arial"/>
                <a:ea typeface="Arial"/>
                <a:cs typeface="Arial"/>
                <a:sym typeface="Arial"/>
              </a:rPr>
              <a:t>ZERO WASTE</a:t>
            </a:r>
            <a:endParaRPr/>
          </a:p>
        </p:txBody>
      </p:sp>
      <p:sp>
        <p:nvSpPr>
          <p:cNvPr id="677" name="Google Shape;677;p35"/>
          <p:cNvSpPr txBox="1"/>
          <p:nvPr/>
        </p:nvSpPr>
        <p:spPr>
          <a:xfrm>
            <a:off x="7653583" y="6393888"/>
            <a:ext cx="306403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400">
                <a:solidFill>
                  <a:schemeClr val="dk1"/>
                </a:solidFill>
                <a:latin typeface="Tahoma"/>
                <a:ea typeface="Tahoma"/>
                <a:cs typeface="Tahoma"/>
                <a:sym typeface="Tahoma"/>
              </a:rPr>
              <a:t>Source of image: </a:t>
            </a:r>
            <a:r>
              <a:rPr lang="hu-HU" sz="1400" u="sng">
                <a:solidFill>
                  <a:schemeClr val="dk1"/>
                </a:solidFill>
                <a:latin typeface="Tahoma"/>
                <a:ea typeface="Tahoma"/>
                <a:cs typeface="Tahoma"/>
                <a:sym typeface="Tahoma"/>
                <a:hlinkClick r:id="rId4">
                  <a:extLst>
                    <a:ext uri="{A12FA001-AC4F-418D-AE19-62706E023703}">
                      <ahyp:hlinkClr xmlns:ahyp="http://schemas.microsoft.com/office/drawing/2018/hyperlinkcolor" val="tx"/>
                    </a:ext>
                  </a:extLst>
                </a:hlinkClick>
              </a:rPr>
              <a:t>Adobe Stock</a:t>
            </a:r>
            <a:endParaRPr sz="1400">
              <a:solidFill>
                <a:schemeClr val="dk1"/>
              </a:solidFill>
              <a:latin typeface="Tahoma"/>
              <a:ea typeface="Tahoma"/>
              <a:cs typeface="Tahoma"/>
              <a:sym typeface="Tahom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6"/>
          <p:cNvSpPr/>
          <p:nvPr/>
        </p:nvSpPr>
        <p:spPr>
          <a:xfrm>
            <a:off x="2509755" y="723346"/>
            <a:ext cx="8122920"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Conclusion</a:t>
            </a:r>
            <a:endParaRPr/>
          </a:p>
        </p:txBody>
      </p:sp>
      <p:sp>
        <p:nvSpPr>
          <p:cNvPr id="683" name="Google Shape;683;p36"/>
          <p:cNvSpPr/>
          <p:nvPr/>
        </p:nvSpPr>
        <p:spPr>
          <a:xfrm>
            <a:off x="2509755" y="1564590"/>
            <a:ext cx="8987978" cy="265180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3200"/>
              <a:buFont typeface="Tahoma"/>
              <a:buNone/>
            </a:pPr>
            <a:r>
              <a:rPr lang="hu-HU" sz="3200">
                <a:solidFill>
                  <a:schemeClr val="dk1"/>
                </a:solidFill>
                <a:latin typeface="Tahoma"/>
                <a:ea typeface="Tahoma"/>
                <a:cs typeface="Tahoma"/>
                <a:sym typeface="Tahoma"/>
              </a:rPr>
              <a:t>The circular economy is a necessity for a sustainable future. By embracing circularity, we can create a world where </a:t>
            </a:r>
            <a:r>
              <a:rPr lang="hu-HU" sz="3200">
                <a:solidFill>
                  <a:schemeClr val="dk1"/>
                </a:solidFill>
                <a:highlight>
                  <a:srgbClr val="E89F56"/>
                </a:highlight>
                <a:latin typeface="Tahoma"/>
                <a:ea typeface="Tahoma"/>
                <a:cs typeface="Tahoma"/>
                <a:sym typeface="Tahoma"/>
              </a:rPr>
              <a:t>waste is minimized, resources are maximized</a:t>
            </a:r>
            <a:r>
              <a:rPr lang="hu-HU" sz="3200">
                <a:solidFill>
                  <a:schemeClr val="dk1"/>
                </a:solidFill>
                <a:latin typeface="Tahoma"/>
                <a:ea typeface="Tahoma"/>
                <a:cs typeface="Tahoma"/>
                <a:sym typeface="Tahoma"/>
              </a:rPr>
              <a:t>, and everyone benefits.</a:t>
            </a:r>
            <a:r>
              <a:rPr lang="hu-HU" sz="2800">
                <a:solidFill>
                  <a:schemeClr val="dk1"/>
                </a:solidFill>
                <a:latin typeface="Tahoma"/>
                <a:ea typeface="Tahoma"/>
                <a:cs typeface="Tahoma"/>
                <a:sym typeface="Tahoma"/>
              </a:rPr>
              <a:t> </a:t>
            </a:r>
            <a:endParaRPr/>
          </a:p>
        </p:txBody>
      </p:sp>
      <p:sp>
        <p:nvSpPr>
          <p:cNvPr id="684" name="Google Shape;684;p36"/>
          <p:cNvSpPr txBox="1"/>
          <p:nvPr/>
        </p:nvSpPr>
        <p:spPr>
          <a:xfrm>
            <a:off x="2509755" y="4320982"/>
            <a:ext cx="610840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4000">
                <a:solidFill>
                  <a:srgbClr val="344F74"/>
                </a:solidFill>
                <a:latin typeface="Tahoma"/>
                <a:ea typeface="Tahoma"/>
                <a:cs typeface="Tahoma"/>
                <a:sym typeface="Tahoma"/>
              </a:rPr>
              <a:t>References</a:t>
            </a:r>
            <a:r>
              <a:rPr lang="hu-HU" sz="4000">
                <a:solidFill>
                  <a:schemeClr val="dk1"/>
                </a:solidFill>
                <a:latin typeface="Tahoma"/>
                <a:ea typeface="Tahoma"/>
                <a:cs typeface="Tahoma"/>
                <a:sym typeface="Tahoma"/>
              </a:rPr>
              <a:t> </a:t>
            </a:r>
            <a:endParaRPr sz="4000">
              <a:solidFill>
                <a:schemeClr val="dk1"/>
              </a:solidFill>
              <a:latin typeface="Tahoma"/>
              <a:ea typeface="Tahoma"/>
              <a:cs typeface="Tahoma"/>
              <a:sym typeface="Tahoma"/>
            </a:endParaRPr>
          </a:p>
        </p:txBody>
      </p:sp>
      <p:sp>
        <p:nvSpPr>
          <p:cNvPr id="685" name="Google Shape;685;p36"/>
          <p:cNvSpPr txBox="1"/>
          <p:nvPr/>
        </p:nvSpPr>
        <p:spPr>
          <a:xfrm>
            <a:off x="2601357" y="5287119"/>
            <a:ext cx="8053761" cy="7883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hu-HU" sz="2000" u="sng">
                <a:solidFill>
                  <a:schemeClr val="dk1"/>
                </a:solidFill>
                <a:latin typeface="Tahoma"/>
                <a:ea typeface="Tahoma"/>
                <a:cs typeface="Tahoma"/>
                <a:sym typeface="Tahoma"/>
                <a:hlinkClick r:id="rId3">
                  <a:extLst>
                    <a:ext uri="{A12FA001-AC4F-418D-AE19-62706E023703}">
                      <ahyp:hlinkClr xmlns:ahyp="http://schemas.microsoft.com/office/drawing/2018/hyperlinkcolor" val="tx"/>
                    </a:ext>
                  </a:extLst>
                </a:hlinkClick>
              </a:rPr>
              <a:t>Circular economy: definition, importance and benefits | European Parliament</a:t>
            </a:r>
            <a:endParaRPr sz="2000" u="sng">
              <a:solidFill>
                <a:schemeClr val="dk1"/>
              </a:solidFill>
              <a:latin typeface="Tahoma"/>
              <a:ea typeface="Tahoma"/>
              <a:cs typeface="Tahoma"/>
              <a:sym typeface="Tahoma"/>
              <a:hlinkClick r:id="rId4">
                <a:extLst>
                  <a:ext uri="{A12FA001-AC4F-418D-AE19-62706E023703}">
                    <ahyp:hlinkClr xmlns:ahyp="http://schemas.microsoft.com/office/drawing/2018/hyperlinkcolor" val="tx"/>
                  </a:ext>
                </a:extLst>
              </a:hlinkClick>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37" descr="preencoded.png"/>
          <p:cNvPicPr preferRelativeResize="0"/>
          <p:nvPr/>
        </p:nvPicPr>
        <p:blipFill rotWithShape="1">
          <a:blip r:embed="rId3">
            <a:alphaModFix/>
          </a:blip>
          <a:srcRect/>
          <a:stretch/>
        </p:blipFill>
        <p:spPr>
          <a:xfrm rot="-697128">
            <a:off x="5887198" y="1957118"/>
            <a:ext cx="3008408" cy="3886067"/>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691" name="Google Shape;691;p37"/>
          <p:cNvSpPr/>
          <p:nvPr/>
        </p:nvSpPr>
        <p:spPr>
          <a:xfrm>
            <a:off x="133952" y="458250"/>
            <a:ext cx="7477601" cy="24995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3) Purchase Sustainable Products and Identify Greenwashing</a:t>
            </a:r>
            <a:endParaRPr sz="4000">
              <a:solidFill>
                <a:srgbClr val="344F74"/>
              </a:solidFill>
              <a:latin typeface="Tahoma"/>
              <a:ea typeface="Tahoma"/>
              <a:cs typeface="Tahoma"/>
              <a:sym typeface="Tahoma"/>
            </a:endParaRPr>
          </a:p>
        </p:txBody>
      </p:sp>
      <p:sp>
        <p:nvSpPr>
          <p:cNvPr id="692" name="Google Shape;692;p37"/>
          <p:cNvSpPr/>
          <p:nvPr/>
        </p:nvSpPr>
        <p:spPr>
          <a:xfrm>
            <a:off x="295317" y="2384630"/>
            <a:ext cx="4505283" cy="15155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72525"/>
              </a:buClr>
              <a:buSzPts val="3200"/>
              <a:buFont typeface="Tahoma"/>
              <a:buNone/>
            </a:pPr>
            <a:r>
              <a:rPr lang="hu-HU" sz="3200">
                <a:solidFill>
                  <a:srgbClr val="272525"/>
                </a:solidFill>
                <a:latin typeface="Tahoma"/>
                <a:ea typeface="Tahoma"/>
                <a:cs typeface="Tahoma"/>
                <a:sym typeface="Tahoma"/>
              </a:rPr>
              <a:t>Explore the importance of sustainable products in today's world and learn how to identify and avoid greenwashing.</a:t>
            </a:r>
            <a:endParaRPr sz="3200">
              <a:solidFill>
                <a:schemeClr val="dk1"/>
              </a:solidFill>
              <a:latin typeface="Tahoma"/>
              <a:ea typeface="Tahoma"/>
              <a:cs typeface="Tahoma"/>
              <a:sym typeface="Tahoma"/>
            </a:endParaRPr>
          </a:p>
        </p:txBody>
      </p:sp>
      <p:sp>
        <p:nvSpPr>
          <p:cNvPr id="693" name="Google Shape;693;p37"/>
          <p:cNvSpPr/>
          <p:nvPr/>
        </p:nvSpPr>
        <p:spPr>
          <a:xfrm>
            <a:off x="295317" y="5125879"/>
            <a:ext cx="355402" cy="355402"/>
          </a:xfrm>
          <a:prstGeom prst="roundRect">
            <a:avLst>
              <a:gd name="adj" fmla="val 25726039"/>
            </a:avLst>
          </a:pr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38"/>
          <p:cNvSpPr txBox="1">
            <a:spLocks noGrp="1"/>
          </p:cNvSpPr>
          <p:nvPr>
            <p:ph type="title"/>
          </p:nvPr>
        </p:nvSpPr>
        <p:spPr>
          <a:xfrm>
            <a:off x="789709" y="144774"/>
            <a:ext cx="10515600" cy="7908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4F74"/>
              </a:buClr>
              <a:buSzPts val="4000"/>
              <a:buFont typeface="Tahoma"/>
              <a:buNone/>
            </a:pPr>
            <a:r>
              <a:rPr lang="hu-HU">
                <a:solidFill>
                  <a:srgbClr val="344F74"/>
                </a:solidFill>
              </a:rPr>
              <a:t>What makes a </a:t>
            </a:r>
            <a:r>
              <a:rPr lang="hu-HU">
                <a:solidFill>
                  <a:srgbClr val="E89F56"/>
                </a:solidFill>
              </a:rPr>
              <a:t>product sustainable?</a:t>
            </a:r>
            <a:endParaRPr/>
          </a:p>
        </p:txBody>
      </p:sp>
      <p:graphicFrame>
        <p:nvGraphicFramePr>
          <p:cNvPr id="700" name="Google Shape;700;p38"/>
          <p:cNvGraphicFramePr/>
          <p:nvPr/>
        </p:nvGraphicFramePr>
        <p:xfrm>
          <a:off x="789709" y="1380110"/>
          <a:ext cx="3000000" cy="3000000"/>
        </p:xfrm>
        <a:graphic>
          <a:graphicData uri="http://schemas.openxmlformats.org/drawingml/2006/table">
            <a:tbl>
              <a:tblPr firstRow="1" bandRow="1">
                <a:noFill/>
                <a:tableStyleId>{B33AF553-B16D-45F2-BDC4-3962E17E623E}</a:tableStyleId>
              </a:tblPr>
              <a:tblGrid>
                <a:gridCol w="3334400">
                  <a:extLst>
                    <a:ext uri="{9D8B030D-6E8A-4147-A177-3AD203B41FA5}">
                      <a16:colId xmlns:a16="http://schemas.microsoft.com/office/drawing/2014/main" val="20000"/>
                    </a:ext>
                  </a:extLst>
                </a:gridCol>
                <a:gridCol w="36760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1856275">
                <a:tc>
                  <a:txBody>
                    <a:bodyPr/>
                    <a:lstStyle/>
                    <a:p>
                      <a:pPr marL="0" marR="0" lvl="0" indent="0" algn="l" rtl="0">
                        <a:spcBef>
                          <a:spcPts val="0"/>
                        </a:spcBef>
                        <a:spcAft>
                          <a:spcPts val="0"/>
                        </a:spcAft>
                        <a:buNone/>
                      </a:pPr>
                      <a:r>
                        <a:rPr lang="hu-HU" sz="2400" b="1">
                          <a:solidFill>
                            <a:srgbClr val="344F74"/>
                          </a:solidFill>
                          <a:latin typeface="Tahoma"/>
                          <a:ea typeface="Tahoma"/>
                          <a:cs typeface="Tahoma"/>
                          <a:sym typeface="Tahoma"/>
                        </a:rPr>
                        <a:t>Life cycle sustainability</a:t>
                      </a:r>
                      <a:endParaRPr/>
                    </a:p>
                    <a:p>
                      <a:pPr marL="0" marR="0" lvl="0" indent="0" algn="l" rtl="0">
                        <a:spcBef>
                          <a:spcPts val="0"/>
                        </a:spcBef>
                        <a:spcAft>
                          <a:spcPts val="0"/>
                        </a:spcAft>
                        <a:buNone/>
                      </a:pPr>
                      <a:endParaRPr sz="1000" b="0">
                        <a:solidFill>
                          <a:schemeClr val="dk1"/>
                        </a:solidFill>
                        <a:latin typeface="Tahoma"/>
                        <a:ea typeface="Tahoma"/>
                        <a:cs typeface="Tahoma"/>
                        <a:sym typeface="Tahoma"/>
                      </a:endParaRPr>
                    </a:p>
                    <a:p>
                      <a:pPr marL="0" marR="0" lvl="0" indent="0" algn="l" rtl="0">
                        <a:spcBef>
                          <a:spcPts val="0"/>
                        </a:spcBef>
                        <a:spcAft>
                          <a:spcPts val="0"/>
                        </a:spcAft>
                        <a:buNone/>
                      </a:pPr>
                      <a:r>
                        <a:rPr lang="hu-HU" sz="1800" b="0">
                          <a:solidFill>
                            <a:schemeClr val="dk1"/>
                          </a:solidFill>
                          <a:latin typeface="Tahoma"/>
                          <a:ea typeface="Tahoma"/>
                          <a:cs typeface="Tahoma"/>
                          <a:sym typeface="Tahoma"/>
                        </a:rPr>
                        <a:t>the total impact on the environment throughout its </a:t>
                      </a:r>
                      <a:endParaRPr/>
                    </a:p>
                    <a:p>
                      <a:pPr marL="0" marR="0" lvl="0" indent="0" algn="l" rtl="0">
                        <a:spcBef>
                          <a:spcPts val="0"/>
                        </a:spcBef>
                        <a:spcAft>
                          <a:spcPts val="0"/>
                        </a:spcAft>
                        <a:buNone/>
                      </a:pPr>
                      <a:r>
                        <a:rPr lang="hu-HU" sz="1800" b="0">
                          <a:solidFill>
                            <a:schemeClr val="dk1"/>
                          </a:solidFill>
                          <a:latin typeface="Tahoma"/>
                          <a:ea typeface="Tahoma"/>
                          <a:cs typeface="Tahoma"/>
                          <a:sym typeface="Tahoma"/>
                        </a:rPr>
                        <a:t>entire lifespan.</a:t>
                      </a:r>
                      <a:endParaRPr/>
                    </a:p>
                    <a:p>
                      <a:pPr marL="0" marR="0" lvl="0" indent="0" algn="l" rtl="0">
                        <a:spcBef>
                          <a:spcPts val="0"/>
                        </a:spcBef>
                        <a:spcAft>
                          <a:spcPts val="0"/>
                        </a:spcAft>
                        <a:buNone/>
                      </a:pPr>
                      <a:endParaRPr sz="1800" b="0">
                        <a:solidFill>
                          <a:schemeClr val="dk1"/>
                        </a:solidFill>
                        <a:latin typeface="Tahoma"/>
                        <a:ea typeface="Tahoma"/>
                        <a:cs typeface="Tahoma"/>
                        <a:sym typeface="Tahom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2400" b="1">
                          <a:solidFill>
                            <a:srgbClr val="344F74"/>
                          </a:solidFill>
                          <a:latin typeface="Tahoma"/>
                          <a:ea typeface="Tahoma"/>
                          <a:cs typeface="Tahoma"/>
                          <a:sym typeface="Tahoma"/>
                        </a:rPr>
                        <a:t>Ecological and social impact</a:t>
                      </a:r>
                      <a:endParaRPr sz="2400" b="0">
                        <a:solidFill>
                          <a:schemeClr val="dk1"/>
                        </a:solidFill>
                        <a:latin typeface="Tahoma"/>
                        <a:ea typeface="Tahoma"/>
                        <a:cs typeface="Tahoma"/>
                        <a:sym typeface="Tahoma"/>
                      </a:endParaRPr>
                    </a:p>
                    <a:p>
                      <a:pPr marL="0" marR="0" lvl="0" indent="0" algn="l" rtl="0">
                        <a:spcBef>
                          <a:spcPts val="0"/>
                        </a:spcBef>
                        <a:spcAft>
                          <a:spcPts val="0"/>
                        </a:spcAft>
                        <a:buNone/>
                      </a:pPr>
                      <a:endParaRPr sz="1000" b="0">
                        <a:solidFill>
                          <a:schemeClr val="dk1"/>
                        </a:solidFill>
                        <a:latin typeface="Tahoma"/>
                        <a:ea typeface="Tahoma"/>
                        <a:cs typeface="Tahoma"/>
                        <a:sym typeface="Tahoma"/>
                      </a:endParaRPr>
                    </a:p>
                    <a:p>
                      <a:pPr marL="0" marR="0" lvl="0" indent="0" algn="l" rtl="0">
                        <a:spcBef>
                          <a:spcPts val="0"/>
                        </a:spcBef>
                        <a:spcAft>
                          <a:spcPts val="0"/>
                        </a:spcAft>
                        <a:buNone/>
                      </a:pPr>
                      <a:r>
                        <a:rPr lang="hu-HU" sz="1800" b="0">
                          <a:solidFill>
                            <a:schemeClr val="dk1"/>
                          </a:solidFill>
                          <a:latin typeface="Tahoma"/>
                          <a:ea typeface="Tahoma"/>
                          <a:cs typeface="Tahoma"/>
                          <a:sym typeface="Tahoma"/>
                        </a:rPr>
                        <a:t>the fair, ethical treatment of workers, sharing on the profit, low environmental impact.</a:t>
                      </a:r>
                      <a:endParaRPr/>
                    </a:p>
                    <a:p>
                      <a:pPr marL="0" marR="0" lvl="0" indent="0" algn="l" rtl="0">
                        <a:spcBef>
                          <a:spcPts val="0"/>
                        </a:spcBef>
                        <a:spcAft>
                          <a:spcPts val="0"/>
                        </a:spcAft>
                        <a:buNone/>
                      </a:pPr>
                      <a:endParaRPr sz="1800" b="0">
                        <a:solidFill>
                          <a:schemeClr val="dk1"/>
                        </a:solidFill>
                        <a:latin typeface="Tahoma"/>
                        <a:ea typeface="Tahoma"/>
                        <a:cs typeface="Tahoma"/>
                        <a:sym typeface="Tahom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44F74"/>
                        </a:buClr>
                        <a:buSzPts val="2400"/>
                        <a:buFont typeface="Tahoma"/>
                        <a:buNone/>
                      </a:pPr>
                      <a:r>
                        <a:rPr lang="hu-HU" sz="2400" b="1">
                          <a:solidFill>
                            <a:srgbClr val="344F74"/>
                          </a:solidFill>
                          <a:latin typeface="Tahoma"/>
                          <a:ea typeface="Tahoma"/>
                          <a:cs typeface="Tahoma"/>
                          <a:sym typeface="Tahoma"/>
                        </a:rPr>
                        <a:t>Positive contribution to humanity</a:t>
                      </a:r>
                      <a:endParaRPr/>
                    </a:p>
                    <a:p>
                      <a:pPr marL="0" marR="0" lvl="0" indent="0" algn="l" rtl="0">
                        <a:lnSpc>
                          <a:spcPct val="100000"/>
                        </a:lnSpc>
                        <a:spcBef>
                          <a:spcPts val="0"/>
                        </a:spcBef>
                        <a:spcAft>
                          <a:spcPts val="0"/>
                        </a:spcAft>
                        <a:buClr>
                          <a:schemeClr val="dk1"/>
                        </a:buClr>
                        <a:buSzPts val="1000"/>
                        <a:buFont typeface="Calibri"/>
                        <a:buNone/>
                      </a:pPr>
                      <a:endParaRPr sz="1000" b="0">
                        <a:solidFill>
                          <a:schemeClr val="dk1"/>
                        </a:solidFill>
                        <a:latin typeface="Tahoma"/>
                        <a:ea typeface="Tahoma"/>
                        <a:cs typeface="Tahoma"/>
                        <a:sym typeface="Tahoma"/>
                      </a:endParaRPr>
                    </a:p>
                    <a:p>
                      <a:pPr marL="0" marR="0" lvl="0" indent="0" algn="l" rtl="0">
                        <a:lnSpc>
                          <a:spcPct val="100000"/>
                        </a:lnSpc>
                        <a:spcBef>
                          <a:spcPts val="0"/>
                        </a:spcBef>
                        <a:spcAft>
                          <a:spcPts val="0"/>
                        </a:spcAft>
                        <a:buClr>
                          <a:schemeClr val="dk1"/>
                        </a:buClr>
                        <a:buSzPts val="1800"/>
                        <a:buFont typeface="Tahoma"/>
                        <a:buNone/>
                      </a:pPr>
                      <a:r>
                        <a:rPr lang="hu-HU" sz="1800" b="0">
                          <a:solidFill>
                            <a:schemeClr val="dk1"/>
                          </a:solidFill>
                          <a:latin typeface="Tahoma"/>
                          <a:ea typeface="Tahoma"/>
                          <a:cs typeface="Tahoma"/>
                          <a:sym typeface="Tahoma"/>
                        </a:rPr>
                        <a:t>the positive impact the brand has through charitable actions.</a:t>
                      </a:r>
                      <a:endParaRPr sz="1800" b="0">
                        <a:solidFill>
                          <a:schemeClr val="dk1"/>
                        </a:solidFill>
                        <a:latin typeface="Tahoma"/>
                        <a:ea typeface="Tahoma"/>
                        <a:cs typeface="Tahoma"/>
                        <a:sym typeface="Tahoma"/>
                      </a:endParaRPr>
                    </a:p>
                    <a:p>
                      <a:pPr marL="0" marR="0" lvl="0" indent="0" algn="l" rtl="0">
                        <a:spcBef>
                          <a:spcPts val="0"/>
                        </a:spcBef>
                        <a:spcAft>
                          <a:spcPts val="0"/>
                        </a:spcAft>
                        <a:buNone/>
                      </a:pPr>
                      <a:endParaRPr sz="1800" b="0">
                        <a:solidFill>
                          <a:schemeClr val="dk1"/>
                        </a:solidFill>
                        <a:latin typeface="Tahoma"/>
                        <a:ea typeface="Tahoma"/>
                        <a:cs typeface="Tahoma"/>
                        <a:sym typeface="Tahom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701" name="Google Shape;701;p38" descr="Farmer in field"/>
          <p:cNvPicPr preferRelativeResize="0"/>
          <p:nvPr/>
        </p:nvPicPr>
        <p:blipFill rotWithShape="1">
          <a:blip r:embed="rId3">
            <a:alphaModFix/>
          </a:blip>
          <a:srcRect t="29863" b="17114"/>
          <a:stretch/>
        </p:blipFill>
        <p:spPr>
          <a:xfrm>
            <a:off x="886691" y="3151323"/>
            <a:ext cx="10287000" cy="3636335"/>
          </a:xfrm>
          <a:prstGeom prst="rect">
            <a:avLst/>
          </a:prstGeom>
          <a:noFill/>
          <a:ln>
            <a:noFill/>
          </a:ln>
        </p:spPr>
      </p:pic>
      <p:sp>
        <p:nvSpPr>
          <p:cNvPr id="702" name="Google Shape;702;p38"/>
          <p:cNvSpPr txBox="1"/>
          <p:nvPr/>
        </p:nvSpPr>
        <p:spPr>
          <a:xfrm>
            <a:off x="822892" y="914391"/>
            <a:ext cx="776821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600">
                <a:solidFill>
                  <a:schemeClr val="dk1"/>
                </a:solidFill>
                <a:latin typeface="Tahoma"/>
                <a:ea typeface="Tahoma"/>
                <a:cs typeface="Tahoma"/>
                <a:sym typeface="Tahoma"/>
              </a:rPr>
              <a:t>Source: </a:t>
            </a:r>
            <a:r>
              <a:rPr lang="hu-HU" sz="1600" u="sng">
                <a:solidFill>
                  <a:schemeClr val="dk1"/>
                </a:solidFill>
                <a:latin typeface="Tahoma"/>
                <a:ea typeface="Tahoma"/>
                <a:cs typeface="Tahoma"/>
                <a:sym typeface="Tahoma"/>
                <a:hlinkClick r:id="rId4">
                  <a:extLst>
                    <a:ext uri="{A12FA001-AC4F-418D-AE19-62706E023703}">
                      <ahyp:hlinkClr xmlns:ahyp="http://schemas.microsoft.com/office/drawing/2018/hyperlinkcolor" val="tx"/>
                    </a:ext>
                  </a:extLst>
                </a:hlinkClick>
              </a:rPr>
              <a:t>What Is a Sustainable Product? The Complete Guide</a:t>
            </a:r>
            <a:endParaRPr sz="1600">
              <a:solidFill>
                <a:schemeClr val="dk1"/>
              </a:solidFill>
              <a:latin typeface="Tahoma"/>
              <a:ea typeface="Tahoma"/>
              <a:cs typeface="Tahoma"/>
              <a:sym typeface="Tahom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hu-HU"/>
              <a:t>Sustainable Product is…</a:t>
            </a:r>
            <a:endParaRPr/>
          </a:p>
        </p:txBody>
      </p:sp>
      <p:sp>
        <p:nvSpPr>
          <p:cNvPr id="708" name="Google Shape;708;p39"/>
          <p:cNvSpPr txBox="1">
            <a:spLocks noGrp="1"/>
          </p:cNvSpPr>
          <p:nvPr>
            <p:ph type="body" idx="1"/>
          </p:nvPr>
        </p:nvSpPr>
        <p:spPr>
          <a:xfrm>
            <a:off x="973112" y="2438400"/>
            <a:ext cx="10515600" cy="3103132"/>
          </a:xfrm>
          <a:prstGeom prst="rect">
            <a:avLst/>
          </a:prstGeom>
          <a:noFill/>
          <a:ln>
            <a:noFill/>
          </a:ln>
        </p:spPr>
        <p:txBody>
          <a:bodyPr spcFirstLastPara="1" wrap="square" lIns="91425" tIns="45700" rIns="91425" bIns="45700" anchor="t" anchorCtr="0">
            <a:normAutofit/>
          </a:bodyPr>
          <a:lstStyle/>
          <a:p>
            <a:pPr marL="50800" lvl="0" indent="0" algn="l" rtl="0">
              <a:lnSpc>
                <a:spcPct val="100000"/>
              </a:lnSpc>
              <a:spcBef>
                <a:spcPts val="0"/>
              </a:spcBef>
              <a:spcAft>
                <a:spcPts val="0"/>
              </a:spcAft>
              <a:buSzPts val="2800"/>
              <a:buNone/>
            </a:pPr>
            <a:r>
              <a:rPr lang="hu-HU" sz="3200"/>
              <a:t>“…a product that is made with </a:t>
            </a:r>
            <a:r>
              <a:rPr lang="hu-HU" sz="3200">
                <a:highlight>
                  <a:srgbClr val="E89F56"/>
                </a:highlight>
              </a:rPr>
              <a:t>responsible materials</a:t>
            </a:r>
            <a:r>
              <a:rPr lang="hu-HU" sz="3200"/>
              <a:t>, produced in an </a:t>
            </a:r>
            <a:r>
              <a:rPr lang="hu-HU" sz="3200">
                <a:highlight>
                  <a:srgbClr val="E89F56"/>
                </a:highlight>
              </a:rPr>
              <a:t>ethical way</a:t>
            </a:r>
            <a:r>
              <a:rPr lang="hu-HU" sz="3200"/>
              <a:t>, has an </a:t>
            </a:r>
            <a:r>
              <a:rPr lang="hu-HU" sz="3200">
                <a:highlight>
                  <a:srgbClr val="E89F56"/>
                </a:highlight>
              </a:rPr>
              <a:t>efficient life cycle </a:t>
            </a:r>
            <a:r>
              <a:rPr lang="hu-HU" sz="3200"/>
              <a:t>and can be disposed of with </a:t>
            </a:r>
            <a:r>
              <a:rPr lang="hu-HU" sz="3200">
                <a:highlight>
                  <a:srgbClr val="E89F56"/>
                </a:highlight>
              </a:rPr>
              <a:t>minimal impact</a:t>
            </a:r>
            <a:r>
              <a:rPr lang="hu-HU" sz="3200"/>
              <a:t>.” </a:t>
            </a:r>
            <a:endParaRPr/>
          </a:p>
          <a:p>
            <a:pPr marL="50800" marR="0" lvl="0" indent="0" algn="l" rtl="0">
              <a:lnSpc>
                <a:spcPct val="90000"/>
              </a:lnSpc>
              <a:spcBef>
                <a:spcPts val="1000"/>
              </a:spcBef>
              <a:spcAft>
                <a:spcPts val="0"/>
              </a:spcAft>
              <a:buClr>
                <a:schemeClr val="dk1"/>
              </a:buClr>
              <a:buSzPts val="2800"/>
              <a:buFont typeface="Arial"/>
              <a:buNone/>
            </a:pPr>
            <a:endParaRPr sz="2000"/>
          </a:p>
          <a:p>
            <a:pPr marL="50800" marR="0" lvl="0" indent="0" algn="l" rtl="0">
              <a:lnSpc>
                <a:spcPct val="90000"/>
              </a:lnSpc>
              <a:spcBef>
                <a:spcPts val="1000"/>
              </a:spcBef>
              <a:spcAft>
                <a:spcPts val="0"/>
              </a:spcAft>
              <a:buClr>
                <a:schemeClr val="dk1"/>
              </a:buClr>
              <a:buSzPts val="2800"/>
              <a:buFont typeface="Arial"/>
              <a:buNone/>
            </a:pPr>
            <a:r>
              <a:rPr lang="hu-HU" sz="2000"/>
              <a:t>					/Jo Vieira: What makes a product sustainable?/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000"/>
              <a:buFont typeface="Tahoma"/>
              <a:buNone/>
            </a:pPr>
            <a:r>
              <a:rPr lang="hu-HU" sz="4000" b="0" i="0" u="none" strike="noStrike">
                <a:solidFill>
                  <a:schemeClr val="accent2"/>
                </a:solidFill>
              </a:rPr>
              <a:t>Module 4 – Waste</a:t>
            </a:r>
            <a:br>
              <a:rPr lang="hu-HU" sz="4000" b="0" i="0" u="none" strike="noStrike">
                <a:solidFill>
                  <a:schemeClr val="accent2"/>
                </a:solidFill>
              </a:rPr>
            </a:br>
            <a:r>
              <a:rPr lang="hu-HU" sz="4000" b="0" i="0" u="none" strike="noStrike">
                <a:solidFill>
                  <a:schemeClr val="dk2"/>
                </a:solidFill>
              </a:rPr>
              <a:t>Lesson Plan</a:t>
            </a:r>
            <a:endParaRPr>
              <a:solidFill>
                <a:schemeClr val="dk2"/>
              </a:solidFill>
            </a:endParaRPr>
          </a:p>
        </p:txBody>
      </p:sp>
      <p:sp>
        <p:nvSpPr>
          <p:cNvPr id="324" name="Google Shape;324;p4"/>
          <p:cNvSpPr txBox="1"/>
          <p:nvPr/>
        </p:nvSpPr>
        <p:spPr>
          <a:xfrm>
            <a:off x="886691" y="1728788"/>
            <a:ext cx="10633040"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4546A"/>
              </a:buClr>
              <a:buSzPts val="1800"/>
              <a:buFont typeface="Tahoma"/>
              <a:buNone/>
            </a:pPr>
            <a:r>
              <a:rPr lang="hu-HU" sz="1800" b="1" i="0" u="none" strike="noStrike" cap="none">
                <a:solidFill>
                  <a:srgbClr val="44546A"/>
                </a:solidFill>
                <a:latin typeface="Tahoma"/>
                <a:ea typeface="Tahoma"/>
                <a:cs typeface="Tahoma"/>
                <a:sym typeface="Tahoma"/>
              </a:rPr>
              <a:t>Aim: </a:t>
            </a:r>
            <a:r>
              <a:rPr lang="hu-HU" sz="1800" b="0" i="0" u="none" strike="noStrike" cap="none">
                <a:solidFill>
                  <a:srgbClr val="000000"/>
                </a:solidFill>
                <a:latin typeface="Tahoma"/>
                <a:ea typeface="Tahoma"/>
                <a:cs typeface="Tahoma"/>
                <a:sym typeface="Tahoma"/>
              </a:rPr>
              <a:t>To reflect on personal values, identify and explain how values vary among people and over time, while critically evaluating how they align with sustainability values.</a:t>
            </a:r>
            <a:endParaRPr/>
          </a:p>
          <a:p>
            <a:pPr marL="0" marR="0" lvl="0" indent="0" algn="l" rtl="0">
              <a:lnSpc>
                <a:spcPct val="100000"/>
              </a:lnSpc>
              <a:spcBef>
                <a:spcPts val="0"/>
              </a:spcBef>
              <a:spcAft>
                <a:spcPts val="0"/>
              </a:spcAft>
              <a:buClr>
                <a:srgbClr val="44546A"/>
              </a:buClr>
              <a:buSzPts val="1800"/>
              <a:buFont typeface="Tahoma"/>
              <a:buNone/>
            </a:pPr>
            <a:r>
              <a:rPr lang="hu-HU" sz="1800" b="1" i="0" u="none" strike="noStrike" cap="none">
                <a:solidFill>
                  <a:srgbClr val="44546A"/>
                </a:solidFill>
                <a:latin typeface="Tahoma"/>
                <a:ea typeface="Tahoma"/>
                <a:cs typeface="Tahoma"/>
                <a:sym typeface="Tahoma"/>
              </a:rPr>
              <a:t>Objectives: </a:t>
            </a:r>
            <a:r>
              <a:rPr lang="hu-HU" sz="1800" b="0" i="0" u="none" strike="noStrike" cap="none">
                <a:solidFill>
                  <a:srgbClr val="000000"/>
                </a:solidFill>
                <a:latin typeface="Tahoma"/>
                <a:ea typeface="Tahoma"/>
                <a:cs typeface="Tahoma"/>
                <a:sym typeface="Tahoma"/>
              </a:rPr>
              <a:t>To know the life cycle of different consumer goods. Incorporate responsible consumption practices.</a:t>
            </a:r>
            <a:endParaRPr sz="1800" b="0" i="0" u="none" strike="noStrike" cap="none">
              <a:solidFill>
                <a:schemeClr val="dk1"/>
              </a:solidFill>
              <a:latin typeface="Tahoma"/>
              <a:ea typeface="Tahoma"/>
              <a:cs typeface="Tahoma"/>
              <a:sym typeface="Tahoma"/>
            </a:endParaRPr>
          </a:p>
          <a:p>
            <a:pPr marL="50800" marR="0" lvl="0" indent="0" algn="l" rtl="0">
              <a:lnSpc>
                <a:spcPct val="100000"/>
              </a:lnSpc>
              <a:spcBef>
                <a:spcPts val="0"/>
              </a:spcBef>
              <a:spcAft>
                <a:spcPts val="0"/>
              </a:spcAft>
              <a:buNone/>
            </a:pPr>
            <a:endParaRPr sz="1800" b="0" i="0" u="none" strike="noStrike" cap="none">
              <a:solidFill>
                <a:srgbClr val="000000"/>
              </a:solidFill>
              <a:latin typeface="Tahoma"/>
              <a:ea typeface="Tahoma"/>
              <a:cs typeface="Tahoma"/>
              <a:sym typeface="Tahoma"/>
            </a:endParaRPr>
          </a:p>
          <a:p>
            <a:pPr marL="0" marR="0" lvl="0" indent="0" algn="l" rtl="0">
              <a:lnSpc>
                <a:spcPct val="100000"/>
              </a:lnSpc>
              <a:spcBef>
                <a:spcPts val="0"/>
              </a:spcBef>
              <a:spcAft>
                <a:spcPts val="0"/>
              </a:spcAft>
              <a:buClr>
                <a:srgbClr val="44546A"/>
              </a:buClr>
              <a:buSzPts val="1800"/>
              <a:buFont typeface="Tahoma"/>
              <a:buNone/>
            </a:pPr>
            <a:r>
              <a:rPr lang="hu-HU" sz="1800" b="1" i="0" u="none" strike="noStrike" cap="none">
                <a:solidFill>
                  <a:srgbClr val="44546A"/>
                </a:solidFill>
                <a:latin typeface="Tahoma"/>
                <a:ea typeface="Tahoma"/>
                <a:cs typeface="Tahoma"/>
                <a:sym typeface="Tahoma"/>
              </a:rPr>
              <a:t>Proposed Activities from WP3-A1</a:t>
            </a:r>
            <a:endParaRPr/>
          </a:p>
          <a:p>
            <a:pPr marL="342900" marR="0" lvl="0" indent="-342900" algn="l" rtl="0">
              <a:lnSpc>
                <a:spcPct val="100000"/>
              </a:lnSpc>
              <a:spcBef>
                <a:spcPts val="0"/>
              </a:spcBef>
              <a:spcAft>
                <a:spcPts val="0"/>
              </a:spcAft>
              <a:buClr>
                <a:srgbClr val="000000"/>
              </a:buClr>
              <a:buSzPts val="1800"/>
              <a:buFont typeface="Tahoma"/>
              <a:buAutoNum type="arabicPeriod"/>
            </a:pPr>
            <a:r>
              <a:rPr lang="hu-HU" sz="1800" b="0" i="0" u="none" strike="noStrike" cap="none">
                <a:solidFill>
                  <a:srgbClr val="000000"/>
                </a:solidFill>
                <a:latin typeface="Tahoma"/>
                <a:ea typeface="Tahoma"/>
                <a:cs typeface="Tahoma"/>
                <a:sym typeface="Tahoma"/>
              </a:rPr>
              <a:t>Introduce the concept of waste and its impact on the environment and let seniors share their perceptions of waste (or examples they have encountered). Use a visually engaging presentation to explain the stages of the life cycle of consumer goods and discuss the environmental impacts associated with each stage and emphasize the importance of waste reduction and responsible consumption.</a:t>
            </a:r>
            <a:endParaRPr/>
          </a:p>
          <a:p>
            <a:pPr marL="342900" marR="0" lvl="0" indent="-22860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Tahoma"/>
              <a:ea typeface="Tahoma"/>
              <a:cs typeface="Tahoma"/>
              <a:sym typeface="Tahoma"/>
            </a:endParaRPr>
          </a:p>
          <a:p>
            <a:pPr marL="342900" marR="0" lvl="0" indent="-342900" algn="l" rtl="0">
              <a:lnSpc>
                <a:spcPct val="100000"/>
              </a:lnSpc>
              <a:spcBef>
                <a:spcPts val="0"/>
              </a:spcBef>
              <a:spcAft>
                <a:spcPts val="0"/>
              </a:spcAft>
              <a:buClr>
                <a:srgbClr val="000000"/>
              </a:buClr>
              <a:buSzPts val="1800"/>
              <a:buFont typeface="Tahoma"/>
              <a:buAutoNum type="arabicPeriod"/>
            </a:pPr>
            <a:r>
              <a:rPr lang="hu-HU" sz="1800" b="0" i="0" u="none" strike="noStrike" cap="none">
                <a:solidFill>
                  <a:srgbClr val="000000"/>
                </a:solidFill>
                <a:latin typeface="Tahoma"/>
                <a:ea typeface="Tahoma"/>
                <a:cs typeface="Tahoma"/>
                <a:sym typeface="Tahoma"/>
              </a:rPr>
              <a:t>Present practical tips and strategies for seniors to adopt responsible consumption habits. Then distribute personal action planning worksheets or provide a whiteboard for seniors to write down their commitments (e.g., reducing single-use items, practicing recycling and composting, and supporting local sustainable initiatives).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0"/>
          <p:cNvSpPr txBox="1">
            <a:spLocks noGrp="1"/>
          </p:cNvSpPr>
          <p:nvPr>
            <p:ph type="title"/>
          </p:nvPr>
        </p:nvSpPr>
        <p:spPr>
          <a:xfrm>
            <a:off x="2489667" y="457200"/>
            <a:ext cx="8323868" cy="11128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89F56"/>
              </a:buClr>
              <a:buSzPts val="4000"/>
              <a:buFont typeface="Tahoma"/>
              <a:buNone/>
            </a:pPr>
            <a:r>
              <a:rPr lang="hu-HU" sz="4000">
                <a:solidFill>
                  <a:srgbClr val="E89F56"/>
                </a:solidFill>
              </a:rPr>
              <a:t>Benefits</a:t>
            </a:r>
            <a:r>
              <a:rPr lang="hu-HU" sz="4000"/>
              <a:t> of sustainable purchasing</a:t>
            </a:r>
            <a:endParaRPr/>
          </a:p>
        </p:txBody>
      </p:sp>
      <p:sp>
        <p:nvSpPr>
          <p:cNvPr id="714" name="Google Shape;714;p40"/>
          <p:cNvSpPr txBox="1">
            <a:spLocks noGrp="1"/>
          </p:cNvSpPr>
          <p:nvPr>
            <p:ph type="body" idx="1"/>
          </p:nvPr>
        </p:nvSpPr>
        <p:spPr>
          <a:xfrm>
            <a:off x="2544766" y="1596697"/>
            <a:ext cx="8997661" cy="3811588"/>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SzPts val="2800"/>
              <a:buFont typeface="Noto Sans Symbols"/>
              <a:buChar char="✔"/>
            </a:pPr>
            <a:r>
              <a:rPr lang="hu-HU">
                <a:highlight>
                  <a:srgbClr val="E89F56"/>
                </a:highlight>
              </a:rPr>
              <a:t>reduce carbon emissions</a:t>
            </a:r>
            <a:r>
              <a:rPr lang="hu-HU"/>
              <a:t>, e.g. by buying energy efficient products</a:t>
            </a:r>
            <a:endParaRPr/>
          </a:p>
          <a:p>
            <a:pPr marL="514350" lvl="0" indent="-514350" algn="l" rtl="0">
              <a:lnSpc>
                <a:spcPct val="100000"/>
              </a:lnSpc>
              <a:spcBef>
                <a:spcPts val="1000"/>
              </a:spcBef>
              <a:spcAft>
                <a:spcPts val="0"/>
              </a:spcAft>
              <a:buSzPts val="2800"/>
              <a:buFont typeface="Noto Sans Symbols"/>
              <a:buChar char="✔"/>
            </a:pPr>
            <a:r>
              <a:rPr lang="hu-HU">
                <a:highlight>
                  <a:srgbClr val="E89F56"/>
                </a:highlight>
              </a:rPr>
              <a:t>save natural resources</a:t>
            </a:r>
            <a:r>
              <a:rPr lang="hu-HU"/>
              <a:t>, e.g. by choosing products and services that use recycled materials or waste as resource</a:t>
            </a:r>
            <a:endParaRPr/>
          </a:p>
          <a:p>
            <a:pPr marL="514350" lvl="0" indent="-514350" algn="l" rtl="0">
              <a:lnSpc>
                <a:spcPct val="100000"/>
              </a:lnSpc>
              <a:spcBef>
                <a:spcPts val="1000"/>
              </a:spcBef>
              <a:spcAft>
                <a:spcPts val="0"/>
              </a:spcAft>
              <a:buSzPts val="2800"/>
              <a:buFont typeface="Noto Sans Symbols"/>
              <a:buChar char="✔"/>
            </a:pPr>
            <a:r>
              <a:rPr lang="hu-HU">
                <a:highlight>
                  <a:srgbClr val="E89F56"/>
                </a:highlight>
              </a:rPr>
              <a:t>reduce waste </a:t>
            </a:r>
            <a:r>
              <a:rPr lang="hu-HU"/>
              <a:t>sent to landfill, e.g. by buying products which can be reused or recycled</a:t>
            </a:r>
            <a:endParaRPr/>
          </a:p>
          <a:p>
            <a:pPr marL="514350" lvl="0" indent="-514350" algn="l" rtl="0">
              <a:lnSpc>
                <a:spcPct val="100000"/>
              </a:lnSpc>
              <a:spcBef>
                <a:spcPts val="1000"/>
              </a:spcBef>
              <a:spcAft>
                <a:spcPts val="0"/>
              </a:spcAft>
              <a:buSzPts val="2800"/>
              <a:buFont typeface="Noto Sans Symbols"/>
              <a:buChar char="✔"/>
            </a:pPr>
            <a:r>
              <a:rPr lang="hu-HU">
                <a:highlight>
                  <a:srgbClr val="E89F56"/>
                </a:highlight>
              </a:rPr>
              <a:t>help communities</a:t>
            </a:r>
            <a:r>
              <a:rPr lang="hu-HU"/>
              <a:t>, e.g. by creating work for local suppliers or buying goods traded fairly to improve living and working conditions</a:t>
            </a:r>
            <a:endParaRPr/>
          </a:p>
        </p:txBody>
      </p:sp>
      <p:sp>
        <p:nvSpPr>
          <p:cNvPr id="715" name="Google Shape;715;p40"/>
          <p:cNvSpPr/>
          <p:nvPr/>
        </p:nvSpPr>
        <p:spPr>
          <a:xfrm>
            <a:off x="2544766" y="483859"/>
            <a:ext cx="201335"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chemeClr val="dk1"/>
              </a:buClr>
              <a:buSzPts val="2624"/>
              <a:buFont typeface="Calibri"/>
              <a:buNone/>
            </a:pPr>
            <a:endParaRPr sz="2624">
              <a:solidFill>
                <a:schemeClr val="dk1"/>
              </a:solidFill>
              <a:latin typeface="Tahoma"/>
              <a:ea typeface="Tahoma"/>
              <a:cs typeface="Tahoma"/>
              <a:sym typeface="Tahom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41"/>
          <p:cNvSpPr/>
          <p:nvPr/>
        </p:nvSpPr>
        <p:spPr>
          <a:xfrm>
            <a:off x="2670005" y="237232"/>
            <a:ext cx="7643889" cy="1388745"/>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E89F56"/>
              </a:buClr>
              <a:buSzPts val="4000"/>
              <a:buFont typeface="Tahoma"/>
              <a:buNone/>
            </a:pPr>
            <a:r>
              <a:rPr lang="hu-HU" sz="4000">
                <a:solidFill>
                  <a:srgbClr val="E89F56"/>
                </a:solidFill>
                <a:latin typeface="Tahoma"/>
                <a:ea typeface="Tahoma"/>
                <a:cs typeface="Tahoma"/>
                <a:sym typeface="Tahoma"/>
              </a:rPr>
              <a:t>Tips </a:t>
            </a:r>
            <a:r>
              <a:rPr lang="hu-HU" sz="4000">
                <a:solidFill>
                  <a:srgbClr val="344F74"/>
                </a:solidFill>
                <a:latin typeface="Tahoma"/>
                <a:ea typeface="Tahoma"/>
                <a:cs typeface="Tahoma"/>
                <a:sym typeface="Tahoma"/>
              </a:rPr>
              <a:t>for Purchasing Sustainable Products</a:t>
            </a:r>
            <a:endParaRPr sz="4000">
              <a:solidFill>
                <a:srgbClr val="344F74"/>
              </a:solidFill>
              <a:latin typeface="Tahoma"/>
              <a:ea typeface="Tahoma"/>
              <a:cs typeface="Tahoma"/>
              <a:sym typeface="Tahoma"/>
            </a:endParaRPr>
          </a:p>
        </p:txBody>
      </p:sp>
      <p:sp>
        <p:nvSpPr>
          <p:cNvPr id="721" name="Google Shape;721;p41"/>
          <p:cNvSpPr/>
          <p:nvPr/>
        </p:nvSpPr>
        <p:spPr>
          <a:xfrm>
            <a:off x="2326510" y="2005132"/>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22" name="Google Shape;722;p41"/>
          <p:cNvSpPr/>
          <p:nvPr/>
        </p:nvSpPr>
        <p:spPr>
          <a:xfrm>
            <a:off x="2458177" y="2005132"/>
            <a:ext cx="118221"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1</a:t>
            </a:r>
            <a:endParaRPr sz="2624">
              <a:solidFill>
                <a:schemeClr val="dk1"/>
              </a:solidFill>
              <a:latin typeface="Tahoma"/>
              <a:ea typeface="Tahoma"/>
              <a:cs typeface="Tahoma"/>
              <a:sym typeface="Tahoma"/>
            </a:endParaRPr>
          </a:p>
        </p:txBody>
      </p:sp>
      <p:sp>
        <p:nvSpPr>
          <p:cNvPr id="723" name="Google Shape;723;p41"/>
          <p:cNvSpPr/>
          <p:nvPr/>
        </p:nvSpPr>
        <p:spPr>
          <a:xfrm>
            <a:off x="2679880" y="2039779"/>
            <a:ext cx="2530746" cy="347186"/>
          </a:xfrm>
          <a:prstGeom prst="rect">
            <a:avLst/>
          </a:prstGeom>
          <a:noFill/>
          <a:ln>
            <a:noFill/>
          </a:ln>
        </p:spPr>
        <p:txBody>
          <a:bodyPr spcFirstLastPara="1" wrap="square" lIns="91425" tIns="45700" rIns="91425" bIns="45700" anchor="t" anchorCtr="0">
            <a:noAutofit/>
          </a:bodyPr>
          <a:lstStyle/>
          <a:p>
            <a:pPr marL="0" marR="0" lvl="0" indent="0" algn="l" rtl="0">
              <a:lnSpc>
                <a:spcPct val="113916"/>
              </a:lnSpc>
              <a:spcBef>
                <a:spcPts val="0"/>
              </a:spcBef>
              <a:spcAft>
                <a:spcPts val="0"/>
              </a:spcAft>
              <a:buClr>
                <a:srgbClr val="272525"/>
              </a:buClr>
              <a:buSzPts val="2400"/>
              <a:buFont typeface="Tahoma"/>
              <a:buNone/>
            </a:pPr>
            <a:r>
              <a:rPr lang="hu-HU" sz="2400" b="1">
                <a:solidFill>
                  <a:srgbClr val="272525"/>
                </a:solidFill>
                <a:latin typeface="Tahoma"/>
                <a:ea typeface="Tahoma"/>
                <a:cs typeface="Tahoma"/>
                <a:sym typeface="Tahoma"/>
              </a:rPr>
              <a:t>Research and Verify Claims</a:t>
            </a:r>
            <a:endParaRPr sz="2400">
              <a:solidFill>
                <a:schemeClr val="dk1"/>
              </a:solidFill>
              <a:latin typeface="Tahoma"/>
              <a:ea typeface="Tahoma"/>
              <a:cs typeface="Tahoma"/>
              <a:sym typeface="Tahoma"/>
            </a:endParaRPr>
          </a:p>
        </p:txBody>
      </p:sp>
      <p:sp>
        <p:nvSpPr>
          <p:cNvPr id="724" name="Google Shape;724;p41"/>
          <p:cNvSpPr/>
          <p:nvPr/>
        </p:nvSpPr>
        <p:spPr>
          <a:xfrm>
            <a:off x="2669998" y="2920571"/>
            <a:ext cx="3795300" cy="710700"/>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272525"/>
              </a:buClr>
              <a:buSzPts val="2400"/>
              <a:buFont typeface="Tahoma"/>
              <a:buNone/>
            </a:pPr>
            <a:r>
              <a:rPr lang="hu-HU" sz="2400">
                <a:solidFill>
                  <a:srgbClr val="272525"/>
                </a:solidFill>
                <a:latin typeface="Tahoma"/>
                <a:ea typeface="Tahoma"/>
                <a:cs typeface="Tahoma"/>
                <a:sym typeface="Tahoma"/>
              </a:rPr>
              <a:t>Check sustainability claims of companies. </a:t>
            </a:r>
            <a:endParaRPr sz="2400">
              <a:solidFill>
                <a:schemeClr val="dk1"/>
              </a:solidFill>
              <a:latin typeface="Tahoma"/>
              <a:ea typeface="Tahoma"/>
              <a:cs typeface="Tahoma"/>
              <a:sym typeface="Tahoma"/>
            </a:endParaRPr>
          </a:p>
        </p:txBody>
      </p:sp>
      <p:sp>
        <p:nvSpPr>
          <p:cNvPr id="725" name="Google Shape;725;p41"/>
          <p:cNvSpPr/>
          <p:nvPr/>
        </p:nvSpPr>
        <p:spPr>
          <a:xfrm>
            <a:off x="6740471" y="1963400"/>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26" name="Google Shape;726;p41"/>
          <p:cNvSpPr/>
          <p:nvPr/>
        </p:nvSpPr>
        <p:spPr>
          <a:xfrm>
            <a:off x="6856691" y="1944572"/>
            <a:ext cx="145814"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2</a:t>
            </a:r>
            <a:endParaRPr sz="2624">
              <a:solidFill>
                <a:schemeClr val="dk1"/>
              </a:solidFill>
              <a:latin typeface="Tahoma"/>
              <a:ea typeface="Tahoma"/>
              <a:cs typeface="Tahoma"/>
              <a:sym typeface="Tahoma"/>
            </a:endParaRPr>
          </a:p>
        </p:txBody>
      </p:sp>
      <p:sp>
        <p:nvSpPr>
          <p:cNvPr id="727" name="Google Shape;727;p41"/>
          <p:cNvSpPr/>
          <p:nvPr/>
        </p:nvSpPr>
        <p:spPr>
          <a:xfrm>
            <a:off x="7175501" y="1784425"/>
            <a:ext cx="3893100" cy="347100"/>
          </a:xfrm>
          <a:prstGeom prst="rect">
            <a:avLst/>
          </a:prstGeom>
          <a:noFill/>
          <a:ln>
            <a:noFill/>
          </a:ln>
        </p:spPr>
        <p:txBody>
          <a:bodyPr spcFirstLastPara="1" wrap="square" lIns="91425" tIns="45700" rIns="91425" bIns="45700" anchor="t" anchorCtr="0">
            <a:noAutofit/>
          </a:bodyPr>
          <a:lstStyle/>
          <a:p>
            <a:pPr marL="0" marR="0" lvl="0" indent="0" algn="l" rtl="0">
              <a:lnSpc>
                <a:spcPct val="113916"/>
              </a:lnSpc>
              <a:spcBef>
                <a:spcPts val="0"/>
              </a:spcBef>
              <a:spcAft>
                <a:spcPts val="0"/>
              </a:spcAft>
              <a:buClr>
                <a:srgbClr val="272525"/>
              </a:buClr>
              <a:buSzPts val="2400"/>
              <a:buFont typeface="Tahoma"/>
              <a:buNone/>
            </a:pPr>
            <a:r>
              <a:rPr lang="hu-HU" sz="2400" b="1">
                <a:solidFill>
                  <a:srgbClr val="272525"/>
                </a:solidFill>
                <a:latin typeface="Tahoma"/>
                <a:ea typeface="Tahoma"/>
                <a:cs typeface="Tahoma"/>
                <a:sym typeface="Tahoma"/>
              </a:rPr>
              <a:t>Look for Certifications and Labels</a:t>
            </a:r>
            <a:endParaRPr sz="2400">
              <a:solidFill>
                <a:schemeClr val="dk1"/>
              </a:solidFill>
              <a:latin typeface="Tahoma"/>
              <a:ea typeface="Tahoma"/>
              <a:cs typeface="Tahoma"/>
              <a:sym typeface="Tahoma"/>
            </a:endParaRPr>
          </a:p>
        </p:txBody>
      </p:sp>
      <p:sp>
        <p:nvSpPr>
          <p:cNvPr id="728" name="Google Shape;728;p41"/>
          <p:cNvSpPr/>
          <p:nvPr/>
        </p:nvSpPr>
        <p:spPr>
          <a:xfrm>
            <a:off x="7175497" y="2473018"/>
            <a:ext cx="3892978" cy="710803"/>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272525"/>
              </a:buClr>
              <a:buSzPts val="2400"/>
              <a:buFont typeface="Tahoma"/>
              <a:buNone/>
            </a:pPr>
            <a:r>
              <a:rPr lang="hu-HU" sz="2400">
                <a:solidFill>
                  <a:srgbClr val="272525"/>
                </a:solidFill>
                <a:latin typeface="Tahoma"/>
                <a:ea typeface="Tahoma"/>
                <a:cs typeface="Tahoma"/>
                <a:sym typeface="Tahoma"/>
              </a:rPr>
              <a:t>Explore trustworthy certifications and labels that justify a product’s sustainability.</a:t>
            </a:r>
            <a:endParaRPr sz="2400">
              <a:solidFill>
                <a:schemeClr val="dk1"/>
              </a:solidFill>
              <a:latin typeface="Tahoma"/>
              <a:ea typeface="Tahoma"/>
              <a:cs typeface="Tahoma"/>
              <a:sym typeface="Tahoma"/>
            </a:endParaRPr>
          </a:p>
        </p:txBody>
      </p:sp>
      <p:sp>
        <p:nvSpPr>
          <p:cNvPr id="729" name="Google Shape;729;p41"/>
          <p:cNvSpPr/>
          <p:nvPr/>
        </p:nvSpPr>
        <p:spPr>
          <a:xfrm>
            <a:off x="2361766" y="4046875"/>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30" name="Google Shape;730;p41"/>
          <p:cNvSpPr/>
          <p:nvPr/>
        </p:nvSpPr>
        <p:spPr>
          <a:xfrm>
            <a:off x="2485994" y="4057293"/>
            <a:ext cx="151333"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3</a:t>
            </a:r>
            <a:endParaRPr sz="2624">
              <a:solidFill>
                <a:schemeClr val="dk1"/>
              </a:solidFill>
              <a:latin typeface="Tahoma"/>
              <a:ea typeface="Tahoma"/>
              <a:cs typeface="Tahoma"/>
              <a:sym typeface="Tahoma"/>
            </a:endParaRPr>
          </a:p>
        </p:txBody>
      </p:sp>
      <p:sp>
        <p:nvSpPr>
          <p:cNvPr id="731" name="Google Shape;731;p41"/>
          <p:cNvSpPr/>
          <p:nvPr/>
        </p:nvSpPr>
        <p:spPr>
          <a:xfrm>
            <a:off x="2743299" y="3807400"/>
            <a:ext cx="3795300" cy="694500"/>
          </a:xfrm>
          <a:prstGeom prst="rect">
            <a:avLst/>
          </a:prstGeom>
          <a:noFill/>
          <a:ln>
            <a:noFill/>
          </a:ln>
        </p:spPr>
        <p:txBody>
          <a:bodyPr spcFirstLastPara="1" wrap="square" lIns="91425" tIns="45700" rIns="91425" bIns="45700" anchor="t" anchorCtr="0">
            <a:noAutofit/>
          </a:bodyPr>
          <a:lstStyle/>
          <a:p>
            <a:pPr marL="0" marR="0" lvl="0" indent="0" algn="l" rtl="0">
              <a:lnSpc>
                <a:spcPct val="113916"/>
              </a:lnSpc>
              <a:spcBef>
                <a:spcPts val="0"/>
              </a:spcBef>
              <a:spcAft>
                <a:spcPts val="0"/>
              </a:spcAft>
              <a:buClr>
                <a:srgbClr val="272525"/>
              </a:buClr>
              <a:buSzPts val="2400"/>
              <a:buFont typeface="Tahoma"/>
              <a:buNone/>
            </a:pPr>
            <a:r>
              <a:rPr lang="hu-HU" sz="2400" b="1">
                <a:solidFill>
                  <a:srgbClr val="272525"/>
                </a:solidFill>
                <a:latin typeface="Tahoma"/>
                <a:ea typeface="Tahoma"/>
                <a:cs typeface="Tahoma"/>
                <a:sym typeface="Tahoma"/>
              </a:rPr>
              <a:t>Support Trustworthy Brands and Companies</a:t>
            </a:r>
            <a:endParaRPr sz="2400">
              <a:solidFill>
                <a:schemeClr val="dk1"/>
              </a:solidFill>
              <a:latin typeface="Tahoma"/>
              <a:ea typeface="Tahoma"/>
              <a:cs typeface="Tahoma"/>
              <a:sym typeface="Tahoma"/>
            </a:endParaRPr>
          </a:p>
        </p:txBody>
      </p:sp>
      <p:sp>
        <p:nvSpPr>
          <p:cNvPr id="732" name="Google Shape;732;p41"/>
          <p:cNvSpPr/>
          <p:nvPr/>
        </p:nvSpPr>
        <p:spPr>
          <a:xfrm>
            <a:off x="2819942" y="4746069"/>
            <a:ext cx="3795300" cy="1066200"/>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272525"/>
              </a:buClr>
              <a:buSzPts val="2400"/>
              <a:buFont typeface="Tahoma"/>
              <a:buNone/>
            </a:pPr>
            <a:r>
              <a:rPr lang="hu-HU" sz="2400">
                <a:solidFill>
                  <a:srgbClr val="272525"/>
                </a:solidFill>
                <a:latin typeface="Tahoma"/>
                <a:ea typeface="Tahoma"/>
                <a:cs typeface="Tahoma"/>
                <a:sym typeface="Tahoma"/>
              </a:rPr>
              <a:t>Discover ethical and sustainable brands that prioritize transparency and environmental responsibility.</a:t>
            </a:r>
            <a:endParaRPr sz="2400">
              <a:solidFill>
                <a:schemeClr val="dk1"/>
              </a:solidFill>
              <a:latin typeface="Tahoma"/>
              <a:ea typeface="Tahoma"/>
              <a:cs typeface="Tahoma"/>
              <a:sym typeface="Tahoma"/>
            </a:endParaRPr>
          </a:p>
        </p:txBody>
      </p:sp>
      <p:sp>
        <p:nvSpPr>
          <p:cNvPr id="733" name="Google Shape;733;p41"/>
          <p:cNvSpPr/>
          <p:nvPr/>
        </p:nvSpPr>
        <p:spPr>
          <a:xfrm>
            <a:off x="6740471" y="4050269"/>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34" name="Google Shape;734;p41"/>
          <p:cNvSpPr/>
          <p:nvPr/>
        </p:nvSpPr>
        <p:spPr>
          <a:xfrm>
            <a:off x="6846448" y="4081308"/>
            <a:ext cx="162370"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4</a:t>
            </a:r>
            <a:endParaRPr sz="2624">
              <a:solidFill>
                <a:schemeClr val="dk1"/>
              </a:solidFill>
              <a:latin typeface="Tahoma"/>
              <a:ea typeface="Tahoma"/>
              <a:cs typeface="Tahoma"/>
              <a:sym typeface="Tahoma"/>
            </a:endParaRPr>
          </a:p>
        </p:txBody>
      </p:sp>
      <p:sp>
        <p:nvSpPr>
          <p:cNvPr id="735" name="Google Shape;735;p41"/>
          <p:cNvSpPr/>
          <p:nvPr/>
        </p:nvSpPr>
        <p:spPr>
          <a:xfrm>
            <a:off x="7175501" y="4126600"/>
            <a:ext cx="3893100" cy="347100"/>
          </a:xfrm>
          <a:prstGeom prst="rect">
            <a:avLst/>
          </a:prstGeom>
          <a:noFill/>
          <a:ln>
            <a:noFill/>
          </a:ln>
        </p:spPr>
        <p:txBody>
          <a:bodyPr spcFirstLastPara="1" wrap="square" lIns="91425" tIns="45700" rIns="91425" bIns="45700" anchor="t" anchorCtr="0">
            <a:noAutofit/>
          </a:bodyPr>
          <a:lstStyle/>
          <a:p>
            <a:pPr marL="0" marR="0" lvl="0" indent="0" algn="l" rtl="0">
              <a:lnSpc>
                <a:spcPct val="113916"/>
              </a:lnSpc>
              <a:spcBef>
                <a:spcPts val="0"/>
              </a:spcBef>
              <a:spcAft>
                <a:spcPts val="0"/>
              </a:spcAft>
              <a:buClr>
                <a:srgbClr val="272525"/>
              </a:buClr>
              <a:buSzPts val="2400"/>
              <a:buFont typeface="Tahoma"/>
              <a:buNone/>
            </a:pPr>
            <a:r>
              <a:rPr lang="hu-HU" sz="2400" b="1">
                <a:solidFill>
                  <a:srgbClr val="272525"/>
                </a:solidFill>
                <a:latin typeface="Tahoma"/>
                <a:ea typeface="Tahoma"/>
                <a:cs typeface="Tahoma"/>
                <a:sym typeface="Tahoma"/>
              </a:rPr>
              <a:t>Be Aware of Greenwashing Traps</a:t>
            </a:r>
            <a:endParaRPr sz="2400">
              <a:solidFill>
                <a:schemeClr val="dk1"/>
              </a:solidFill>
              <a:latin typeface="Tahoma"/>
              <a:ea typeface="Tahoma"/>
              <a:cs typeface="Tahoma"/>
              <a:sym typeface="Tahoma"/>
            </a:endParaRPr>
          </a:p>
        </p:txBody>
      </p:sp>
      <p:sp>
        <p:nvSpPr>
          <p:cNvPr id="736" name="Google Shape;736;p41"/>
          <p:cNvSpPr/>
          <p:nvPr/>
        </p:nvSpPr>
        <p:spPr>
          <a:xfrm>
            <a:off x="7175496" y="4884555"/>
            <a:ext cx="3893100" cy="1066200"/>
          </a:xfrm>
          <a:prstGeom prst="rect">
            <a:avLst/>
          </a:prstGeom>
          <a:noFill/>
          <a:ln>
            <a:noFill/>
          </a:ln>
        </p:spPr>
        <p:txBody>
          <a:bodyPr spcFirstLastPara="1" wrap="square" lIns="91425" tIns="45700" rIns="91425" bIns="45700" anchor="t" anchorCtr="0">
            <a:noAutofit/>
          </a:bodyPr>
          <a:lstStyle/>
          <a:p>
            <a:pPr marL="0" marR="0" lvl="0" indent="0" algn="l" rtl="0">
              <a:lnSpc>
                <a:spcPct val="116625"/>
              </a:lnSpc>
              <a:spcBef>
                <a:spcPts val="0"/>
              </a:spcBef>
              <a:spcAft>
                <a:spcPts val="0"/>
              </a:spcAft>
              <a:buClr>
                <a:srgbClr val="272525"/>
              </a:buClr>
              <a:buSzPts val="2400"/>
              <a:buFont typeface="Tahoma"/>
              <a:buNone/>
            </a:pPr>
            <a:r>
              <a:rPr lang="hu-HU" sz="2400">
                <a:solidFill>
                  <a:srgbClr val="272525"/>
                </a:solidFill>
                <a:latin typeface="Tahoma"/>
                <a:ea typeface="Tahoma"/>
                <a:cs typeface="Tahoma"/>
                <a:sym typeface="Tahoma"/>
              </a:rPr>
              <a:t>Stay informed about common tactics used in greenwashing and how to avoid falling for them.</a:t>
            </a:r>
            <a:endParaRPr sz="2400">
              <a:solidFill>
                <a:schemeClr val="dk1"/>
              </a:solidFill>
              <a:latin typeface="Tahoma"/>
              <a:ea typeface="Tahoma"/>
              <a:cs typeface="Tahoma"/>
              <a:sym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42"/>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68350"/>
              </a:lnSpc>
              <a:spcBef>
                <a:spcPts val="0"/>
              </a:spcBef>
              <a:spcAft>
                <a:spcPts val="0"/>
              </a:spcAft>
              <a:buClr>
                <a:srgbClr val="344F74"/>
              </a:buClr>
              <a:buSzPts val="4000"/>
              <a:buFont typeface="Tahoma"/>
              <a:buNone/>
            </a:pPr>
            <a:r>
              <a:rPr lang="hu-HU" sz="4000">
                <a:solidFill>
                  <a:srgbClr val="344F74"/>
                </a:solidFill>
              </a:rPr>
              <a:t>Research and Verify Claims</a:t>
            </a:r>
            <a:endParaRPr sz="4000">
              <a:solidFill>
                <a:srgbClr val="344F74"/>
              </a:solidFill>
            </a:endParaRPr>
          </a:p>
        </p:txBody>
      </p:sp>
      <p:sp>
        <p:nvSpPr>
          <p:cNvPr id="743" name="Google Shape;743;p42"/>
          <p:cNvSpPr txBox="1">
            <a:spLocks noGrp="1"/>
          </p:cNvSpPr>
          <p:nvPr>
            <p:ph type="body" idx="2"/>
          </p:nvPr>
        </p:nvSpPr>
        <p:spPr>
          <a:xfrm>
            <a:off x="353204" y="2822057"/>
            <a:ext cx="3212601" cy="2012950"/>
          </a:xfrm>
          <a:prstGeom prst="rect">
            <a:avLst/>
          </a:prstGeom>
          <a:solidFill>
            <a:srgbClr val="E89F56"/>
          </a:solidFill>
          <a:ln w="9525" cap="flat" cmpd="sng">
            <a:solidFill>
              <a:srgbClr val="E89F56"/>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hu-HU" b="0" i="0">
                <a:latin typeface="Tahoma"/>
                <a:ea typeface="Tahoma"/>
                <a:cs typeface="Tahoma"/>
                <a:sym typeface="Tahoma"/>
              </a:rPr>
              <a:t>Check where your food is sourced and the methods of manufacturing.</a:t>
            </a:r>
            <a:endParaRPr>
              <a:latin typeface="Tahoma"/>
              <a:ea typeface="Tahoma"/>
              <a:cs typeface="Tahoma"/>
              <a:sym typeface="Tahoma"/>
            </a:endParaRPr>
          </a:p>
        </p:txBody>
      </p:sp>
      <p:sp>
        <p:nvSpPr>
          <p:cNvPr id="744" name="Google Shape;744;p42"/>
          <p:cNvSpPr/>
          <p:nvPr/>
        </p:nvSpPr>
        <p:spPr>
          <a:xfrm>
            <a:off x="427632" y="728782"/>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42"/>
          <p:cNvSpPr/>
          <p:nvPr/>
        </p:nvSpPr>
        <p:spPr>
          <a:xfrm>
            <a:off x="559299" y="728782"/>
            <a:ext cx="118221"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1</a:t>
            </a:r>
            <a:endParaRPr sz="2624">
              <a:solidFill>
                <a:schemeClr val="dk1"/>
              </a:solidFill>
              <a:latin typeface="Tahoma"/>
              <a:ea typeface="Tahoma"/>
              <a:cs typeface="Tahoma"/>
              <a:sym typeface="Tahoma"/>
            </a:endParaRPr>
          </a:p>
        </p:txBody>
      </p:sp>
      <p:pic>
        <p:nvPicPr>
          <p:cNvPr id="746" name="Google Shape;746;p42" descr="A képen ruházat, személy, lábbelik, rajzfilm látható&#10;&#10;Automatikusan generált leírás"/>
          <p:cNvPicPr preferRelativeResize="0"/>
          <p:nvPr/>
        </p:nvPicPr>
        <p:blipFill rotWithShape="1">
          <a:blip r:embed="rId3">
            <a:alphaModFix/>
          </a:blip>
          <a:srcRect/>
          <a:stretch/>
        </p:blipFill>
        <p:spPr>
          <a:xfrm>
            <a:off x="3688333" y="1436207"/>
            <a:ext cx="8503667" cy="4784651"/>
          </a:xfrm>
          <a:prstGeom prst="rect">
            <a:avLst/>
          </a:prstGeom>
          <a:noFill/>
          <a:ln>
            <a:noFill/>
          </a:ln>
        </p:spPr>
      </p:pic>
      <p:sp>
        <p:nvSpPr>
          <p:cNvPr id="747" name="Google Shape;747;p42"/>
          <p:cNvSpPr txBox="1"/>
          <p:nvPr/>
        </p:nvSpPr>
        <p:spPr>
          <a:xfrm>
            <a:off x="7349756" y="6354056"/>
            <a:ext cx="31552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600">
                <a:solidFill>
                  <a:schemeClr val="dk1"/>
                </a:solidFill>
                <a:latin typeface="Tahoma"/>
                <a:ea typeface="Tahoma"/>
                <a:cs typeface="Tahoma"/>
                <a:sym typeface="Tahoma"/>
              </a:rPr>
              <a:t>Source of image: </a:t>
            </a:r>
            <a:r>
              <a:rPr lang="hu-HU" sz="1600" u="sng">
                <a:solidFill>
                  <a:schemeClr val="dk1"/>
                </a:solidFill>
                <a:latin typeface="Tahoma"/>
                <a:ea typeface="Tahoma"/>
                <a:cs typeface="Tahoma"/>
                <a:sym typeface="Tahoma"/>
                <a:hlinkClick r:id="rId4">
                  <a:extLst>
                    <a:ext uri="{A12FA001-AC4F-418D-AE19-62706E023703}">
                      <ahyp:hlinkClr xmlns:ahyp="http://schemas.microsoft.com/office/drawing/2018/hyperlinkcolor" val="tx"/>
                    </a:ext>
                  </a:extLst>
                </a:hlinkClick>
              </a:rPr>
              <a:t>Adobe Stock</a:t>
            </a:r>
            <a:endParaRPr sz="1600">
              <a:solidFill>
                <a:schemeClr val="dk1"/>
              </a:solidFill>
              <a:latin typeface="Tahoma"/>
              <a:ea typeface="Tahoma"/>
              <a:cs typeface="Tahoma"/>
              <a:sym typeface="Tahom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3"/>
          <p:cNvSpPr txBox="1">
            <a:spLocks noGrp="1"/>
          </p:cNvSpPr>
          <p:nvPr>
            <p:ph type="title"/>
          </p:nvPr>
        </p:nvSpPr>
        <p:spPr>
          <a:xfrm>
            <a:off x="886691" y="403225"/>
            <a:ext cx="10515600" cy="93647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4F74"/>
              </a:buClr>
              <a:buSzPts val="4000"/>
              <a:buFont typeface="Tahoma"/>
              <a:buNone/>
            </a:pPr>
            <a:r>
              <a:rPr lang="hu-HU" sz="4000">
                <a:solidFill>
                  <a:srgbClr val="344F74"/>
                </a:solidFill>
              </a:rPr>
              <a:t>Look for </a:t>
            </a:r>
            <a:r>
              <a:rPr lang="hu-HU" sz="4000">
                <a:solidFill>
                  <a:srgbClr val="E89F56"/>
                </a:solidFill>
              </a:rPr>
              <a:t>Certifications and Labels</a:t>
            </a:r>
            <a:endParaRPr>
              <a:solidFill>
                <a:srgbClr val="E89F56"/>
              </a:solidFill>
            </a:endParaRPr>
          </a:p>
        </p:txBody>
      </p:sp>
      <p:sp>
        <p:nvSpPr>
          <p:cNvPr id="754" name="Google Shape;754;p43"/>
          <p:cNvSpPr txBox="1">
            <a:spLocks noGrp="1"/>
          </p:cNvSpPr>
          <p:nvPr>
            <p:ph type="body" idx="1"/>
          </p:nvPr>
        </p:nvSpPr>
        <p:spPr>
          <a:xfrm>
            <a:off x="789709" y="1358530"/>
            <a:ext cx="7275299" cy="5409618"/>
          </a:xfrm>
          <a:prstGeom prst="rect">
            <a:avLst/>
          </a:prstGeom>
          <a:noFill/>
          <a:ln>
            <a:noFill/>
          </a:ln>
        </p:spPr>
        <p:txBody>
          <a:bodyPr spcFirstLastPara="1" wrap="square" lIns="91425" tIns="45700" rIns="91425" bIns="45700" anchor="t" anchorCtr="0">
            <a:normAutofit lnSpcReduction="10000"/>
          </a:bodyPr>
          <a:lstStyle/>
          <a:p>
            <a:pPr marL="342900" lvl="0" indent="-342900" algn="just" rtl="0">
              <a:lnSpc>
                <a:spcPct val="110000"/>
              </a:lnSpc>
              <a:spcBef>
                <a:spcPts val="0"/>
              </a:spcBef>
              <a:spcAft>
                <a:spcPts val="0"/>
              </a:spcAft>
              <a:buSzPts val="2400"/>
              <a:buFont typeface="Noto Sans Symbols"/>
              <a:buChar char="✔"/>
            </a:pPr>
            <a:r>
              <a:rPr lang="hu-HU" b="1">
                <a:highlight>
                  <a:srgbClr val="E89F56"/>
                </a:highlight>
              </a:rPr>
              <a:t>Fairtrade</a:t>
            </a:r>
            <a:r>
              <a:rPr lang="hu-HU"/>
              <a:t>: With this label, you can feel comfortable knowing the producer provides fair compensation and working conditions to their employees.</a:t>
            </a:r>
            <a:endParaRPr/>
          </a:p>
          <a:p>
            <a:pPr marL="0" lvl="0" indent="0" algn="just" rtl="0">
              <a:lnSpc>
                <a:spcPct val="110000"/>
              </a:lnSpc>
              <a:spcBef>
                <a:spcPts val="1000"/>
              </a:spcBef>
              <a:spcAft>
                <a:spcPts val="0"/>
              </a:spcAft>
              <a:buSzPts val="1600"/>
              <a:buNone/>
            </a:pPr>
            <a:endParaRPr sz="1600" b="0" i="0"/>
          </a:p>
          <a:p>
            <a:pPr marL="342900" lvl="0" indent="-342900" algn="just" rtl="0">
              <a:lnSpc>
                <a:spcPct val="110000"/>
              </a:lnSpc>
              <a:spcBef>
                <a:spcPts val="1000"/>
              </a:spcBef>
              <a:spcAft>
                <a:spcPts val="0"/>
              </a:spcAft>
              <a:buSzPts val="2400"/>
              <a:buFont typeface="Noto Sans Symbols"/>
              <a:buChar char="✔"/>
            </a:pPr>
            <a:r>
              <a:rPr lang="hu-HU" b="1" i="0">
                <a:highlight>
                  <a:srgbClr val="E89F56"/>
                </a:highlight>
              </a:rPr>
              <a:t>EU Ecolabel</a:t>
            </a:r>
            <a:r>
              <a:rPr lang="hu-HU" b="0" i="0">
                <a:highlight>
                  <a:srgbClr val="E89F56"/>
                </a:highlight>
              </a:rPr>
              <a:t> </a:t>
            </a:r>
            <a:r>
              <a:rPr lang="hu-HU" b="0" i="0"/>
              <a:t>is the EU official voluntary label for environmental excellence </a:t>
            </a:r>
            <a:r>
              <a:rPr lang="hu-HU"/>
              <a:t>based on standardised processes and scientific evidence</a:t>
            </a:r>
            <a:r>
              <a:rPr lang="hu-HU" b="0" i="0"/>
              <a:t>. Goods and services can also get it.</a:t>
            </a:r>
            <a:endParaRPr/>
          </a:p>
          <a:p>
            <a:pPr marL="342900" lvl="0" indent="-241300" algn="just" rtl="0">
              <a:lnSpc>
                <a:spcPct val="110000"/>
              </a:lnSpc>
              <a:spcBef>
                <a:spcPts val="1000"/>
              </a:spcBef>
              <a:spcAft>
                <a:spcPts val="0"/>
              </a:spcAft>
              <a:buSzPts val="1600"/>
              <a:buFont typeface="Noto Sans Symbols"/>
              <a:buNone/>
            </a:pPr>
            <a:endParaRPr sz="1600" b="0" i="0"/>
          </a:p>
          <a:p>
            <a:pPr marL="342900" lvl="0" indent="-342900" algn="just" rtl="0">
              <a:lnSpc>
                <a:spcPct val="110000"/>
              </a:lnSpc>
              <a:spcBef>
                <a:spcPts val="1000"/>
              </a:spcBef>
              <a:spcAft>
                <a:spcPts val="0"/>
              </a:spcAft>
              <a:buSzPts val="2400"/>
              <a:buFont typeface="Noto Sans Symbols"/>
              <a:buChar char="✔"/>
            </a:pPr>
            <a:r>
              <a:rPr lang="hu-HU" b="1" i="0">
                <a:highlight>
                  <a:srgbClr val="E89F56"/>
                </a:highlight>
              </a:rPr>
              <a:t>Cradle to Cradle</a:t>
            </a:r>
            <a:r>
              <a:rPr lang="hu-HU" b="1" i="0"/>
              <a:t>:</a:t>
            </a:r>
            <a:r>
              <a:rPr lang="hu-HU" b="0" i="0"/>
              <a:t> ”the global standard for materials, products and systems that positively impact people and planet.” </a:t>
            </a:r>
            <a:endParaRPr/>
          </a:p>
          <a:p>
            <a:pPr marL="0" lvl="0" indent="0" algn="l" rtl="0">
              <a:lnSpc>
                <a:spcPct val="90000"/>
              </a:lnSpc>
              <a:spcBef>
                <a:spcPts val="1000"/>
              </a:spcBef>
              <a:spcAft>
                <a:spcPts val="0"/>
              </a:spcAft>
              <a:buSzPts val="2400"/>
              <a:buNone/>
            </a:pPr>
            <a:endParaRPr/>
          </a:p>
        </p:txBody>
      </p:sp>
      <p:sp>
        <p:nvSpPr>
          <p:cNvPr id="755" name="Google Shape;755;p43"/>
          <p:cNvSpPr/>
          <p:nvPr/>
        </p:nvSpPr>
        <p:spPr>
          <a:xfrm>
            <a:off x="489795" y="636067"/>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56" name="Google Shape;756;p43"/>
          <p:cNvSpPr/>
          <p:nvPr/>
        </p:nvSpPr>
        <p:spPr>
          <a:xfrm>
            <a:off x="606015" y="617239"/>
            <a:ext cx="145814"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2</a:t>
            </a:r>
            <a:endParaRPr sz="2624">
              <a:solidFill>
                <a:schemeClr val="dk1"/>
              </a:solidFill>
              <a:latin typeface="Tahoma"/>
              <a:ea typeface="Tahoma"/>
              <a:cs typeface="Tahoma"/>
              <a:sym typeface="Tahoma"/>
            </a:endParaRPr>
          </a:p>
        </p:txBody>
      </p:sp>
      <p:pic>
        <p:nvPicPr>
          <p:cNvPr id="757" name="Google Shape;757;p43"/>
          <p:cNvPicPr preferRelativeResize="0"/>
          <p:nvPr/>
        </p:nvPicPr>
        <p:blipFill rotWithShape="1">
          <a:blip r:embed="rId3">
            <a:alphaModFix/>
          </a:blip>
          <a:srcRect/>
          <a:stretch/>
        </p:blipFill>
        <p:spPr>
          <a:xfrm>
            <a:off x="9585382" y="1416201"/>
            <a:ext cx="1984169" cy="1984169"/>
          </a:xfrm>
          <a:prstGeom prst="rect">
            <a:avLst/>
          </a:prstGeom>
          <a:noFill/>
          <a:ln>
            <a:noFill/>
          </a:ln>
        </p:spPr>
      </p:pic>
      <p:pic>
        <p:nvPicPr>
          <p:cNvPr id="758" name="Google Shape;758;p43" descr="Cradle to Cradle Certified® Products Program - ToxServices"/>
          <p:cNvPicPr preferRelativeResize="0"/>
          <p:nvPr/>
        </p:nvPicPr>
        <p:blipFill rotWithShape="1">
          <a:blip r:embed="rId4">
            <a:alphaModFix/>
          </a:blip>
          <a:srcRect/>
          <a:stretch/>
        </p:blipFill>
        <p:spPr>
          <a:xfrm>
            <a:off x="9226946" y="4449714"/>
            <a:ext cx="2175345" cy="2175345"/>
          </a:xfrm>
          <a:prstGeom prst="rect">
            <a:avLst/>
          </a:prstGeom>
          <a:noFill/>
          <a:ln>
            <a:noFill/>
          </a:ln>
        </p:spPr>
      </p:pic>
      <p:pic>
        <p:nvPicPr>
          <p:cNvPr id="759" name="Google Shape;759;p43" descr="Ecolabel UE — Italiano"/>
          <p:cNvPicPr preferRelativeResize="0"/>
          <p:nvPr/>
        </p:nvPicPr>
        <p:blipFill rotWithShape="1">
          <a:blip r:embed="rId5">
            <a:alphaModFix/>
          </a:blip>
          <a:srcRect/>
          <a:stretch/>
        </p:blipFill>
        <p:spPr>
          <a:xfrm>
            <a:off x="8065008" y="3034102"/>
            <a:ext cx="1764693" cy="17646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4"/>
          <p:cNvSpPr txBox="1">
            <a:spLocks noGrp="1"/>
          </p:cNvSpPr>
          <p:nvPr>
            <p:ph type="title"/>
          </p:nvPr>
        </p:nvSpPr>
        <p:spPr>
          <a:xfrm>
            <a:off x="2968133" y="457200"/>
            <a:ext cx="8323868" cy="11128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44F74"/>
              </a:buClr>
              <a:buSzPts val="4000"/>
              <a:buFont typeface="Tahoma"/>
              <a:buNone/>
            </a:pPr>
            <a:r>
              <a:rPr lang="hu-HU" sz="4000">
                <a:solidFill>
                  <a:srgbClr val="344F74"/>
                </a:solidFill>
              </a:rPr>
              <a:t>Support </a:t>
            </a:r>
            <a:r>
              <a:rPr lang="hu-HU" sz="4000">
                <a:solidFill>
                  <a:srgbClr val="E89F56"/>
                </a:solidFill>
              </a:rPr>
              <a:t>Trustworthy Brands and Companies</a:t>
            </a:r>
            <a:endParaRPr sz="4000">
              <a:solidFill>
                <a:srgbClr val="E89F56"/>
              </a:solidFill>
            </a:endParaRPr>
          </a:p>
        </p:txBody>
      </p:sp>
      <p:sp>
        <p:nvSpPr>
          <p:cNvPr id="765" name="Google Shape;765;p44"/>
          <p:cNvSpPr txBox="1">
            <a:spLocks noGrp="1"/>
          </p:cNvSpPr>
          <p:nvPr>
            <p:ph type="body" idx="1"/>
          </p:nvPr>
        </p:nvSpPr>
        <p:spPr>
          <a:xfrm>
            <a:off x="2583974" y="1823145"/>
            <a:ext cx="8518437" cy="43434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0000"/>
              <a:buNone/>
            </a:pPr>
            <a:r>
              <a:rPr lang="hu-HU" sz="3200" b="0" i="0"/>
              <a:t>Buy the products of such companies who…</a:t>
            </a:r>
            <a:endParaRPr sz="3200" b="0" i="0"/>
          </a:p>
          <a:p>
            <a:pPr marL="0" lvl="0" indent="0" algn="l" rtl="0">
              <a:lnSpc>
                <a:spcPct val="100000"/>
              </a:lnSpc>
              <a:spcBef>
                <a:spcPts val="1000"/>
              </a:spcBef>
              <a:spcAft>
                <a:spcPts val="0"/>
              </a:spcAft>
              <a:buSzPct val="100000"/>
              <a:buNone/>
            </a:pPr>
            <a:endParaRPr sz="3200" b="0" i="0"/>
          </a:p>
          <a:p>
            <a:pPr marL="514350" lvl="0" indent="-514350" algn="l" rtl="0">
              <a:lnSpc>
                <a:spcPct val="100000"/>
              </a:lnSpc>
              <a:spcBef>
                <a:spcPts val="1000"/>
              </a:spcBef>
              <a:spcAft>
                <a:spcPts val="0"/>
              </a:spcAft>
              <a:buSzPct val="100000"/>
              <a:buFont typeface="Noto Sans Symbols"/>
              <a:buChar char="✔"/>
            </a:pPr>
            <a:r>
              <a:rPr lang="hu-HU" sz="3200" b="0" i="0"/>
              <a:t>make effort to do something for the environment and/or for the humanity</a:t>
            </a:r>
            <a:endParaRPr sz="3200"/>
          </a:p>
          <a:p>
            <a:pPr marL="514350" lvl="0" indent="-514350" algn="l" rtl="0">
              <a:lnSpc>
                <a:spcPct val="100000"/>
              </a:lnSpc>
              <a:spcBef>
                <a:spcPts val="1000"/>
              </a:spcBef>
              <a:spcAft>
                <a:spcPts val="0"/>
              </a:spcAft>
              <a:buSzPct val="100000"/>
              <a:buFont typeface="Noto Sans Symbols"/>
              <a:buChar char="✔"/>
            </a:pPr>
            <a:r>
              <a:rPr lang="hu-HU" sz="3200"/>
              <a:t>have transparent sustainability practices and behaviour </a:t>
            </a:r>
            <a:endParaRPr/>
          </a:p>
          <a:p>
            <a:pPr marL="514350" lvl="0" indent="-514350" algn="l" rtl="0">
              <a:lnSpc>
                <a:spcPct val="100000"/>
              </a:lnSpc>
              <a:spcBef>
                <a:spcPts val="1000"/>
              </a:spcBef>
              <a:spcAft>
                <a:spcPts val="0"/>
              </a:spcAft>
              <a:buSzPct val="100000"/>
              <a:buFont typeface="Noto Sans Symbols"/>
              <a:buChar char="✔"/>
            </a:pPr>
            <a:r>
              <a:rPr lang="hu-HU" sz="3200">
                <a:highlight>
                  <a:srgbClr val="E89F56"/>
                </a:highlight>
              </a:rPr>
              <a:t>display detailed ingredients </a:t>
            </a:r>
            <a:r>
              <a:rPr lang="hu-HU" sz="3200"/>
              <a:t>on their labels, so you know exactly what you’re eating, drinking, or wearing</a:t>
            </a:r>
            <a:endParaRPr/>
          </a:p>
        </p:txBody>
      </p:sp>
      <p:sp>
        <p:nvSpPr>
          <p:cNvPr id="766" name="Google Shape;766;p44"/>
          <p:cNvSpPr/>
          <p:nvPr/>
        </p:nvSpPr>
        <p:spPr>
          <a:xfrm>
            <a:off x="2470379" y="681037"/>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67" name="Google Shape;767;p44"/>
          <p:cNvSpPr/>
          <p:nvPr/>
        </p:nvSpPr>
        <p:spPr>
          <a:xfrm>
            <a:off x="2583974" y="691455"/>
            <a:ext cx="151333"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3</a:t>
            </a:r>
            <a:endParaRPr sz="2624">
              <a:solidFill>
                <a:schemeClr val="dk1"/>
              </a:solidFill>
              <a:latin typeface="Tahoma"/>
              <a:ea typeface="Tahoma"/>
              <a:cs typeface="Tahoma"/>
              <a:sym typeface="Tahom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45"/>
          <p:cNvSpPr txBox="1">
            <a:spLocks noGrp="1"/>
          </p:cNvSpPr>
          <p:nvPr>
            <p:ph type="title"/>
          </p:nvPr>
        </p:nvSpPr>
        <p:spPr>
          <a:xfrm>
            <a:off x="886691" y="508460"/>
            <a:ext cx="10506733" cy="97171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44F74"/>
              </a:buClr>
              <a:buSzPts val="4000"/>
              <a:buFont typeface="Tahoma"/>
              <a:buNone/>
            </a:pPr>
            <a:r>
              <a:rPr lang="hu-HU">
                <a:solidFill>
                  <a:srgbClr val="344F74"/>
                </a:solidFill>
              </a:rPr>
              <a:t>Be Aware of </a:t>
            </a:r>
            <a:r>
              <a:rPr lang="hu-HU">
                <a:solidFill>
                  <a:srgbClr val="E89F56"/>
                </a:solidFill>
              </a:rPr>
              <a:t>Greenwashing Traps</a:t>
            </a:r>
            <a:endParaRPr>
              <a:solidFill>
                <a:srgbClr val="E89F56"/>
              </a:solidFill>
            </a:endParaRPr>
          </a:p>
        </p:txBody>
      </p:sp>
      <p:sp>
        <p:nvSpPr>
          <p:cNvPr id="774" name="Google Shape;774;p45"/>
          <p:cNvSpPr txBox="1">
            <a:spLocks noGrp="1"/>
          </p:cNvSpPr>
          <p:nvPr>
            <p:ph type="body" idx="1"/>
          </p:nvPr>
        </p:nvSpPr>
        <p:spPr>
          <a:xfrm>
            <a:off x="766976" y="2000693"/>
            <a:ext cx="6779383" cy="39873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hu-HU" sz="3200"/>
              <a:t>Be cautious with…. </a:t>
            </a:r>
            <a:endParaRPr sz="3200"/>
          </a:p>
          <a:p>
            <a:pPr marL="0" lvl="0" indent="0" algn="l" rtl="0">
              <a:lnSpc>
                <a:spcPct val="90000"/>
              </a:lnSpc>
              <a:spcBef>
                <a:spcPts val="1000"/>
              </a:spcBef>
              <a:spcAft>
                <a:spcPts val="0"/>
              </a:spcAft>
              <a:buSzPts val="3200"/>
              <a:buNone/>
            </a:pPr>
            <a:endParaRPr sz="3200">
              <a:highlight>
                <a:srgbClr val="E89F56"/>
              </a:highlight>
            </a:endParaRPr>
          </a:p>
          <a:p>
            <a:pPr marL="342900" lvl="0" indent="-342900" algn="l" rtl="0">
              <a:lnSpc>
                <a:spcPct val="90000"/>
              </a:lnSpc>
              <a:spcBef>
                <a:spcPts val="1000"/>
              </a:spcBef>
              <a:spcAft>
                <a:spcPts val="0"/>
              </a:spcAft>
              <a:buClr>
                <a:srgbClr val="E89F56"/>
              </a:buClr>
              <a:buSzPts val="3200"/>
              <a:buFont typeface="Arial"/>
              <a:buChar char="•"/>
            </a:pPr>
            <a:r>
              <a:rPr lang="hu-HU" sz="3200">
                <a:highlight>
                  <a:srgbClr val="E89F56"/>
                </a:highlight>
              </a:rPr>
              <a:t>no certification</a:t>
            </a:r>
            <a:r>
              <a:rPr lang="hu-HU" sz="3200"/>
              <a:t> </a:t>
            </a:r>
            <a:endParaRPr/>
          </a:p>
          <a:p>
            <a:pPr marL="342900" lvl="0" indent="-342900" algn="l" rtl="0">
              <a:lnSpc>
                <a:spcPct val="90000"/>
              </a:lnSpc>
              <a:spcBef>
                <a:spcPts val="1000"/>
              </a:spcBef>
              <a:spcAft>
                <a:spcPts val="0"/>
              </a:spcAft>
              <a:buClr>
                <a:srgbClr val="E89F56"/>
              </a:buClr>
              <a:buSzPts val="3200"/>
              <a:buFont typeface="Arial"/>
              <a:buChar char="•"/>
            </a:pPr>
            <a:r>
              <a:rPr lang="hu-HU" sz="3200">
                <a:highlight>
                  <a:srgbClr val="E89F56"/>
                </a:highlight>
              </a:rPr>
              <a:t>bad ingredients</a:t>
            </a:r>
            <a:endParaRPr/>
          </a:p>
          <a:p>
            <a:pPr marL="342900" lvl="0" indent="-342900" algn="l" rtl="0">
              <a:lnSpc>
                <a:spcPct val="90000"/>
              </a:lnSpc>
              <a:spcBef>
                <a:spcPts val="1000"/>
              </a:spcBef>
              <a:spcAft>
                <a:spcPts val="0"/>
              </a:spcAft>
              <a:buClr>
                <a:srgbClr val="E89F56"/>
              </a:buClr>
              <a:buSzPts val="3200"/>
              <a:buFont typeface="Arial"/>
              <a:buChar char="•"/>
            </a:pPr>
            <a:r>
              <a:rPr lang="hu-HU" sz="3200">
                <a:highlight>
                  <a:srgbClr val="E89F56"/>
                </a:highlight>
              </a:rPr>
              <a:t>misleading imagery</a:t>
            </a:r>
            <a:endParaRPr/>
          </a:p>
          <a:p>
            <a:pPr marL="342900" lvl="0" indent="-139700" algn="l" rtl="0">
              <a:lnSpc>
                <a:spcPct val="90000"/>
              </a:lnSpc>
              <a:spcBef>
                <a:spcPts val="1000"/>
              </a:spcBef>
              <a:spcAft>
                <a:spcPts val="0"/>
              </a:spcAft>
              <a:buClr>
                <a:srgbClr val="E89F56"/>
              </a:buClr>
              <a:buSzPts val="3200"/>
              <a:buFont typeface="Arial"/>
              <a:buNone/>
            </a:pPr>
            <a:endParaRPr sz="3200">
              <a:highlight>
                <a:srgbClr val="E89F56"/>
              </a:highlight>
            </a:endParaRPr>
          </a:p>
          <a:p>
            <a:pPr marL="342900" lvl="0" indent="-139700" algn="l" rtl="0">
              <a:lnSpc>
                <a:spcPct val="90000"/>
              </a:lnSpc>
              <a:spcBef>
                <a:spcPts val="1000"/>
              </a:spcBef>
              <a:spcAft>
                <a:spcPts val="0"/>
              </a:spcAft>
              <a:buClr>
                <a:srgbClr val="E89F56"/>
              </a:buClr>
              <a:buSzPts val="3200"/>
              <a:buFont typeface="Arial"/>
              <a:buNone/>
            </a:pPr>
            <a:endParaRPr sz="3200"/>
          </a:p>
        </p:txBody>
      </p:sp>
      <p:sp>
        <p:nvSpPr>
          <p:cNvPr id="775" name="Google Shape;775;p45"/>
          <p:cNvSpPr/>
          <p:nvPr/>
        </p:nvSpPr>
        <p:spPr>
          <a:xfrm>
            <a:off x="438838" y="715399"/>
            <a:ext cx="362077" cy="499943"/>
          </a:xfrm>
          <a:prstGeom prst="roundRect">
            <a:avLst>
              <a:gd name="adj" fmla="val 20000"/>
            </a:avLst>
          </a:prstGeom>
          <a:solidFill>
            <a:srgbClr val="E89F56"/>
          </a:solidFill>
          <a:ln w="13800" cap="flat" cmpd="sng">
            <a:solidFill>
              <a:srgbClr val="B5B7E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76" name="Google Shape;776;p45"/>
          <p:cNvSpPr/>
          <p:nvPr/>
        </p:nvSpPr>
        <p:spPr>
          <a:xfrm>
            <a:off x="544815" y="757071"/>
            <a:ext cx="162370"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72525"/>
              </a:buClr>
              <a:buSzPts val="2624"/>
              <a:buFont typeface="Tahoma"/>
              <a:buNone/>
            </a:pPr>
            <a:r>
              <a:rPr lang="hu-HU" sz="2624" b="1">
                <a:solidFill>
                  <a:srgbClr val="272525"/>
                </a:solidFill>
                <a:latin typeface="Tahoma"/>
                <a:ea typeface="Tahoma"/>
                <a:cs typeface="Tahoma"/>
                <a:sym typeface="Tahoma"/>
              </a:rPr>
              <a:t>4</a:t>
            </a:r>
            <a:endParaRPr sz="2624">
              <a:solidFill>
                <a:schemeClr val="dk1"/>
              </a:solidFill>
              <a:latin typeface="Tahoma"/>
              <a:ea typeface="Tahoma"/>
              <a:cs typeface="Tahoma"/>
              <a:sym typeface="Tahoma"/>
            </a:endParaRPr>
          </a:p>
        </p:txBody>
      </p:sp>
      <p:pic>
        <p:nvPicPr>
          <p:cNvPr id="777" name="Google Shape;777;p45" descr="Termelés egyszínű kitöltéssel"/>
          <p:cNvPicPr preferRelativeResize="0"/>
          <p:nvPr/>
        </p:nvPicPr>
        <p:blipFill rotWithShape="1">
          <a:blip r:embed="rId3">
            <a:alphaModFix/>
          </a:blip>
          <a:srcRect/>
          <a:stretch/>
        </p:blipFill>
        <p:spPr>
          <a:xfrm>
            <a:off x="9221971" y="2000693"/>
            <a:ext cx="2856613" cy="2856613"/>
          </a:xfrm>
          <a:prstGeom prst="rect">
            <a:avLst/>
          </a:prstGeom>
          <a:noFill/>
          <a:ln>
            <a:noFill/>
          </a:ln>
        </p:spPr>
      </p:pic>
      <p:pic>
        <p:nvPicPr>
          <p:cNvPr id="778" name="Google Shape;778;p45" descr="Termelés egyszínű kitöltéssel"/>
          <p:cNvPicPr preferRelativeResize="0"/>
          <p:nvPr/>
        </p:nvPicPr>
        <p:blipFill rotWithShape="1">
          <a:blip r:embed="rId4">
            <a:alphaModFix/>
          </a:blip>
          <a:srcRect/>
          <a:stretch/>
        </p:blipFill>
        <p:spPr>
          <a:xfrm>
            <a:off x="5163437" y="2000693"/>
            <a:ext cx="2856613" cy="2856613"/>
          </a:xfrm>
          <a:prstGeom prst="rect">
            <a:avLst/>
          </a:prstGeom>
          <a:noFill/>
          <a:ln>
            <a:noFill/>
          </a:ln>
        </p:spPr>
      </p:pic>
      <p:sp>
        <p:nvSpPr>
          <p:cNvPr id="779" name="Google Shape;779;p45"/>
          <p:cNvSpPr/>
          <p:nvPr/>
        </p:nvSpPr>
        <p:spPr>
          <a:xfrm>
            <a:off x="8187070" y="3428999"/>
            <a:ext cx="893135" cy="664536"/>
          </a:xfrm>
          <a:prstGeom prst="rightArrow">
            <a:avLst>
              <a:gd name="adj1" fmla="val 50000"/>
              <a:gd name="adj2"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80" name="Google Shape;780;p45" descr="Szomorú arc körvonal egyszínű kitöltéssel"/>
          <p:cNvPicPr preferRelativeResize="0"/>
          <p:nvPr/>
        </p:nvPicPr>
        <p:blipFill rotWithShape="1">
          <a:blip r:embed="rId5">
            <a:alphaModFix/>
          </a:blip>
          <a:srcRect/>
          <a:stretch/>
        </p:blipFill>
        <p:spPr>
          <a:xfrm>
            <a:off x="6096000" y="4851990"/>
            <a:ext cx="914400" cy="914400"/>
          </a:xfrm>
          <a:prstGeom prst="rect">
            <a:avLst/>
          </a:prstGeom>
          <a:noFill/>
          <a:ln>
            <a:noFill/>
          </a:ln>
        </p:spPr>
      </p:pic>
      <p:pic>
        <p:nvPicPr>
          <p:cNvPr id="781" name="Google Shape;781;p45" descr="Szomorú arc körvonal egyszínű kitöltéssel"/>
          <p:cNvPicPr preferRelativeResize="0"/>
          <p:nvPr/>
        </p:nvPicPr>
        <p:blipFill rotWithShape="1">
          <a:blip r:embed="rId5">
            <a:alphaModFix/>
          </a:blip>
          <a:srcRect/>
          <a:stretch/>
        </p:blipFill>
        <p:spPr>
          <a:xfrm>
            <a:off x="10033590" y="4851990"/>
            <a:ext cx="914400" cy="914400"/>
          </a:xfrm>
          <a:prstGeom prst="rect">
            <a:avLst/>
          </a:prstGeom>
          <a:noFill/>
          <a:ln>
            <a:noFill/>
          </a:ln>
        </p:spPr>
      </p:pic>
      <p:sp>
        <p:nvSpPr>
          <p:cNvPr id="782" name="Google Shape;782;p45"/>
          <p:cNvSpPr/>
          <p:nvPr/>
        </p:nvSpPr>
        <p:spPr>
          <a:xfrm>
            <a:off x="8187070" y="5070400"/>
            <a:ext cx="893135" cy="477580"/>
          </a:xfrm>
          <a:prstGeom prst="rightArrow">
            <a:avLst>
              <a:gd name="adj1" fmla="val 50000"/>
              <a:gd name="adj2"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6"/>
          <p:cNvSpPr/>
          <p:nvPr/>
        </p:nvSpPr>
        <p:spPr>
          <a:xfrm>
            <a:off x="964848" y="620959"/>
            <a:ext cx="6633329"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Identifying </a:t>
            </a:r>
            <a:r>
              <a:rPr lang="hu-HU" sz="4000">
                <a:solidFill>
                  <a:srgbClr val="E89F56"/>
                </a:solidFill>
                <a:latin typeface="Tahoma"/>
                <a:ea typeface="Tahoma"/>
                <a:cs typeface="Tahoma"/>
                <a:sym typeface="Tahoma"/>
              </a:rPr>
              <a:t>Greenwashing</a:t>
            </a:r>
            <a:endParaRPr sz="4000">
              <a:solidFill>
                <a:srgbClr val="E89F56"/>
              </a:solidFill>
              <a:latin typeface="Tahoma"/>
              <a:ea typeface="Tahoma"/>
              <a:cs typeface="Tahoma"/>
              <a:sym typeface="Tahoma"/>
            </a:endParaRPr>
          </a:p>
        </p:txBody>
      </p:sp>
      <p:sp>
        <p:nvSpPr>
          <p:cNvPr id="788" name="Google Shape;788;p46"/>
          <p:cNvSpPr/>
          <p:nvPr/>
        </p:nvSpPr>
        <p:spPr>
          <a:xfrm>
            <a:off x="633259" y="2700114"/>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89" name="Google Shape;789;p46"/>
          <p:cNvSpPr/>
          <p:nvPr/>
        </p:nvSpPr>
        <p:spPr>
          <a:xfrm>
            <a:off x="801613" y="2741785"/>
            <a:ext cx="16323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1</a:t>
            </a:r>
            <a:endParaRPr sz="2624">
              <a:solidFill>
                <a:srgbClr val="344F74"/>
              </a:solidFill>
              <a:latin typeface="Tahoma"/>
              <a:ea typeface="Tahoma"/>
              <a:cs typeface="Tahoma"/>
              <a:sym typeface="Tahoma"/>
            </a:endParaRPr>
          </a:p>
        </p:txBody>
      </p:sp>
      <p:sp>
        <p:nvSpPr>
          <p:cNvPr id="790" name="Google Shape;790;p46"/>
          <p:cNvSpPr/>
          <p:nvPr/>
        </p:nvSpPr>
        <p:spPr>
          <a:xfrm>
            <a:off x="1355372" y="2374512"/>
            <a:ext cx="2870119" cy="36727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89F56"/>
              </a:buClr>
              <a:buSzPts val="2800"/>
              <a:buFont typeface="Tahoma"/>
              <a:buNone/>
            </a:pPr>
            <a:r>
              <a:rPr lang="hu-HU" sz="2800" b="1">
                <a:solidFill>
                  <a:srgbClr val="E89F56"/>
                </a:solidFill>
                <a:latin typeface="Tahoma"/>
                <a:ea typeface="Tahoma"/>
                <a:cs typeface="Tahoma"/>
                <a:sym typeface="Tahoma"/>
              </a:rPr>
              <a:t>Definition of Greenwashing</a:t>
            </a:r>
            <a:endParaRPr sz="2800">
              <a:solidFill>
                <a:srgbClr val="E89F56"/>
              </a:solidFill>
              <a:latin typeface="Tahoma"/>
              <a:ea typeface="Tahoma"/>
              <a:cs typeface="Tahoma"/>
              <a:sym typeface="Tahoma"/>
            </a:endParaRPr>
          </a:p>
        </p:txBody>
      </p:sp>
      <p:sp>
        <p:nvSpPr>
          <p:cNvPr id="791" name="Google Shape;791;p46"/>
          <p:cNvSpPr/>
          <p:nvPr/>
        </p:nvSpPr>
        <p:spPr>
          <a:xfrm>
            <a:off x="1355373" y="3723549"/>
            <a:ext cx="3220760" cy="14216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72525"/>
              </a:buClr>
              <a:buSzPts val="2400"/>
              <a:buFont typeface="Tahoma"/>
              <a:buNone/>
            </a:pPr>
            <a:r>
              <a:rPr lang="hu-HU" sz="2400">
                <a:solidFill>
                  <a:srgbClr val="272525"/>
                </a:solidFill>
                <a:latin typeface="Tahoma"/>
                <a:ea typeface="Tahoma"/>
                <a:cs typeface="Tahoma"/>
                <a:sym typeface="Tahoma"/>
              </a:rPr>
              <a:t>Understand the concept of greenwashing and its implications in misleading consumers.</a:t>
            </a:r>
            <a:endParaRPr sz="2400">
              <a:solidFill>
                <a:schemeClr val="dk1"/>
              </a:solidFill>
              <a:latin typeface="Tahoma"/>
              <a:ea typeface="Tahoma"/>
              <a:cs typeface="Tahoma"/>
              <a:sym typeface="Tahoma"/>
            </a:endParaRPr>
          </a:p>
        </p:txBody>
      </p:sp>
      <p:sp>
        <p:nvSpPr>
          <p:cNvPr id="792" name="Google Shape;792;p46"/>
          <p:cNvSpPr/>
          <p:nvPr/>
        </p:nvSpPr>
        <p:spPr>
          <a:xfrm>
            <a:off x="4225494" y="2700114"/>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93" name="Google Shape;793;p46"/>
          <p:cNvSpPr/>
          <p:nvPr/>
        </p:nvSpPr>
        <p:spPr>
          <a:xfrm>
            <a:off x="4374798" y="2741785"/>
            <a:ext cx="20133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2</a:t>
            </a:r>
            <a:endParaRPr sz="2624">
              <a:solidFill>
                <a:srgbClr val="344F74"/>
              </a:solidFill>
              <a:latin typeface="Tahoma"/>
              <a:ea typeface="Tahoma"/>
              <a:cs typeface="Tahoma"/>
              <a:sym typeface="Tahoma"/>
            </a:endParaRPr>
          </a:p>
        </p:txBody>
      </p:sp>
      <p:sp>
        <p:nvSpPr>
          <p:cNvPr id="794" name="Google Shape;794;p46"/>
          <p:cNvSpPr/>
          <p:nvPr/>
        </p:nvSpPr>
        <p:spPr>
          <a:xfrm>
            <a:off x="4947607" y="2166839"/>
            <a:ext cx="2870119" cy="69437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44F74"/>
              </a:buClr>
              <a:buSzPts val="2800"/>
              <a:buFont typeface="Tahoma"/>
              <a:buNone/>
            </a:pPr>
            <a:r>
              <a:rPr lang="hu-HU" sz="2800" b="1">
                <a:solidFill>
                  <a:srgbClr val="344F74"/>
                </a:solidFill>
                <a:latin typeface="Tahoma"/>
                <a:ea typeface="Tahoma"/>
                <a:cs typeface="Tahoma"/>
                <a:sym typeface="Tahoma"/>
              </a:rPr>
              <a:t>Signs and Tactics Used by Companies</a:t>
            </a:r>
            <a:endParaRPr sz="2800">
              <a:solidFill>
                <a:srgbClr val="344F74"/>
              </a:solidFill>
              <a:latin typeface="Tahoma"/>
              <a:ea typeface="Tahoma"/>
              <a:cs typeface="Tahoma"/>
              <a:sym typeface="Tahoma"/>
            </a:endParaRPr>
          </a:p>
        </p:txBody>
      </p:sp>
      <p:sp>
        <p:nvSpPr>
          <p:cNvPr id="795" name="Google Shape;795;p46"/>
          <p:cNvSpPr/>
          <p:nvPr/>
        </p:nvSpPr>
        <p:spPr>
          <a:xfrm>
            <a:off x="4947608" y="3723549"/>
            <a:ext cx="2870120" cy="142160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72525"/>
              </a:buClr>
              <a:buSzPts val="2400"/>
              <a:buFont typeface="Tahoma"/>
              <a:buNone/>
            </a:pPr>
            <a:r>
              <a:rPr lang="hu-HU" sz="2400">
                <a:solidFill>
                  <a:srgbClr val="272525"/>
                </a:solidFill>
                <a:latin typeface="Tahoma"/>
                <a:ea typeface="Tahoma"/>
                <a:cs typeface="Tahoma"/>
                <a:sym typeface="Tahoma"/>
              </a:rPr>
              <a:t>Explore the strategies employed by companies to create the illusion of sustainability.</a:t>
            </a:r>
            <a:endParaRPr sz="2400">
              <a:solidFill>
                <a:schemeClr val="dk1"/>
              </a:solidFill>
              <a:latin typeface="Tahoma"/>
              <a:ea typeface="Tahoma"/>
              <a:cs typeface="Tahoma"/>
              <a:sym typeface="Tahoma"/>
            </a:endParaRPr>
          </a:p>
        </p:txBody>
      </p:sp>
      <p:sp>
        <p:nvSpPr>
          <p:cNvPr id="796" name="Google Shape;796;p46"/>
          <p:cNvSpPr/>
          <p:nvPr/>
        </p:nvSpPr>
        <p:spPr>
          <a:xfrm>
            <a:off x="7817728" y="2700114"/>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797" name="Google Shape;797;p46"/>
          <p:cNvSpPr/>
          <p:nvPr/>
        </p:nvSpPr>
        <p:spPr>
          <a:xfrm>
            <a:off x="7963223" y="2741785"/>
            <a:ext cx="20895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3</a:t>
            </a:r>
            <a:endParaRPr sz="2624">
              <a:solidFill>
                <a:srgbClr val="344F74"/>
              </a:solidFill>
              <a:latin typeface="Tahoma"/>
              <a:ea typeface="Tahoma"/>
              <a:cs typeface="Tahoma"/>
              <a:sym typeface="Tahoma"/>
            </a:endParaRPr>
          </a:p>
        </p:txBody>
      </p:sp>
      <p:sp>
        <p:nvSpPr>
          <p:cNvPr id="798" name="Google Shape;798;p46"/>
          <p:cNvSpPr/>
          <p:nvPr/>
        </p:nvSpPr>
        <p:spPr>
          <a:xfrm>
            <a:off x="8539841" y="2166839"/>
            <a:ext cx="3453305" cy="104155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89F56"/>
              </a:buClr>
              <a:buSzPts val="2800"/>
              <a:buFont typeface="Tahoma"/>
              <a:buNone/>
            </a:pPr>
            <a:r>
              <a:rPr lang="hu-HU" sz="2800" b="1">
                <a:solidFill>
                  <a:srgbClr val="E89F56"/>
                </a:solidFill>
                <a:latin typeface="Tahoma"/>
                <a:ea typeface="Tahoma"/>
                <a:cs typeface="Tahoma"/>
                <a:sym typeface="Tahoma"/>
              </a:rPr>
              <a:t>Examples of Greenwashing in Various Industries</a:t>
            </a:r>
            <a:endParaRPr sz="2800">
              <a:solidFill>
                <a:srgbClr val="E89F56"/>
              </a:solidFill>
              <a:latin typeface="Tahoma"/>
              <a:ea typeface="Tahoma"/>
              <a:cs typeface="Tahoma"/>
              <a:sym typeface="Tahoma"/>
            </a:endParaRPr>
          </a:p>
        </p:txBody>
      </p:sp>
      <p:sp>
        <p:nvSpPr>
          <p:cNvPr id="799" name="Google Shape;799;p46"/>
          <p:cNvSpPr/>
          <p:nvPr/>
        </p:nvSpPr>
        <p:spPr>
          <a:xfrm>
            <a:off x="8447340" y="3954849"/>
            <a:ext cx="3049500" cy="17769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72525"/>
              </a:buClr>
              <a:buSzPts val="2400"/>
              <a:buFont typeface="Tahoma"/>
              <a:buNone/>
            </a:pPr>
            <a:r>
              <a:rPr lang="hu-HU" sz="2400">
                <a:solidFill>
                  <a:srgbClr val="272525"/>
                </a:solidFill>
                <a:latin typeface="Tahoma"/>
                <a:ea typeface="Tahoma"/>
                <a:cs typeface="Tahoma"/>
                <a:sym typeface="Tahoma"/>
              </a:rPr>
              <a:t>Discover real-life instances of greenwashing in different sectors.</a:t>
            </a:r>
            <a:endParaRPr sz="2400">
              <a:solidFill>
                <a:schemeClr val="dk1"/>
              </a:solidFill>
              <a:latin typeface="Tahoma"/>
              <a:ea typeface="Tahoma"/>
              <a:cs typeface="Tahoma"/>
              <a:sym typeface="Tahom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47"/>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4F74"/>
              </a:buClr>
              <a:buSzPts val="4000"/>
              <a:buFont typeface="Tahoma"/>
              <a:buNone/>
            </a:pPr>
            <a:r>
              <a:rPr lang="hu-HU" sz="4000">
                <a:solidFill>
                  <a:srgbClr val="344F74"/>
                </a:solidFill>
              </a:rPr>
              <a:t>Definition of </a:t>
            </a:r>
            <a:r>
              <a:rPr lang="hu-HU" sz="4000">
                <a:solidFill>
                  <a:srgbClr val="E89F56"/>
                </a:solidFill>
              </a:rPr>
              <a:t>Greenwashing</a:t>
            </a:r>
            <a:endParaRPr/>
          </a:p>
        </p:txBody>
      </p:sp>
      <p:sp>
        <p:nvSpPr>
          <p:cNvPr id="805" name="Google Shape;805;p47"/>
          <p:cNvSpPr txBox="1">
            <a:spLocks noGrp="1"/>
          </p:cNvSpPr>
          <p:nvPr>
            <p:ph type="body" idx="1"/>
          </p:nvPr>
        </p:nvSpPr>
        <p:spPr>
          <a:xfrm>
            <a:off x="838199" y="1511808"/>
            <a:ext cx="10564091" cy="4665155"/>
          </a:xfrm>
          <a:prstGeom prst="rect">
            <a:avLst/>
          </a:prstGeom>
          <a:noFill/>
          <a:ln>
            <a:noFill/>
          </a:ln>
        </p:spPr>
        <p:txBody>
          <a:bodyPr spcFirstLastPara="1" wrap="square" lIns="91425" tIns="45700" rIns="91425" bIns="45700" anchor="t" anchorCtr="0">
            <a:normAutofit fontScale="92500" lnSpcReduction="10000"/>
          </a:bodyPr>
          <a:lstStyle/>
          <a:p>
            <a:pPr marL="457200" lvl="0" indent="0" algn="l" rtl="0">
              <a:lnSpc>
                <a:spcPct val="90000"/>
              </a:lnSpc>
              <a:spcBef>
                <a:spcPts val="0"/>
              </a:spcBef>
              <a:spcAft>
                <a:spcPts val="0"/>
              </a:spcAft>
              <a:buSzPct val="100000"/>
              <a:buNone/>
            </a:pPr>
            <a:r>
              <a:rPr lang="hu-HU" sz="2800"/>
              <a:t>According to the European Supervisory Authorities Greenwashing is:</a:t>
            </a:r>
            <a:endParaRPr/>
          </a:p>
          <a:p>
            <a:pPr marL="800100" lvl="0" indent="-342900" algn="l" rtl="0">
              <a:lnSpc>
                <a:spcPct val="90000"/>
              </a:lnSpc>
              <a:spcBef>
                <a:spcPts val="1000"/>
              </a:spcBef>
              <a:spcAft>
                <a:spcPts val="0"/>
              </a:spcAft>
              <a:buClr>
                <a:srgbClr val="E89F56"/>
              </a:buClr>
              <a:buSzPct val="100000"/>
              <a:buFont typeface="Arial"/>
              <a:buChar char="•"/>
            </a:pPr>
            <a:r>
              <a:rPr lang="hu-HU" sz="2800"/>
              <a:t>“a practice where sustainability-related statements, declarations, actions, or communications </a:t>
            </a:r>
            <a:r>
              <a:rPr lang="hu-HU" sz="2800">
                <a:highlight>
                  <a:srgbClr val="E89F56"/>
                </a:highlight>
              </a:rPr>
              <a:t>do not clearly and fairly reflect</a:t>
            </a:r>
            <a:r>
              <a:rPr lang="hu-HU" sz="2800"/>
              <a:t> </a:t>
            </a:r>
            <a:r>
              <a:rPr lang="hu-HU" sz="2800">
                <a:highlight>
                  <a:srgbClr val="E89F56"/>
                </a:highlight>
              </a:rPr>
              <a:t>the underlying sustainability profile</a:t>
            </a:r>
            <a:r>
              <a:rPr lang="hu-HU" sz="2800"/>
              <a:t> of an entity, a financial product, or financial services. </a:t>
            </a:r>
            <a:r>
              <a:rPr lang="hu-HU" sz="2800">
                <a:highlight>
                  <a:srgbClr val="E89F56"/>
                </a:highlight>
              </a:rPr>
              <a:t>This practice may be misleading to consumers, </a:t>
            </a:r>
            <a:r>
              <a:rPr lang="hu-HU" sz="2800"/>
              <a:t>investors, or other market participants.”</a:t>
            </a:r>
            <a:endParaRPr/>
          </a:p>
          <a:p>
            <a:pPr marL="800100" lvl="0" indent="-178434" algn="l" rtl="0">
              <a:lnSpc>
                <a:spcPct val="90000"/>
              </a:lnSpc>
              <a:spcBef>
                <a:spcPts val="1000"/>
              </a:spcBef>
              <a:spcAft>
                <a:spcPts val="0"/>
              </a:spcAft>
              <a:buClr>
                <a:srgbClr val="E89F56"/>
              </a:buClr>
              <a:buSzPct val="100000"/>
              <a:buFont typeface="Arial"/>
              <a:buNone/>
            </a:pPr>
            <a:endParaRPr sz="2800"/>
          </a:p>
          <a:p>
            <a:pPr marL="457200" lvl="0" indent="0" algn="l" rtl="0">
              <a:lnSpc>
                <a:spcPct val="90000"/>
              </a:lnSpc>
              <a:spcBef>
                <a:spcPts val="1000"/>
              </a:spcBef>
              <a:spcAft>
                <a:spcPts val="0"/>
              </a:spcAft>
              <a:buSzPct val="100000"/>
              <a:buNone/>
            </a:pPr>
            <a:r>
              <a:rPr lang="hu-HU" sz="2800"/>
              <a:t>With other words, greenwashing means:</a:t>
            </a:r>
            <a:endParaRPr/>
          </a:p>
          <a:p>
            <a:pPr marL="800100" lvl="0" indent="-342900" algn="l" rtl="0">
              <a:lnSpc>
                <a:spcPct val="90000"/>
              </a:lnSpc>
              <a:spcBef>
                <a:spcPts val="1000"/>
              </a:spcBef>
              <a:spcAft>
                <a:spcPts val="0"/>
              </a:spcAft>
              <a:buClr>
                <a:srgbClr val="E89F56"/>
              </a:buClr>
              <a:buSzPct val="100000"/>
              <a:buFont typeface="Arial"/>
              <a:buChar char="•"/>
            </a:pPr>
            <a:r>
              <a:rPr lang="hu-HU" sz="2800"/>
              <a:t>“ </a:t>
            </a:r>
            <a:r>
              <a:rPr lang="hu-HU" sz="2800">
                <a:highlight>
                  <a:srgbClr val="E89F56"/>
                </a:highlight>
              </a:rPr>
              <a:t>deceptive or misleading environmental claims, which are false, vague, omit key information or a combination of these”</a:t>
            </a:r>
            <a:r>
              <a:rPr lang="hu-HU" sz="2800"/>
              <a:t> (</a:t>
            </a:r>
            <a:r>
              <a:rPr lang="hu-HU" sz="2800" i="0"/>
              <a:t>Urbański</a:t>
            </a:r>
            <a:r>
              <a:rPr lang="hu-HU" sz="2800"/>
              <a:t> </a:t>
            </a:r>
            <a:r>
              <a:rPr lang="hu-HU" sz="2800" i="0"/>
              <a:t>and Haque</a:t>
            </a:r>
            <a:r>
              <a:rPr lang="hu-HU" sz="2800"/>
              <a:t>,</a:t>
            </a:r>
            <a:r>
              <a:rPr lang="hu-HU" sz="2800" i="0"/>
              <a:t> 2020)</a:t>
            </a:r>
            <a:endParaRPr sz="2800"/>
          </a:p>
          <a:p>
            <a:pPr marL="0" lvl="0" indent="0" algn="l" rtl="0">
              <a:lnSpc>
                <a:spcPct val="90000"/>
              </a:lnSpc>
              <a:spcBef>
                <a:spcPts val="1000"/>
              </a:spcBef>
              <a:spcAft>
                <a:spcPts val="0"/>
              </a:spcAft>
              <a:buSzPct val="100000"/>
              <a:buNone/>
            </a:pPr>
            <a:endParaRPr>
              <a:highlight>
                <a:srgbClr val="E89F56"/>
              </a:highlight>
            </a:endParaRPr>
          </a:p>
        </p:txBody>
      </p:sp>
      <p:sp>
        <p:nvSpPr>
          <p:cNvPr id="806" name="Google Shape;806;p47"/>
          <p:cNvSpPr/>
          <p:nvPr/>
        </p:nvSpPr>
        <p:spPr>
          <a:xfrm>
            <a:off x="338257" y="804862"/>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807" name="Google Shape;807;p47"/>
          <p:cNvSpPr/>
          <p:nvPr/>
        </p:nvSpPr>
        <p:spPr>
          <a:xfrm>
            <a:off x="506611" y="846533"/>
            <a:ext cx="16323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1</a:t>
            </a:r>
            <a:endParaRPr sz="2624">
              <a:solidFill>
                <a:srgbClr val="344F74"/>
              </a:solidFill>
              <a:latin typeface="Tahoma"/>
              <a:ea typeface="Tahoma"/>
              <a:cs typeface="Tahoma"/>
              <a:sym typeface="Tahom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8"/>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89F56"/>
              </a:buClr>
              <a:buSzPts val="4000"/>
              <a:buFont typeface="Tahoma"/>
              <a:buNone/>
            </a:pPr>
            <a:r>
              <a:rPr lang="hu-HU" sz="4000">
                <a:solidFill>
                  <a:srgbClr val="E89F56"/>
                </a:solidFill>
              </a:rPr>
              <a:t>Signs and Tactics </a:t>
            </a:r>
            <a:r>
              <a:rPr lang="hu-HU" sz="4000">
                <a:solidFill>
                  <a:srgbClr val="344F74"/>
                </a:solidFill>
              </a:rPr>
              <a:t>Used by Companies</a:t>
            </a:r>
            <a:endParaRPr/>
          </a:p>
        </p:txBody>
      </p:sp>
      <p:sp>
        <p:nvSpPr>
          <p:cNvPr id="814" name="Google Shape;814;p48"/>
          <p:cNvSpPr txBox="1">
            <a:spLocks noGrp="1"/>
          </p:cNvSpPr>
          <p:nvPr>
            <p:ph type="body" idx="1"/>
          </p:nvPr>
        </p:nvSpPr>
        <p:spPr>
          <a:xfrm>
            <a:off x="838199" y="1825625"/>
            <a:ext cx="962025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hu-HU" sz="2800" b="1">
                <a:highlight>
                  <a:srgbClr val="E89F56"/>
                </a:highlight>
              </a:rPr>
              <a:t>Vague Label: </a:t>
            </a:r>
            <a:endParaRPr/>
          </a:p>
          <a:p>
            <a:pPr marL="342900" lvl="0" indent="-342900" algn="just" rtl="0">
              <a:lnSpc>
                <a:spcPct val="90000"/>
              </a:lnSpc>
              <a:spcBef>
                <a:spcPts val="1000"/>
              </a:spcBef>
              <a:spcAft>
                <a:spcPts val="0"/>
              </a:spcAft>
              <a:buSzPts val="2800"/>
              <a:buChar char="•"/>
            </a:pPr>
            <a:r>
              <a:rPr lang="hu-HU" sz="2800"/>
              <a:t>These refer to labels poorly define features or where broad claims are made leading to the </a:t>
            </a:r>
            <a:r>
              <a:rPr lang="hu-HU" sz="2800">
                <a:highlight>
                  <a:srgbClr val="E89F56"/>
                </a:highlight>
              </a:rPr>
              <a:t>mislead of consumers </a:t>
            </a:r>
            <a:r>
              <a:rPr lang="hu-HU" sz="2800"/>
              <a:t>about the actual benefits of the product. </a:t>
            </a:r>
            <a:endParaRPr sz="2800"/>
          </a:p>
          <a:p>
            <a:pPr marL="342900" lvl="0" indent="-165100" algn="just" rtl="0">
              <a:lnSpc>
                <a:spcPct val="90000"/>
              </a:lnSpc>
              <a:spcBef>
                <a:spcPts val="1000"/>
              </a:spcBef>
              <a:spcAft>
                <a:spcPts val="0"/>
              </a:spcAft>
              <a:buSzPts val="2800"/>
              <a:buNone/>
            </a:pPr>
            <a:endParaRPr sz="2800"/>
          </a:p>
          <a:p>
            <a:pPr marL="342900" lvl="0" indent="-342900" algn="just" rtl="0">
              <a:lnSpc>
                <a:spcPct val="90000"/>
              </a:lnSpc>
              <a:spcBef>
                <a:spcPts val="1000"/>
              </a:spcBef>
              <a:spcAft>
                <a:spcPts val="0"/>
              </a:spcAft>
              <a:buSzPts val="2800"/>
              <a:buChar char="•"/>
            </a:pPr>
            <a:r>
              <a:rPr lang="hu-HU" sz="2800"/>
              <a:t>For example, terms like "non-toxic," "all-natural," or "green" may </a:t>
            </a:r>
            <a:r>
              <a:rPr lang="hu-HU" sz="2800">
                <a:highlight>
                  <a:srgbClr val="E89F56"/>
                </a:highlight>
              </a:rPr>
              <a:t>sound positive, but they often lack clear meaning</a:t>
            </a:r>
            <a:r>
              <a:rPr lang="hu-HU" sz="2800"/>
              <a:t>. </a:t>
            </a:r>
            <a:endParaRPr/>
          </a:p>
        </p:txBody>
      </p:sp>
      <p:sp>
        <p:nvSpPr>
          <p:cNvPr id="815" name="Google Shape;815;p48"/>
          <p:cNvSpPr/>
          <p:nvPr/>
        </p:nvSpPr>
        <p:spPr>
          <a:xfrm>
            <a:off x="338257" y="814164"/>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816" name="Google Shape;816;p48"/>
          <p:cNvSpPr/>
          <p:nvPr/>
        </p:nvSpPr>
        <p:spPr>
          <a:xfrm>
            <a:off x="487561" y="855835"/>
            <a:ext cx="20133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2</a:t>
            </a:r>
            <a:endParaRPr sz="2624">
              <a:solidFill>
                <a:srgbClr val="344F74"/>
              </a:solidFill>
              <a:latin typeface="Tahoma"/>
              <a:ea typeface="Tahoma"/>
              <a:cs typeface="Tahoma"/>
              <a:sym typeface="Tahom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49" descr="Piros-fehér cetli"/>
          <p:cNvPicPr preferRelativeResize="0"/>
          <p:nvPr/>
        </p:nvPicPr>
        <p:blipFill rotWithShape="1">
          <a:blip r:embed="rId3">
            <a:alphaModFix/>
          </a:blip>
          <a:srcRect l="10243" t="16514" b="2122"/>
          <a:stretch/>
        </p:blipFill>
        <p:spPr>
          <a:xfrm>
            <a:off x="7950806" y="2039294"/>
            <a:ext cx="3607349" cy="3924000"/>
          </a:xfrm>
          <a:prstGeom prst="rect">
            <a:avLst/>
          </a:prstGeom>
          <a:noFill/>
          <a:ln>
            <a:noFill/>
          </a:ln>
        </p:spPr>
      </p:pic>
      <p:sp>
        <p:nvSpPr>
          <p:cNvPr id="822" name="Google Shape;822;p49"/>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E89F56"/>
              </a:buClr>
              <a:buSzPts val="4000"/>
              <a:buFont typeface="Tahoma"/>
              <a:buNone/>
            </a:pPr>
            <a:r>
              <a:rPr lang="hu-HU" sz="4000">
                <a:solidFill>
                  <a:srgbClr val="E89F56"/>
                </a:solidFill>
              </a:rPr>
              <a:t>Signs and Tactics </a:t>
            </a:r>
            <a:r>
              <a:rPr lang="hu-HU" sz="4000">
                <a:solidFill>
                  <a:srgbClr val="344F74"/>
                </a:solidFill>
              </a:rPr>
              <a:t>Used by Companies</a:t>
            </a:r>
            <a:endParaRPr/>
          </a:p>
        </p:txBody>
      </p:sp>
      <p:sp>
        <p:nvSpPr>
          <p:cNvPr id="823" name="Google Shape;823;p49"/>
          <p:cNvSpPr txBox="1">
            <a:spLocks noGrp="1"/>
          </p:cNvSpPr>
          <p:nvPr>
            <p:ph type="body" idx="1"/>
          </p:nvPr>
        </p:nvSpPr>
        <p:spPr>
          <a:xfrm>
            <a:off x="838200" y="1825625"/>
            <a:ext cx="7112606" cy="462915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2800"/>
              <a:buNone/>
            </a:pPr>
            <a:r>
              <a:rPr lang="hu-HU" sz="2800" b="1">
                <a:highlight>
                  <a:srgbClr val="E89F56"/>
                </a:highlight>
              </a:rPr>
              <a:t>False Label:</a:t>
            </a:r>
            <a:r>
              <a:rPr lang="hu-HU" sz="2800" b="1"/>
              <a:t> </a:t>
            </a:r>
            <a:endParaRPr/>
          </a:p>
          <a:p>
            <a:pPr marL="342900" lvl="0" indent="-342900" algn="l" rtl="0">
              <a:lnSpc>
                <a:spcPct val="100000"/>
              </a:lnSpc>
              <a:spcBef>
                <a:spcPts val="1000"/>
              </a:spcBef>
              <a:spcAft>
                <a:spcPts val="0"/>
              </a:spcAft>
              <a:buSzPts val="2800"/>
              <a:buChar char="•"/>
            </a:pPr>
            <a:r>
              <a:rPr lang="hu-HU" sz="2800"/>
              <a:t>This involves using fake labels that suggest nonexistent third-party endorsements. </a:t>
            </a:r>
            <a:endParaRPr sz="2800"/>
          </a:p>
          <a:p>
            <a:pPr marL="342900" lvl="0" indent="-165100" algn="l" rtl="0">
              <a:lnSpc>
                <a:spcPct val="100000"/>
              </a:lnSpc>
              <a:spcBef>
                <a:spcPts val="1000"/>
              </a:spcBef>
              <a:spcAft>
                <a:spcPts val="0"/>
              </a:spcAft>
              <a:buSzPts val="2800"/>
              <a:buNone/>
            </a:pPr>
            <a:endParaRPr sz="2800"/>
          </a:p>
          <a:p>
            <a:pPr marL="342900" lvl="0" indent="-342900" algn="l" rtl="0">
              <a:lnSpc>
                <a:spcPct val="100000"/>
              </a:lnSpc>
              <a:spcBef>
                <a:spcPts val="1000"/>
              </a:spcBef>
              <a:spcAft>
                <a:spcPts val="0"/>
              </a:spcAft>
              <a:buSzPts val="2800"/>
              <a:buChar char="•"/>
            </a:pPr>
            <a:r>
              <a:rPr lang="hu-HU" sz="2800"/>
              <a:t>For instance, companies may use eco-labels like "Certified Green" to </a:t>
            </a:r>
            <a:r>
              <a:rPr lang="hu-HU" sz="2800">
                <a:highlight>
                  <a:srgbClr val="E89F56"/>
                </a:highlight>
              </a:rPr>
              <a:t>make their products seem more legitimate and environmentally friendly</a:t>
            </a:r>
            <a:r>
              <a:rPr lang="hu-HU" sz="2800"/>
              <a:t>, even though such endorsements don't actually exist.</a:t>
            </a:r>
            <a:endParaRPr/>
          </a:p>
        </p:txBody>
      </p:sp>
      <p:sp>
        <p:nvSpPr>
          <p:cNvPr id="824" name="Google Shape;824;p49"/>
          <p:cNvSpPr/>
          <p:nvPr/>
        </p:nvSpPr>
        <p:spPr>
          <a:xfrm>
            <a:off x="338257" y="814164"/>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825" name="Google Shape;825;p49"/>
          <p:cNvSpPr/>
          <p:nvPr/>
        </p:nvSpPr>
        <p:spPr>
          <a:xfrm>
            <a:off x="487561" y="835053"/>
            <a:ext cx="20133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2</a:t>
            </a:r>
            <a:endParaRPr sz="2624">
              <a:solidFill>
                <a:srgbClr val="344F74"/>
              </a:solidFill>
              <a:latin typeface="Tahoma"/>
              <a:ea typeface="Tahoma"/>
              <a:cs typeface="Tahoma"/>
              <a:sym typeface="Tahoma"/>
            </a:endParaRPr>
          </a:p>
        </p:txBody>
      </p:sp>
      <p:sp>
        <p:nvSpPr>
          <p:cNvPr id="826" name="Google Shape;826;p49"/>
          <p:cNvSpPr txBox="1"/>
          <p:nvPr/>
        </p:nvSpPr>
        <p:spPr>
          <a:xfrm rot="-473035">
            <a:off x="8707582" y="3290501"/>
            <a:ext cx="168332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1800">
                <a:solidFill>
                  <a:srgbClr val="00B050"/>
                </a:solidFill>
                <a:latin typeface="Arial"/>
                <a:ea typeface="Arial"/>
                <a:cs typeface="Arial"/>
                <a:sym typeface="Arial"/>
              </a:rPr>
              <a:t>CERTIFIED G R E E N</a:t>
            </a:r>
            <a:endParaRPr sz="1800">
              <a:solidFill>
                <a:srgbClr val="00B05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aphicFrame>
        <p:nvGraphicFramePr>
          <p:cNvPr id="329" name="Google Shape;329;p5"/>
          <p:cNvGraphicFramePr/>
          <p:nvPr/>
        </p:nvGraphicFramePr>
        <p:xfrm>
          <a:off x="474916" y="1029784"/>
          <a:ext cx="3000000" cy="3000000"/>
        </p:xfrm>
        <a:graphic>
          <a:graphicData uri="http://schemas.openxmlformats.org/drawingml/2006/table">
            <a:tbl>
              <a:tblPr>
                <a:noFill/>
                <a:tableStyleId>{21B1ECA1-B42B-400D-A0B8-2EC895C95C31}</a:tableStyleId>
              </a:tblPr>
              <a:tblGrid>
                <a:gridCol w="4153650">
                  <a:extLst>
                    <a:ext uri="{9D8B030D-6E8A-4147-A177-3AD203B41FA5}">
                      <a16:colId xmlns:a16="http://schemas.microsoft.com/office/drawing/2014/main" val="20000"/>
                    </a:ext>
                  </a:extLst>
                </a:gridCol>
                <a:gridCol w="816475">
                  <a:extLst>
                    <a:ext uri="{9D8B030D-6E8A-4147-A177-3AD203B41FA5}">
                      <a16:colId xmlns:a16="http://schemas.microsoft.com/office/drawing/2014/main" val="20001"/>
                    </a:ext>
                  </a:extLst>
                </a:gridCol>
                <a:gridCol w="3143400">
                  <a:extLst>
                    <a:ext uri="{9D8B030D-6E8A-4147-A177-3AD203B41FA5}">
                      <a16:colId xmlns:a16="http://schemas.microsoft.com/office/drawing/2014/main" val="20002"/>
                    </a:ext>
                  </a:extLst>
                </a:gridCol>
              </a:tblGrid>
              <a:tr h="276225">
                <a:tc>
                  <a:txBody>
                    <a:bodyPr/>
                    <a:lstStyle/>
                    <a:p>
                      <a:pPr marL="0" marR="0" lvl="0" indent="0" algn="ctr" rtl="0">
                        <a:spcBef>
                          <a:spcPts val="0"/>
                        </a:spcBef>
                        <a:spcAft>
                          <a:spcPts val="0"/>
                        </a:spcAft>
                        <a:buNone/>
                      </a:pPr>
                      <a:r>
                        <a:rPr lang="hu-HU" sz="1600" b="1" i="0" u="none" strike="noStrike" cap="none">
                          <a:solidFill>
                            <a:srgbClr val="000000"/>
                          </a:solidFill>
                          <a:latin typeface="Arial"/>
                          <a:ea typeface="Arial"/>
                          <a:cs typeface="Arial"/>
                          <a:sym typeface="Arial"/>
                        </a:rPr>
                        <a:t>WP3 structure</a:t>
                      </a:r>
                      <a:endParaRPr sz="1600" b="1"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endParaRPr sz="1600" b="1"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hu-HU" sz="1600" b="1" i="0" u="none" strike="noStrike" cap="none">
                          <a:solidFill>
                            <a:srgbClr val="000000"/>
                          </a:solidFill>
                          <a:latin typeface="Arial"/>
                          <a:ea typeface="Arial"/>
                          <a:cs typeface="Arial"/>
                          <a:sym typeface="Arial"/>
                        </a:rPr>
                        <a:t>WP3 unit topics</a:t>
                      </a:r>
                      <a:endParaRPr sz="1600" b="1"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90500">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47650">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1. Living sustainably</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90500">
                <a:tc rowSpan="3">
                  <a:txBody>
                    <a:bodyPr/>
                    <a:lstStyle/>
                    <a:p>
                      <a:pPr marL="0" marR="0" lvl="0" indent="0" algn="l" rtl="0">
                        <a:spcBef>
                          <a:spcPts val="0"/>
                        </a:spcBef>
                        <a:spcAft>
                          <a:spcPts val="0"/>
                        </a:spcAft>
                        <a:buNone/>
                      </a:pPr>
                      <a:r>
                        <a:rPr lang="hu-HU" sz="1600" b="0" i="1" u="none" strike="noStrike" cap="none">
                          <a:solidFill>
                            <a:srgbClr val="000000"/>
                          </a:solidFill>
                          <a:latin typeface="Arial"/>
                          <a:ea typeface="Arial"/>
                          <a:cs typeface="Arial"/>
                          <a:sym typeface="Arial"/>
                        </a:rPr>
                        <a:t>Aim: To reflect on personal values, identify and explain how values vary among people and over time, while critically evaluating how they align with sustainability values</a:t>
                      </a:r>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1A - Intergenerational Responsibility</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0B4"/>
                    </a:solidFill>
                  </a:tcPr>
                </a:tc>
                <a:extLst>
                  <a:ext uri="{0D108BD9-81ED-4DB2-BD59-A6C34878D82A}">
                    <a16:rowId xmlns:a16="http://schemas.microsoft.com/office/drawing/2014/main" val="10003"/>
                  </a:ext>
                </a:extLst>
              </a:tr>
              <a:tr h="190500">
                <a:tc vMerge="1">
                  <a:txBody>
                    <a:bodyPr/>
                    <a:lstStyle/>
                    <a:p>
                      <a:endParaRPr lang="hu-HU"/>
                    </a:p>
                  </a:txBody>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1" i="0" u="none" strike="noStrike" cap="none">
                          <a:solidFill>
                            <a:srgbClr val="000000"/>
                          </a:solidFill>
                          <a:latin typeface="Arial"/>
                          <a:ea typeface="Arial"/>
                          <a:cs typeface="Arial"/>
                          <a:sym typeface="Arial"/>
                        </a:rPr>
                        <a:t>1B – Waste</a:t>
                      </a:r>
                      <a:endParaRPr sz="1600" b="1"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6E0B4"/>
                    </a:solidFill>
                  </a:tcPr>
                </a:tc>
                <a:extLst>
                  <a:ext uri="{0D108BD9-81ED-4DB2-BD59-A6C34878D82A}">
                    <a16:rowId xmlns:a16="http://schemas.microsoft.com/office/drawing/2014/main" val="10004"/>
                  </a:ext>
                </a:extLst>
              </a:tr>
              <a:tr h="190500">
                <a:tc vMerge="1">
                  <a:txBody>
                    <a:bodyPr/>
                    <a:lstStyle/>
                    <a:p>
                      <a:endParaRPr lang="hu-HU"/>
                    </a:p>
                  </a:txBody>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1C - Green Economy</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0B4"/>
                    </a:solidFill>
                  </a:tcPr>
                </a:tc>
                <a:extLst>
                  <a:ext uri="{0D108BD9-81ED-4DB2-BD59-A6C34878D82A}">
                    <a16:rowId xmlns:a16="http://schemas.microsoft.com/office/drawing/2014/main" val="10005"/>
                  </a:ext>
                </a:extLst>
              </a:tr>
              <a:tr h="190500">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47650">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2. Problems of the world today</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90500">
                <a:tc rowSpan="2">
                  <a:txBody>
                    <a:bodyPr/>
                    <a:lstStyle/>
                    <a:p>
                      <a:pPr marL="0" marR="0" lvl="0" indent="0" algn="l" rtl="0">
                        <a:spcBef>
                          <a:spcPts val="0"/>
                        </a:spcBef>
                        <a:spcAft>
                          <a:spcPts val="0"/>
                        </a:spcAft>
                        <a:buNone/>
                      </a:pPr>
                      <a:r>
                        <a:rPr lang="hu-HU" sz="1600" b="0" i="1" u="none" strike="noStrike" cap="none">
                          <a:solidFill>
                            <a:srgbClr val="000000"/>
                          </a:solidFill>
                          <a:latin typeface="Arial"/>
                          <a:ea typeface="Arial"/>
                          <a:cs typeface="Arial"/>
                          <a:sym typeface="Arial"/>
                        </a:rPr>
                        <a:t>Aim: To manage transitions and challenges in complex sustainability situations and make decisions related to the future in the face of uncertainty, ambiguity and risk.</a:t>
                      </a:r>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BC2E6"/>
                    </a:solidFill>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2A - Adaptation to climate change</a:t>
                      </a:r>
                      <a:endParaRPr sz="1600" b="0" i="0" u="none" strike="noStrike" cap="none">
                        <a:solidFill>
                          <a:srgbClr val="000000"/>
                        </a:solidFill>
                        <a:latin typeface="Arial"/>
                        <a:ea typeface="Arial"/>
                        <a:cs typeface="Arial"/>
                        <a:sym typeface="Arial"/>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DD7EE"/>
                    </a:solidFill>
                  </a:tcPr>
                </a:tc>
                <a:extLst>
                  <a:ext uri="{0D108BD9-81ED-4DB2-BD59-A6C34878D82A}">
                    <a16:rowId xmlns:a16="http://schemas.microsoft.com/office/drawing/2014/main" val="10008"/>
                  </a:ext>
                </a:extLst>
              </a:tr>
              <a:tr h="190500">
                <a:tc vMerge="1">
                  <a:txBody>
                    <a:bodyPr/>
                    <a:lstStyle/>
                    <a:p>
                      <a:endParaRPr lang="hu-HU"/>
                    </a:p>
                  </a:txBody>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2B - Mitigation to climate change</a:t>
                      </a:r>
                      <a:endParaRPr sz="1600" b="0" i="0" u="none" strike="noStrike" cap="none">
                        <a:solidFill>
                          <a:srgbClr val="000000"/>
                        </a:solidFill>
                        <a:latin typeface="Arial"/>
                        <a:ea typeface="Arial"/>
                        <a:cs typeface="Arial"/>
                        <a:sym typeface="Arial"/>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BDD7EE"/>
                    </a:solidFill>
                  </a:tcPr>
                </a:tc>
                <a:extLst>
                  <a:ext uri="{0D108BD9-81ED-4DB2-BD59-A6C34878D82A}">
                    <a16:rowId xmlns:a16="http://schemas.microsoft.com/office/drawing/2014/main" val="10009"/>
                  </a:ext>
                </a:extLst>
              </a:tr>
              <a:tr h="190500">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38125">
                <a:tc>
                  <a:txBody>
                    <a:bodyPr/>
                    <a:lstStyle/>
                    <a:p>
                      <a:pPr marL="0" marR="0" lvl="0" indent="0" algn="l" rtl="0">
                        <a:spcBef>
                          <a:spcPts val="0"/>
                        </a:spcBef>
                        <a:spcAft>
                          <a:spcPts val="0"/>
                        </a:spcAft>
                        <a:buNone/>
                      </a:pPr>
                      <a:r>
                        <a:rPr lang="hu-HU" sz="1600" b="1" i="0" u="none" strike="noStrike" cap="none">
                          <a:solidFill>
                            <a:srgbClr val="000000"/>
                          </a:solidFill>
                          <a:latin typeface="Arial"/>
                          <a:ea typeface="Arial"/>
                          <a:cs typeface="Arial"/>
                          <a:sym typeface="Arial"/>
                        </a:rPr>
                        <a:t>3. Energy: Resources, Poverty &amp; Sustainability</a:t>
                      </a:r>
                      <a:endParaRPr sz="1600" b="1"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90500">
                <a:tc rowSpan="4">
                  <a:txBody>
                    <a:bodyPr/>
                    <a:lstStyle/>
                    <a:p>
                      <a:pPr marL="0" marR="0" lvl="0" indent="0" algn="l" rtl="0">
                        <a:spcBef>
                          <a:spcPts val="0"/>
                        </a:spcBef>
                        <a:spcAft>
                          <a:spcPts val="0"/>
                        </a:spcAft>
                        <a:buNone/>
                      </a:pPr>
                      <a:r>
                        <a:rPr lang="hu-HU" sz="1600" b="1" i="1" u="none" strike="noStrike" cap="none">
                          <a:solidFill>
                            <a:srgbClr val="000000"/>
                          </a:solidFill>
                          <a:latin typeface="Arial"/>
                          <a:ea typeface="Arial"/>
                          <a:cs typeface="Arial"/>
                          <a:sym typeface="Arial"/>
                        </a:rPr>
                        <a:t>Aim: To identify own potential for sustainability and to actively contribute to improving prospects for the community and the planet.</a:t>
                      </a:r>
                      <a:endParaRPr sz="1600" b="1" i="1"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D966"/>
                    </a:solidFill>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3A - Energy resources</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extLst>
                  <a:ext uri="{0D108BD9-81ED-4DB2-BD59-A6C34878D82A}">
                    <a16:rowId xmlns:a16="http://schemas.microsoft.com/office/drawing/2014/main" val="10012"/>
                  </a:ext>
                </a:extLst>
              </a:tr>
              <a:tr h="190500">
                <a:tc vMerge="1">
                  <a:txBody>
                    <a:bodyPr/>
                    <a:lstStyle/>
                    <a:p>
                      <a:endParaRPr lang="hu-HU"/>
                    </a:p>
                  </a:txBody>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3B - Energy poverty</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extLst>
                  <a:ext uri="{0D108BD9-81ED-4DB2-BD59-A6C34878D82A}">
                    <a16:rowId xmlns:a16="http://schemas.microsoft.com/office/drawing/2014/main" val="10013"/>
                  </a:ext>
                </a:extLst>
              </a:tr>
              <a:tr h="190500">
                <a:tc vMerge="1">
                  <a:txBody>
                    <a:bodyPr/>
                    <a:lstStyle/>
                    <a:p>
                      <a:endParaRPr lang="hu-HU"/>
                    </a:p>
                  </a:txBody>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3C - Energy sustainability</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2CC"/>
                    </a:solidFill>
                  </a:tcPr>
                </a:tc>
                <a:extLst>
                  <a:ext uri="{0D108BD9-81ED-4DB2-BD59-A6C34878D82A}">
                    <a16:rowId xmlns:a16="http://schemas.microsoft.com/office/drawing/2014/main" val="10014"/>
                  </a:ext>
                </a:extLst>
              </a:tr>
              <a:tr h="190500">
                <a:tc vMerge="1">
                  <a:txBody>
                    <a:bodyPr/>
                    <a:lstStyle/>
                    <a:p>
                      <a:endParaRPr lang="hu-HU"/>
                    </a:p>
                  </a:txBody>
                  <a:tcPr/>
                </a:tc>
                <a:tc>
                  <a:txBody>
                    <a:bodyPr/>
                    <a:lstStyle/>
                    <a:p>
                      <a:pPr marL="0" marR="0" lvl="0" indent="0" algn="l" rtl="0">
                        <a:spcBef>
                          <a:spcPts val="0"/>
                        </a:spcBef>
                        <a:spcAft>
                          <a:spcPts val="0"/>
                        </a:spcAft>
                        <a:buNone/>
                      </a:pP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hu-HU" sz="1600" b="0" i="0" u="none" strike="noStrike" cap="none">
                          <a:solidFill>
                            <a:srgbClr val="000000"/>
                          </a:solidFill>
                          <a:latin typeface="Arial"/>
                          <a:ea typeface="Arial"/>
                          <a:cs typeface="Arial"/>
                          <a:sym typeface="Arial"/>
                        </a:rPr>
                        <a:t>3D - Sustainable mobility</a:t>
                      </a:r>
                      <a:endParaRPr sz="1600" b="0" i="0" u="none" strike="noStrike" cap="none">
                        <a:solidFill>
                          <a:srgbClr val="000000"/>
                        </a:solidFill>
                        <a:latin typeface="Arial"/>
                        <a:ea typeface="Arial"/>
                        <a:cs typeface="Arial"/>
                        <a:sym typeface="Arial"/>
                      </a:endParaRPr>
                    </a:p>
                  </a:txBody>
                  <a:tcPr marL="9525" marR="9525" marT="9525"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15"/>
                  </a:ext>
                </a:extLst>
              </a:tr>
            </a:tbl>
          </a:graphicData>
        </a:graphic>
      </p:graphicFrame>
      <p:cxnSp>
        <p:nvCxnSpPr>
          <p:cNvPr id="330" name="Google Shape;330;p5"/>
          <p:cNvCxnSpPr/>
          <p:nvPr/>
        </p:nvCxnSpPr>
        <p:spPr>
          <a:xfrm>
            <a:off x="4636652" y="2402929"/>
            <a:ext cx="593100" cy="4203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cxnSp>
        <p:nvCxnSpPr>
          <p:cNvPr id="331" name="Google Shape;331;p5"/>
          <p:cNvCxnSpPr/>
          <p:nvPr/>
        </p:nvCxnSpPr>
        <p:spPr>
          <a:xfrm>
            <a:off x="4636651" y="4025204"/>
            <a:ext cx="593100" cy="3564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cxnSp>
        <p:nvCxnSpPr>
          <p:cNvPr id="332" name="Google Shape;332;p5"/>
          <p:cNvCxnSpPr/>
          <p:nvPr/>
        </p:nvCxnSpPr>
        <p:spPr>
          <a:xfrm>
            <a:off x="4650036" y="5510438"/>
            <a:ext cx="579600" cy="4524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graphicFrame>
        <p:nvGraphicFramePr>
          <p:cNvPr id="333" name="Google Shape;333;p5"/>
          <p:cNvGraphicFramePr/>
          <p:nvPr/>
        </p:nvGraphicFramePr>
        <p:xfrm>
          <a:off x="8747840" y="1507234"/>
          <a:ext cx="3000000" cy="3000000"/>
        </p:xfrm>
        <a:graphic>
          <a:graphicData uri="http://schemas.openxmlformats.org/drawingml/2006/table">
            <a:tbl>
              <a:tblPr firstRow="1" bandRow="1">
                <a:noFill/>
                <a:tableStyleId>{3BF922D8-9571-4EDE-A8FB-273D08493461}</a:tableStyleId>
              </a:tblPr>
              <a:tblGrid>
                <a:gridCol w="2709950">
                  <a:extLst>
                    <a:ext uri="{9D8B030D-6E8A-4147-A177-3AD203B41FA5}">
                      <a16:colId xmlns:a16="http://schemas.microsoft.com/office/drawing/2014/main" val="20000"/>
                    </a:ext>
                  </a:extLst>
                </a:gridCol>
              </a:tblGrid>
              <a:tr h="438325">
                <a:tc>
                  <a:txBody>
                    <a:bodyPr/>
                    <a:lstStyle/>
                    <a:p>
                      <a:pPr marL="0" marR="0" lvl="0" indent="0" algn="ctr" rtl="0">
                        <a:spcBef>
                          <a:spcPts val="0"/>
                        </a:spcBef>
                        <a:spcAft>
                          <a:spcPts val="0"/>
                        </a:spcAft>
                        <a:buNone/>
                      </a:pPr>
                      <a:r>
                        <a:rPr lang="hu-HU" sz="1600" u="none" strike="noStrike" cap="none">
                          <a:latin typeface="Tahoma"/>
                          <a:ea typeface="Tahoma"/>
                          <a:cs typeface="Tahoma"/>
                          <a:sym typeface="Tahoma"/>
                        </a:rPr>
                        <a:t>WP4 TRAINING MODULES</a:t>
                      </a:r>
                      <a:endParaRPr/>
                    </a:p>
                  </a:txBody>
                  <a:tcPr marL="91450" marR="91450" marT="45725" marB="45725"/>
                </a:tc>
                <a:extLst>
                  <a:ext uri="{0D108BD9-81ED-4DB2-BD59-A6C34878D82A}">
                    <a16:rowId xmlns:a16="http://schemas.microsoft.com/office/drawing/2014/main" val="10000"/>
                  </a:ext>
                </a:extLst>
              </a:tr>
              <a:tr h="684525">
                <a:tc>
                  <a:txBody>
                    <a:bodyPr/>
                    <a:lstStyle/>
                    <a:p>
                      <a:pPr marL="0" marR="0" lvl="0" indent="0" algn="ctr" rtl="0">
                        <a:spcBef>
                          <a:spcPts val="0"/>
                        </a:spcBef>
                        <a:spcAft>
                          <a:spcPts val="0"/>
                        </a:spcAft>
                        <a:buNone/>
                      </a:pPr>
                      <a:r>
                        <a:rPr lang="hu-HU" sz="1600" b="0" u="none" strike="noStrike" cap="none">
                          <a:latin typeface="Tahoma"/>
                          <a:ea typeface="Tahoma"/>
                          <a:cs typeface="Tahoma"/>
                          <a:sym typeface="Tahoma"/>
                        </a:rPr>
                        <a:t>1. Green ABC</a:t>
                      </a:r>
                      <a:endParaRPr/>
                    </a:p>
                  </a:txBody>
                  <a:tcPr marL="91450" marR="91450" marT="45725" marB="45725" anchor="ctr"/>
                </a:tc>
                <a:extLst>
                  <a:ext uri="{0D108BD9-81ED-4DB2-BD59-A6C34878D82A}">
                    <a16:rowId xmlns:a16="http://schemas.microsoft.com/office/drawing/2014/main" val="10001"/>
                  </a:ext>
                </a:extLst>
              </a:tr>
              <a:tr h="972750">
                <a:tc>
                  <a:txBody>
                    <a:bodyPr/>
                    <a:lstStyle/>
                    <a:p>
                      <a:pPr marL="0" marR="0" lvl="0" indent="0" algn="ctr" rtl="0">
                        <a:spcBef>
                          <a:spcPts val="0"/>
                        </a:spcBef>
                        <a:spcAft>
                          <a:spcPts val="0"/>
                        </a:spcAft>
                        <a:buNone/>
                      </a:pPr>
                      <a:r>
                        <a:rPr lang="hu-HU" sz="1600" b="0" u="none" strike="noStrike" cap="none">
                          <a:latin typeface="Tahoma"/>
                          <a:ea typeface="Tahoma"/>
                          <a:cs typeface="Tahoma"/>
                          <a:sym typeface="Tahoma"/>
                        </a:rPr>
                        <a:t>2. House performance</a:t>
                      </a:r>
                      <a:endParaRPr/>
                    </a:p>
                  </a:txBody>
                  <a:tcPr marL="91450" marR="91450" marT="45725" marB="45725" anchor="ctr"/>
                </a:tc>
                <a:extLst>
                  <a:ext uri="{0D108BD9-81ED-4DB2-BD59-A6C34878D82A}">
                    <a16:rowId xmlns:a16="http://schemas.microsoft.com/office/drawing/2014/main" val="10002"/>
                  </a:ext>
                </a:extLst>
              </a:tr>
              <a:tr h="684525">
                <a:tc>
                  <a:txBody>
                    <a:bodyPr/>
                    <a:lstStyle/>
                    <a:p>
                      <a:pPr marL="0" marR="0" lvl="0" indent="0" algn="ctr" rtl="0">
                        <a:spcBef>
                          <a:spcPts val="0"/>
                        </a:spcBef>
                        <a:spcAft>
                          <a:spcPts val="0"/>
                        </a:spcAft>
                        <a:buNone/>
                      </a:pPr>
                      <a:r>
                        <a:rPr lang="hu-HU" sz="1600" b="0" u="none" strike="noStrike" cap="none">
                          <a:latin typeface="Tahoma"/>
                          <a:ea typeface="Tahoma"/>
                          <a:cs typeface="Tahoma"/>
                          <a:sym typeface="Tahoma"/>
                        </a:rPr>
                        <a:t>3. House renovations</a:t>
                      </a:r>
                      <a:endParaRPr/>
                    </a:p>
                  </a:txBody>
                  <a:tcPr marL="91450" marR="91450" marT="45725" marB="45725" anchor="ctr"/>
                </a:tc>
                <a:extLst>
                  <a:ext uri="{0D108BD9-81ED-4DB2-BD59-A6C34878D82A}">
                    <a16:rowId xmlns:a16="http://schemas.microsoft.com/office/drawing/2014/main" val="10003"/>
                  </a:ext>
                </a:extLst>
              </a:tr>
              <a:tr h="438325">
                <a:tc>
                  <a:txBody>
                    <a:bodyPr/>
                    <a:lstStyle/>
                    <a:p>
                      <a:pPr marL="0" marR="0" lvl="0" indent="0" algn="ctr" rtl="0">
                        <a:spcBef>
                          <a:spcPts val="0"/>
                        </a:spcBef>
                        <a:spcAft>
                          <a:spcPts val="0"/>
                        </a:spcAft>
                        <a:buNone/>
                      </a:pPr>
                      <a:r>
                        <a:rPr lang="hu-HU" sz="1600" b="1" u="none" strike="noStrike" cap="none">
                          <a:latin typeface="Tahoma"/>
                          <a:ea typeface="Tahoma"/>
                          <a:cs typeface="Tahoma"/>
                          <a:sym typeface="Tahoma"/>
                        </a:rPr>
                        <a:t>4. Waste </a:t>
                      </a:r>
                      <a:endParaRPr/>
                    </a:p>
                  </a:txBody>
                  <a:tcPr marL="91450" marR="91450" marT="45725" marB="45725" anchor="ctr"/>
                </a:tc>
                <a:extLst>
                  <a:ext uri="{0D108BD9-81ED-4DB2-BD59-A6C34878D82A}">
                    <a16:rowId xmlns:a16="http://schemas.microsoft.com/office/drawing/2014/main" val="10004"/>
                  </a:ext>
                </a:extLst>
              </a:tr>
              <a:tr h="438325">
                <a:tc>
                  <a:txBody>
                    <a:bodyPr/>
                    <a:lstStyle/>
                    <a:p>
                      <a:pPr marL="0" marR="0" lvl="0" indent="0" algn="ctr" rtl="0">
                        <a:spcBef>
                          <a:spcPts val="0"/>
                        </a:spcBef>
                        <a:spcAft>
                          <a:spcPts val="0"/>
                        </a:spcAft>
                        <a:buNone/>
                      </a:pPr>
                      <a:r>
                        <a:rPr lang="hu-HU" sz="1600" b="0" u="none" strike="noStrike" cap="none">
                          <a:latin typeface="Tahoma"/>
                          <a:ea typeface="Tahoma"/>
                          <a:cs typeface="Tahoma"/>
                          <a:sym typeface="Tahoma"/>
                        </a:rPr>
                        <a:t>5. Sustainable mobility</a:t>
                      </a:r>
                      <a:endParaRPr sz="1600" b="0" u="none" strike="noStrike" cap="none">
                        <a:latin typeface="Tahoma"/>
                        <a:ea typeface="Tahoma"/>
                        <a:cs typeface="Tahoma"/>
                        <a:sym typeface="Tahoma"/>
                      </a:endParaRPr>
                    </a:p>
                  </a:txBody>
                  <a:tcPr marL="91450" marR="91450" marT="45725" marB="45725" anchor="ctr"/>
                </a:tc>
                <a:extLst>
                  <a:ext uri="{0D108BD9-81ED-4DB2-BD59-A6C34878D82A}">
                    <a16:rowId xmlns:a16="http://schemas.microsoft.com/office/drawing/2014/main" val="10005"/>
                  </a:ext>
                </a:extLst>
              </a:tr>
              <a:tr h="438325">
                <a:tc>
                  <a:txBody>
                    <a:bodyPr/>
                    <a:lstStyle/>
                    <a:p>
                      <a:pPr marL="0" marR="0" lvl="0" indent="0" algn="ctr" rtl="0">
                        <a:spcBef>
                          <a:spcPts val="0"/>
                        </a:spcBef>
                        <a:spcAft>
                          <a:spcPts val="0"/>
                        </a:spcAft>
                        <a:buNone/>
                      </a:pPr>
                      <a:r>
                        <a:rPr lang="hu-HU" sz="1600" b="0" u="none" strike="noStrike" cap="none">
                          <a:latin typeface="Tahoma"/>
                          <a:ea typeface="Tahoma"/>
                          <a:cs typeface="Tahoma"/>
                          <a:sym typeface="Tahoma"/>
                        </a:rPr>
                        <a:t>6. Sustainable food</a:t>
                      </a:r>
                      <a:endParaRPr/>
                    </a:p>
                  </a:txBody>
                  <a:tcPr marL="91450" marR="91450" marT="45725" marB="45725" anchor="ctr"/>
                </a:tc>
                <a:extLst>
                  <a:ext uri="{0D108BD9-81ED-4DB2-BD59-A6C34878D82A}">
                    <a16:rowId xmlns:a16="http://schemas.microsoft.com/office/drawing/2014/main" val="10006"/>
                  </a:ext>
                </a:extLst>
              </a:tr>
              <a:tr h="684525">
                <a:tc>
                  <a:txBody>
                    <a:bodyPr/>
                    <a:lstStyle/>
                    <a:p>
                      <a:pPr marL="0" marR="0" lvl="0" indent="0" algn="ctr" rtl="0">
                        <a:spcBef>
                          <a:spcPts val="0"/>
                        </a:spcBef>
                        <a:spcAft>
                          <a:spcPts val="0"/>
                        </a:spcAft>
                        <a:buNone/>
                      </a:pPr>
                      <a:r>
                        <a:rPr lang="hu-HU" sz="1600" b="0" u="none" strike="noStrike" cap="none">
                          <a:latin typeface="Tahoma"/>
                          <a:ea typeface="Tahoma"/>
                          <a:cs typeface="Tahoma"/>
                          <a:sym typeface="Tahoma"/>
                        </a:rPr>
                        <a:t>7. Biodiversity and zero pollution</a:t>
                      </a:r>
                      <a:endParaRPr sz="1600" b="0" u="none" strike="noStrike" cap="none">
                        <a:latin typeface="Tahoma"/>
                        <a:ea typeface="Tahoma"/>
                        <a:cs typeface="Tahoma"/>
                        <a:sym typeface="Tahoma"/>
                      </a:endParaRPr>
                    </a:p>
                  </a:txBody>
                  <a:tcPr marL="91450" marR="91450" marT="45725" marB="45725" anchor="ctr"/>
                </a:tc>
                <a:extLst>
                  <a:ext uri="{0D108BD9-81ED-4DB2-BD59-A6C34878D82A}">
                    <a16:rowId xmlns:a16="http://schemas.microsoft.com/office/drawing/2014/main" val="10007"/>
                  </a:ext>
                </a:extLst>
              </a:tr>
            </a:tbl>
          </a:graphicData>
        </a:graphic>
      </p:graphicFrame>
      <p:sp>
        <p:nvSpPr>
          <p:cNvPr id="334" name="Google Shape;334;p5"/>
          <p:cNvSpPr txBox="1"/>
          <p:nvPr/>
        </p:nvSpPr>
        <p:spPr>
          <a:xfrm>
            <a:off x="734200" y="232400"/>
            <a:ext cx="10515600" cy="7275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ED7D31"/>
              </a:buClr>
              <a:buSzPts val="4000"/>
              <a:buFont typeface="Tahoma"/>
              <a:buNone/>
            </a:pPr>
            <a:r>
              <a:rPr lang="hu-HU" sz="3000" b="0" i="0" u="none" strike="noStrike" cap="none">
                <a:solidFill>
                  <a:srgbClr val="ED7D31"/>
                </a:solidFill>
                <a:latin typeface="Tahoma"/>
                <a:ea typeface="Tahoma"/>
                <a:cs typeface="Tahoma"/>
                <a:sym typeface="Tahoma"/>
              </a:rPr>
              <a:t>Module 4 – Waste</a:t>
            </a:r>
            <a:r>
              <a:rPr lang="hu-HU" sz="3000">
                <a:solidFill>
                  <a:srgbClr val="ED7D31"/>
                </a:solidFill>
                <a:latin typeface="Tahoma"/>
                <a:ea typeface="Tahoma"/>
                <a:cs typeface="Tahoma"/>
                <a:sym typeface="Tahoma"/>
              </a:rPr>
              <a:t> </a:t>
            </a:r>
            <a:r>
              <a:rPr lang="hu-HU" sz="3000" b="0" i="0" u="none" strike="noStrike" cap="none">
                <a:solidFill>
                  <a:srgbClr val="344F74"/>
                </a:solidFill>
                <a:latin typeface="Tahoma"/>
                <a:ea typeface="Tahoma"/>
                <a:cs typeface="Tahoma"/>
                <a:sym typeface="Tahoma"/>
              </a:rPr>
              <a:t>Connection to WP3</a:t>
            </a:r>
            <a:endParaRPr sz="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50"/>
          <p:cNvSpPr txBox="1">
            <a:spLocks noGrp="1"/>
          </p:cNvSpPr>
          <p:nvPr>
            <p:ph type="title"/>
          </p:nvPr>
        </p:nvSpPr>
        <p:spPr>
          <a:xfrm>
            <a:off x="838200" y="365125"/>
            <a:ext cx="862965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hu-HU" sz="4000">
                <a:solidFill>
                  <a:srgbClr val="E89F56"/>
                </a:solidFill>
              </a:rPr>
              <a:t>Signs and Tactics </a:t>
            </a:r>
            <a:r>
              <a:rPr lang="hu-HU" sz="4000">
                <a:solidFill>
                  <a:srgbClr val="344F74"/>
                </a:solidFill>
              </a:rPr>
              <a:t>Used by </a:t>
            </a:r>
            <a:br>
              <a:rPr lang="hu-HU" sz="4000">
                <a:solidFill>
                  <a:srgbClr val="344F74"/>
                </a:solidFill>
              </a:rPr>
            </a:br>
            <a:r>
              <a:rPr lang="hu-HU" sz="4000">
                <a:solidFill>
                  <a:srgbClr val="344F74"/>
                </a:solidFill>
              </a:rPr>
              <a:t>Companies</a:t>
            </a:r>
            <a:endParaRPr/>
          </a:p>
        </p:txBody>
      </p:sp>
      <p:sp>
        <p:nvSpPr>
          <p:cNvPr id="833" name="Google Shape;833;p50"/>
          <p:cNvSpPr txBox="1">
            <a:spLocks noGrp="1"/>
          </p:cNvSpPr>
          <p:nvPr>
            <p:ph type="body" idx="1"/>
          </p:nvPr>
        </p:nvSpPr>
        <p:spPr>
          <a:xfrm>
            <a:off x="838200" y="2325357"/>
            <a:ext cx="8629650" cy="342998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hu-HU" b="1">
                <a:highlight>
                  <a:srgbClr val="E89F56"/>
                </a:highlight>
              </a:rPr>
              <a:t>Irrelevant Label:</a:t>
            </a:r>
            <a:r>
              <a:rPr lang="hu-HU" b="1"/>
              <a:t> </a:t>
            </a:r>
            <a:endParaRPr/>
          </a:p>
          <a:p>
            <a:pPr marL="508000" lvl="0" indent="-457200" algn="just" rtl="0">
              <a:lnSpc>
                <a:spcPct val="100000"/>
              </a:lnSpc>
              <a:spcBef>
                <a:spcPts val="1000"/>
              </a:spcBef>
              <a:spcAft>
                <a:spcPts val="0"/>
              </a:spcAft>
              <a:buSzPts val="2800"/>
              <a:buChar char="•"/>
            </a:pPr>
            <a:r>
              <a:rPr lang="hu-HU"/>
              <a:t>Some companies make </a:t>
            </a:r>
            <a:r>
              <a:rPr lang="hu-HU">
                <a:highlight>
                  <a:srgbClr val="E89F56"/>
                </a:highlight>
              </a:rPr>
              <a:t>claims that seem true but aren't relevant </a:t>
            </a:r>
            <a:r>
              <a:rPr lang="hu-HU"/>
              <a:t>to determining the product's environmental friendliness. These claims can distract consumers and lead them to believe that a product is more environmentally beneficial than it actually is. </a:t>
            </a:r>
            <a:endParaRPr/>
          </a:p>
          <a:p>
            <a:pPr marL="508000" marR="0" lvl="0" indent="-279400" algn="l" rtl="0">
              <a:lnSpc>
                <a:spcPct val="90000"/>
              </a:lnSpc>
              <a:spcBef>
                <a:spcPts val="1000"/>
              </a:spcBef>
              <a:spcAft>
                <a:spcPts val="0"/>
              </a:spcAft>
              <a:buClr>
                <a:srgbClr val="E89F56"/>
              </a:buClr>
              <a:buSzPts val="2800"/>
              <a:buFont typeface="Arial"/>
              <a:buNone/>
            </a:pPr>
            <a:endParaRPr/>
          </a:p>
        </p:txBody>
      </p:sp>
      <p:sp>
        <p:nvSpPr>
          <p:cNvPr id="834" name="Google Shape;834;p50"/>
          <p:cNvSpPr/>
          <p:nvPr/>
        </p:nvSpPr>
        <p:spPr>
          <a:xfrm>
            <a:off x="200033" y="527079"/>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5" name="Google Shape;835;p50"/>
          <p:cNvSpPr/>
          <p:nvPr/>
        </p:nvSpPr>
        <p:spPr>
          <a:xfrm>
            <a:off x="349337" y="558359"/>
            <a:ext cx="20133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3811"/>
              </a:lnSpc>
              <a:spcBef>
                <a:spcPts val="0"/>
              </a:spcBef>
              <a:spcAft>
                <a:spcPts val="0"/>
              </a:spcAft>
              <a:buClr>
                <a:srgbClr val="344F74"/>
              </a:buClr>
              <a:buSzPts val="2650"/>
              <a:buFont typeface="Tahoma"/>
              <a:buNone/>
            </a:pPr>
            <a:r>
              <a:rPr lang="hu-HU" sz="2650" b="1">
                <a:solidFill>
                  <a:srgbClr val="344F74"/>
                </a:solidFill>
                <a:latin typeface="Tahoma"/>
                <a:ea typeface="Tahoma"/>
                <a:cs typeface="Tahoma"/>
                <a:sym typeface="Tahoma"/>
              </a:rPr>
              <a:t>2</a:t>
            </a:r>
            <a:endParaRPr sz="2650">
              <a:solidFill>
                <a:srgbClr val="344F74"/>
              </a:solidFill>
              <a:latin typeface="Tahoma"/>
              <a:ea typeface="Tahoma"/>
              <a:cs typeface="Tahoma"/>
              <a:sym typeface="Tahom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1"/>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4F74"/>
              </a:buClr>
              <a:buSzPts val="4000"/>
              <a:buFont typeface="Tahoma"/>
              <a:buNone/>
            </a:pPr>
            <a:r>
              <a:rPr lang="hu-HU" sz="4000">
                <a:solidFill>
                  <a:srgbClr val="344F74"/>
                </a:solidFill>
              </a:rPr>
              <a:t>Examples of </a:t>
            </a:r>
            <a:r>
              <a:rPr lang="hu-HU" sz="4000">
                <a:solidFill>
                  <a:srgbClr val="E89F56"/>
                </a:solidFill>
              </a:rPr>
              <a:t>Greenwashing in Fashion</a:t>
            </a:r>
            <a:endParaRPr>
              <a:solidFill>
                <a:srgbClr val="E89F56"/>
              </a:solidFill>
            </a:endParaRPr>
          </a:p>
        </p:txBody>
      </p:sp>
      <p:sp>
        <p:nvSpPr>
          <p:cNvPr id="842" name="Google Shape;842;p51"/>
          <p:cNvSpPr txBox="1">
            <a:spLocks noGrp="1"/>
          </p:cNvSpPr>
          <p:nvPr>
            <p:ph type="body" idx="1"/>
          </p:nvPr>
        </p:nvSpPr>
        <p:spPr>
          <a:xfrm>
            <a:off x="1338150" y="3926721"/>
            <a:ext cx="2117431" cy="1879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400"/>
              <a:buNone/>
            </a:pPr>
            <a:r>
              <a:rPr lang="hu-HU"/>
              <a:t>Fast fashion industry: </a:t>
            </a:r>
            <a:r>
              <a:rPr lang="hu-HU" b="1"/>
              <a:t>insincere sustainable fashion claims </a:t>
            </a:r>
            <a:endParaRPr/>
          </a:p>
        </p:txBody>
      </p:sp>
      <p:sp>
        <p:nvSpPr>
          <p:cNvPr id="843" name="Google Shape;843;p51"/>
          <p:cNvSpPr/>
          <p:nvPr/>
        </p:nvSpPr>
        <p:spPr>
          <a:xfrm>
            <a:off x="338257" y="509364"/>
            <a:ext cx="499943" cy="499943"/>
          </a:xfrm>
          <a:prstGeom prst="roundRect">
            <a:avLst>
              <a:gd name="adj" fmla="val 20000"/>
            </a:avLst>
          </a:prstGeom>
          <a:solidFill>
            <a:schemeClr val="lt1"/>
          </a:solidFill>
          <a:ln w="13800" cap="flat" cmpd="sng">
            <a:solidFill>
              <a:srgbClr val="E89F5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ahoma"/>
              <a:ea typeface="Tahoma"/>
              <a:cs typeface="Tahoma"/>
              <a:sym typeface="Tahoma"/>
            </a:endParaRPr>
          </a:p>
        </p:txBody>
      </p:sp>
      <p:sp>
        <p:nvSpPr>
          <p:cNvPr id="844" name="Google Shape;844;p51"/>
          <p:cNvSpPr/>
          <p:nvPr/>
        </p:nvSpPr>
        <p:spPr>
          <a:xfrm>
            <a:off x="483752" y="551035"/>
            <a:ext cx="208955" cy="41648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344F74"/>
              </a:buClr>
              <a:buSzPts val="2624"/>
              <a:buFont typeface="Tahoma"/>
              <a:buNone/>
            </a:pPr>
            <a:r>
              <a:rPr lang="hu-HU" sz="2624" b="1">
                <a:solidFill>
                  <a:srgbClr val="344F74"/>
                </a:solidFill>
                <a:latin typeface="Tahoma"/>
                <a:ea typeface="Tahoma"/>
                <a:cs typeface="Tahoma"/>
                <a:sym typeface="Tahoma"/>
              </a:rPr>
              <a:t>3</a:t>
            </a:r>
            <a:endParaRPr sz="2624">
              <a:solidFill>
                <a:srgbClr val="344F74"/>
              </a:solidFill>
              <a:latin typeface="Tahoma"/>
              <a:ea typeface="Tahoma"/>
              <a:cs typeface="Tahoma"/>
              <a:sym typeface="Tahoma"/>
            </a:endParaRPr>
          </a:p>
        </p:txBody>
      </p:sp>
      <p:pic>
        <p:nvPicPr>
          <p:cNvPr id="845" name="Google Shape;845;p51" descr="Erdő körvonalas"/>
          <p:cNvPicPr preferRelativeResize="0"/>
          <p:nvPr/>
        </p:nvPicPr>
        <p:blipFill rotWithShape="1">
          <a:blip r:embed="rId3">
            <a:alphaModFix/>
          </a:blip>
          <a:srcRect/>
          <a:stretch/>
        </p:blipFill>
        <p:spPr>
          <a:xfrm>
            <a:off x="4671659" y="1728788"/>
            <a:ext cx="1994400" cy="1994400"/>
          </a:xfrm>
          <a:prstGeom prst="rect">
            <a:avLst/>
          </a:prstGeom>
          <a:noFill/>
          <a:ln>
            <a:noFill/>
          </a:ln>
        </p:spPr>
      </p:pic>
      <p:pic>
        <p:nvPicPr>
          <p:cNvPr id="846" name="Google Shape;846;p51" descr="Azonosító körvonalas"/>
          <p:cNvPicPr preferRelativeResize="0"/>
          <p:nvPr/>
        </p:nvPicPr>
        <p:blipFill rotWithShape="1">
          <a:blip r:embed="rId4">
            <a:alphaModFix/>
          </a:blip>
          <a:srcRect/>
          <a:stretch/>
        </p:blipFill>
        <p:spPr>
          <a:xfrm>
            <a:off x="1460204" y="1627076"/>
            <a:ext cx="1995377" cy="1995377"/>
          </a:xfrm>
          <a:prstGeom prst="rect">
            <a:avLst/>
          </a:prstGeom>
          <a:noFill/>
          <a:ln>
            <a:noFill/>
          </a:ln>
        </p:spPr>
      </p:pic>
      <p:pic>
        <p:nvPicPr>
          <p:cNvPr id="847" name="Google Shape;847;p51" descr="Repülőgép körvonalas"/>
          <p:cNvPicPr preferRelativeResize="0"/>
          <p:nvPr/>
        </p:nvPicPr>
        <p:blipFill rotWithShape="1">
          <a:blip r:embed="rId5">
            <a:alphaModFix/>
          </a:blip>
          <a:srcRect/>
          <a:stretch/>
        </p:blipFill>
        <p:spPr>
          <a:xfrm>
            <a:off x="7882139" y="1728788"/>
            <a:ext cx="1994400" cy="1994400"/>
          </a:xfrm>
          <a:prstGeom prst="rect">
            <a:avLst/>
          </a:prstGeom>
          <a:noFill/>
          <a:ln>
            <a:noFill/>
          </a:ln>
        </p:spPr>
      </p:pic>
      <p:sp>
        <p:nvSpPr>
          <p:cNvPr id="848" name="Google Shape;848;p51"/>
          <p:cNvSpPr txBox="1"/>
          <p:nvPr/>
        </p:nvSpPr>
        <p:spPr>
          <a:xfrm>
            <a:off x="7621462" y="3926721"/>
            <a:ext cx="2515753"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2400">
                <a:solidFill>
                  <a:schemeClr val="dk1"/>
                </a:solidFill>
                <a:latin typeface="Tahoma"/>
                <a:ea typeface="Tahoma"/>
                <a:cs typeface="Tahoma"/>
                <a:sym typeface="Tahoma"/>
              </a:rPr>
              <a:t>Transport service (airline): </a:t>
            </a:r>
            <a:endParaRPr/>
          </a:p>
          <a:p>
            <a:pPr marL="0" marR="0" lvl="0" indent="0" algn="ctr" rtl="0">
              <a:spcBef>
                <a:spcPts val="0"/>
              </a:spcBef>
              <a:spcAft>
                <a:spcPts val="0"/>
              </a:spcAft>
              <a:buNone/>
            </a:pPr>
            <a:r>
              <a:rPr lang="hu-HU" sz="2400" b="1">
                <a:solidFill>
                  <a:schemeClr val="dk1"/>
                </a:solidFill>
                <a:latin typeface="Tahoma"/>
                <a:ea typeface="Tahoma"/>
                <a:cs typeface="Tahoma"/>
                <a:sym typeface="Tahoma"/>
              </a:rPr>
              <a:t>false low-emissions claims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51"/>
          <p:cNvSpPr txBox="1"/>
          <p:nvPr/>
        </p:nvSpPr>
        <p:spPr>
          <a:xfrm>
            <a:off x="4270678" y="3926721"/>
            <a:ext cx="2796363" cy="1846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2000">
                <a:solidFill>
                  <a:schemeClr val="dk1"/>
                </a:solidFill>
                <a:latin typeface="Tahoma"/>
                <a:ea typeface="Tahoma"/>
                <a:cs typeface="Tahoma"/>
                <a:sym typeface="Tahoma"/>
              </a:rPr>
              <a:t>F</a:t>
            </a:r>
            <a:r>
              <a:rPr lang="hu-HU" sz="2400">
                <a:solidFill>
                  <a:schemeClr val="dk1"/>
                </a:solidFill>
                <a:latin typeface="Tahoma"/>
                <a:ea typeface="Tahoma"/>
                <a:cs typeface="Tahoma"/>
                <a:sym typeface="Tahoma"/>
              </a:rPr>
              <a:t>urniture production:</a:t>
            </a:r>
            <a:endParaRPr/>
          </a:p>
          <a:p>
            <a:pPr marL="0" marR="0" lvl="0" indent="0" algn="ctr" rtl="0">
              <a:spcBef>
                <a:spcPts val="0"/>
              </a:spcBef>
              <a:spcAft>
                <a:spcPts val="0"/>
              </a:spcAft>
              <a:buNone/>
            </a:pPr>
            <a:r>
              <a:rPr lang="hu-HU" sz="2400" b="1">
                <a:solidFill>
                  <a:schemeClr val="dk1"/>
                </a:solidFill>
                <a:latin typeface="Tahoma"/>
                <a:ea typeface="Tahoma"/>
                <a:cs typeface="Tahoma"/>
                <a:sym typeface="Tahoma"/>
              </a:rPr>
              <a:t>accredited illegal logging</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2"/>
          <p:cNvSpPr/>
          <p:nvPr/>
        </p:nvSpPr>
        <p:spPr>
          <a:xfrm>
            <a:off x="2466753" y="379185"/>
            <a:ext cx="4443889" cy="694373"/>
          </a:xfrm>
          <a:prstGeom prst="rect">
            <a:avLst/>
          </a:prstGeom>
          <a:noFill/>
          <a:ln>
            <a:noFill/>
          </a:ln>
        </p:spPr>
        <p:txBody>
          <a:bodyPr spcFirstLastPara="1" wrap="square" lIns="91425" tIns="45700" rIns="91425" bIns="45700" anchor="t" anchorCtr="0">
            <a:noAutofit/>
          </a:bodyPr>
          <a:lstStyle/>
          <a:p>
            <a:pPr marL="0" marR="0" lvl="0" indent="0" algn="l" rtl="0">
              <a:lnSpc>
                <a:spcPct val="136700"/>
              </a:lnSpc>
              <a:spcBef>
                <a:spcPts val="0"/>
              </a:spcBef>
              <a:spcAft>
                <a:spcPts val="0"/>
              </a:spcAft>
              <a:buClr>
                <a:srgbClr val="344F74"/>
              </a:buClr>
              <a:buSzPts val="4000"/>
              <a:buFont typeface="Tahoma"/>
              <a:buNone/>
            </a:pPr>
            <a:r>
              <a:rPr lang="hu-HU" sz="4000">
                <a:solidFill>
                  <a:srgbClr val="344F74"/>
                </a:solidFill>
                <a:latin typeface="Tahoma"/>
                <a:ea typeface="Tahoma"/>
                <a:cs typeface="Tahoma"/>
                <a:sym typeface="Tahoma"/>
              </a:rPr>
              <a:t>Conclusion</a:t>
            </a:r>
            <a:endParaRPr sz="4000">
              <a:solidFill>
                <a:srgbClr val="344F74"/>
              </a:solidFill>
              <a:latin typeface="Tahoma"/>
              <a:ea typeface="Tahoma"/>
              <a:cs typeface="Tahoma"/>
              <a:sym typeface="Tahoma"/>
            </a:endParaRPr>
          </a:p>
        </p:txBody>
      </p:sp>
      <p:sp>
        <p:nvSpPr>
          <p:cNvPr id="855" name="Google Shape;855;p52"/>
          <p:cNvSpPr/>
          <p:nvPr/>
        </p:nvSpPr>
        <p:spPr>
          <a:xfrm>
            <a:off x="2466753" y="1207217"/>
            <a:ext cx="8506047" cy="122764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72525"/>
              </a:buClr>
              <a:buSzPts val="2800"/>
              <a:buFont typeface="Tahoma"/>
              <a:buNone/>
            </a:pPr>
            <a:r>
              <a:rPr lang="hu-HU" sz="2800">
                <a:solidFill>
                  <a:srgbClr val="272525"/>
                </a:solidFill>
                <a:latin typeface="Tahoma"/>
                <a:ea typeface="Tahoma"/>
                <a:cs typeface="Tahoma"/>
                <a:sym typeface="Tahoma"/>
              </a:rPr>
              <a:t>Keep in mind the </a:t>
            </a:r>
            <a:r>
              <a:rPr lang="hu-HU" sz="2800">
                <a:solidFill>
                  <a:srgbClr val="272525"/>
                </a:solidFill>
                <a:highlight>
                  <a:srgbClr val="E89F56"/>
                </a:highlight>
                <a:latin typeface="Tahoma"/>
                <a:ea typeface="Tahoma"/>
                <a:cs typeface="Tahoma"/>
                <a:sym typeface="Tahoma"/>
              </a:rPr>
              <a:t>impact of informed consumer choices</a:t>
            </a:r>
            <a:r>
              <a:rPr lang="hu-HU" sz="2800">
                <a:solidFill>
                  <a:srgbClr val="272525"/>
                </a:solidFill>
                <a:latin typeface="Tahoma"/>
                <a:ea typeface="Tahoma"/>
                <a:cs typeface="Tahoma"/>
                <a:sym typeface="Tahoma"/>
              </a:rPr>
              <a:t> in driving sustainable practices and combating greenwashing. Take action for a greener future.</a:t>
            </a:r>
            <a:endParaRPr sz="2800">
              <a:solidFill>
                <a:schemeClr val="dk1"/>
              </a:solidFill>
              <a:latin typeface="Tahoma"/>
              <a:ea typeface="Tahoma"/>
              <a:cs typeface="Tahoma"/>
              <a:sym typeface="Tahoma"/>
            </a:endParaRPr>
          </a:p>
        </p:txBody>
      </p:sp>
      <p:pic>
        <p:nvPicPr>
          <p:cNvPr id="856" name="Google Shape;856;p52" descr="A képen rajz, Grafikus tervezés, zöld, madár látható&#10;&#10;Automatikusan generált leírás"/>
          <p:cNvPicPr preferRelativeResize="0"/>
          <p:nvPr/>
        </p:nvPicPr>
        <p:blipFill rotWithShape="1">
          <a:blip r:embed="rId3">
            <a:alphaModFix/>
          </a:blip>
          <a:srcRect/>
          <a:stretch/>
        </p:blipFill>
        <p:spPr>
          <a:xfrm>
            <a:off x="2466753" y="2509279"/>
            <a:ext cx="8609537" cy="3587307"/>
          </a:xfrm>
          <a:prstGeom prst="rect">
            <a:avLst/>
          </a:prstGeom>
          <a:noFill/>
          <a:ln>
            <a:noFill/>
          </a:ln>
        </p:spPr>
      </p:pic>
      <p:sp>
        <p:nvSpPr>
          <p:cNvPr id="857" name="Google Shape;857;p52"/>
          <p:cNvSpPr txBox="1"/>
          <p:nvPr/>
        </p:nvSpPr>
        <p:spPr>
          <a:xfrm>
            <a:off x="7349756" y="6354056"/>
            <a:ext cx="31552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600">
                <a:solidFill>
                  <a:schemeClr val="dk1"/>
                </a:solidFill>
                <a:latin typeface="Tahoma"/>
                <a:ea typeface="Tahoma"/>
                <a:cs typeface="Tahoma"/>
                <a:sym typeface="Tahoma"/>
              </a:rPr>
              <a:t>Source of image: </a:t>
            </a:r>
            <a:r>
              <a:rPr lang="hu-HU" sz="1600" u="sng">
                <a:solidFill>
                  <a:schemeClr val="dk1"/>
                </a:solidFill>
                <a:latin typeface="Tahoma"/>
                <a:ea typeface="Tahoma"/>
                <a:cs typeface="Tahoma"/>
                <a:sym typeface="Tahoma"/>
                <a:hlinkClick r:id="rId4">
                  <a:extLst>
                    <a:ext uri="{A12FA001-AC4F-418D-AE19-62706E023703}">
                      <ahyp:hlinkClr xmlns:ahyp="http://schemas.microsoft.com/office/drawing/2018/hyperlinkcolor" val="tx"/>
                    </a:ext>
                  </a:extLst>
                </a:hlinkClick>
              </a:rPr>
              <a:t>Adobe Stock</a:t>
            </a:r>
            <a:endParaRPr sz="1600">
              <a:solidFill>
                <a:schemeClr val="dk1"/>
              </a:solidFill>
              <a:latin typeface="Tahoma"/>
              <a:ea typeface="Tahoma"/>
              <a:cs typeface="Tahoma"/>
              <a:sym typeface="Tahom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53"/>
          <p:cNvSpPr txBox="1">
            <a:spLocks noGrp="1"/>
          </p:cNvSpPr>
          <p:nvPr>
            <p:ph type="title"/>
          </p:nvPr>
        </p:nvSpPr>
        <p:spPr>
          <a:xfrm>
            <a:off x="2564091" y="457200"/>
            <a:ext cx="8323868" cy="11128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sz="4000"/>
              <a:t>References</a:t>
            </a:r>
            <a:endParaRPr/>
          </a:p>
        </p:txBody>
      </p:sp>
      <p:sp>
        <p:nvSpPr>
          <p:cNvPr id="864" name="Google Shape;864;p53"/>
          <p:cNvSpPr txBox="1">
            <a:spLocks noGrp="1"/>
          </p:cNvSpPr>
          <p:nvPr>
            <p:ph type="body" idx="1"/>
          </p:nvPr>
        </p:nvSpPr>
        <p:spPr>
          <a:xfrm>
            <a:off x="2564091" y="2057400"/>
            <a:ext cx="8875434" cy="3811588"/>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0000"/>
              </a:lnSpc>
              <a:spcBef>
                <a:spcPts val="0"/>
              </a:spcBef>
              <a:spcAft>
                <a:spcPts val="0"/>
              </a:spcAft>
              <a:buSzPct val="100000"/>
              <a:buFont typeface="Arial"/>
              <a:buChar char="•"/>
            </a:pPr>
            <a:r>
              <a:rPr lang="hu-HU" sz="2000" u="sng">
                <a:solidFill>
                  <a:schemeClr val="hlink"/>
                </a:solidFill>
                <a:hlinkClick r:id="rId3"/>
              </a:rPr>
              <a:t>Cradle to Cradle Products Innovation Institute</a:t>
            </a:r>
            <a:endParaRPr sz="2000" u="sng">
              <a:solidFill>
                <a:schemeClr val="hlink"/>
              </a:solidFill>
              <a:hlinkClick r:id="rId4"/>
            </a:endParaRPr>
          </a:p>
          <a:p>
            <a:pPr marL="342900" lvl="0" indent="-342900" algn="l" rtl="0">
              <a:lnSpc>
                <a:spcPct val="90000"/>
              </a:lnSpc>
              <a:spcBef>
                <a:spcPts val="1000"/>
              </a:spcBef>
              <a:spcAft>
                <a:spcPts val="0"/>
              </a:spcAft>
              <a:buSzPct val="100000"/>
              <a:buFont typeface="Arial"/>
              <a:buChar char="•"/>
            </a:pPr>
            <a:r>
              <a:rPr lang="hu-HU" sz="2000" u="sng">
                <a:solidFill>
                  <a:schemeClr val="hlink"/>
                </a:solidFill>
                <a:hlinkClick r:id="rId4"/>
              </a:rPr>
              <a:t>European Commission: About the EU Ecolabel</a:t>
            </a:r>
            <a:endParaRPr sz="2000"/>
          </a:p>
          <a:p>
            <a:pPr marL="342900" lvl="0" indent="-342900" algn="l" rtl="0">
              <a:lnSpc>
                <a:spcPct val="90000"/>
              </a:lnSpc>
              <a:spcBef>
                <a:spcPts val="1000"/>
              </a:spcBef>
              <a:spcAft>
                <a:spcPts val="0"/>
              </a:spcAft>
              <a:buSzPct val="100000"/>
              <a:buFont typeface="Arial"/>
              <a:buChar char="•"/>
            </a:pPr>
            <a:r>
              <a:rPr lang="hu-HU" sz="2000" u="sng">
                <a:solidFill>
                  <a:schemeClr val="hlink"/>
                </a:solidFill>
                <a:hlinkClick r:id="rId5"/>
              </a:rPr>
              <a:t>European Securities and Market Authoruty: ESAs put forward common understanding of greenwashing and warn on risks</a:t>
            </a:r>
            <a:endParaRPr sz="2000"/>
          </a:p>
          <a:p>
            <a:pPr marL="342900" lvl="0" indent="-342900" algn="l" rtl="0">
              <a:lnSpc>
                <a:spcPct val="90000"/>
              </a:lnSpc>
              <a:spcBef>
                <a:spcPts val="1000"/>
              </a:spcBef>
              <a:spcAft>
                <a:spcPts val="0"/>
              </a:spcAft>
              <a:buSzPct val="100000"/>
              <a:buFont typeface="Arial"/>
              <a:buChar char="•"/>
            </a:pPr>
            <a:r>
              <a:rPr lang="hu-HU" sz="2000" u="sng">
                <a:solidFill>
                  <a:schemeClr val="hlink"/>
                </a:solidFill>
                <a:hlinkClick r:id="rId6"/>
              </a:rPr>
              <a:t>Jo Vieira: What makes a product sustainable?</a:t>
            </a:r>
            <a:endParaRPr sz="2000"/>
          </a:p>
          <a:p>
            <a:pPr marL="342900" lvl="0" indent="-342900" algn="l" rtl="0">
              <a:lnSpc>
                <a:spcPct val="90000"/>
              </a:lnSpc>
              <a:spcBef>
                <a:spcPts val="1000"/>
              </a:spcBef>
              <a:spcAft>
                <a:spcPts val="0"/>
              </a:spcAft>
              <a:buSzPct val="100000"/>
              <a:buFont typeface="Arial"/>
              <a:buChar char="•"/>
            </a:pPr>
            <a:r>
              <a:rPr lang="hu-HU" sz="2000" i="0" u="sng">
                <a:solidFill>
                  <a:schemeClr val="hlink"/>
                </a:solidFill>
                <a:hlinkClick r:id="rId7"/>
              </a:rPr>
              <a:t>Supply chain efficiency: Benefits of buying sustainable goods and services</a:t>
            </a:r>
            <a:endParaRPr sz="2000" i="0"/>
          </a:p>
          <a:p>
            <a:pPr marL="342900" lvl="0" indent="-342900" algn="l" rtl="0">
              <a:lnSpc>
                <a:spcPct val="90000"/>
              </a:lnSpc>
              <a:spcBef>
                <a:spcPts val="1000"/>
              </a:spcBef>
              <a:spcAft>
                <a:spcPts val="0"/>
              </a:spcAft>
              <a:buSzPct val="100000"/>
              <a:buFont typeface="Arial"/>
              <a:buChar char="•"/>
            </a:pPr>
            <a:r>
              <a:rPr lang="hu-HU" sz="2000" i="0" u="sng">
                <a:solidFill>
                  <a:schemeClr val="hlink"/>
                </a:solidFill>
                <a:hlinkClick r:id="rId8"/>
              </a:rPr>
              <a:t>The sustainable agency – Greenwashing 14 examples</a:t>
            </a:r>
            <a:endParaRPr sz="2000" i="0"/>
          </a:p>
          <a:p>
            <a:pPr marL="342900" lvl="0" indent="-342900" algn="l" rtl="0">
              <a:lnSpc>
                <a:spcPct val="90000"/>
              </a:lnSpc>
              <a:spcBef>
                <a:spcPts val="1000"/>
              </a:spcBef>
              <a:spcAft>
                <a:spcPts val="0"/>
              </a:spcAft>
              <a:buSzPct val="100000"/>
              <a:buFont typeface="Arial"/>
              <a:buChar char="•"/>
            </a:pPr>
            <a:r>
              <a:rPr lang="hu-HU" sz="2000"/>
              <a:t>Urbański, Mariusz, and Adnan ul Haque. 2020. "Are You Environmentally Conscious Enough to Differentiate between Greenwashed and Sustainable Items? A Global Consumers Perspective" Sustainability 12, no. 5: 1786. </a:t>
            </a:r>
            <a:r>
              <a:rPr lang="hu-HU" sz="2000" u="sng">
                <a:solidFill>
                  <a:schemeClr val="hlink"/>
                </a:solidFill>
                <a:hlinkClick r:id="rId9"/>
              </a:rPr>
              <a:t>https://doi.org/10.3390/su12051786</a:t>
            </a:r>
            <a:endParaRPr sz="2000"/>
          </a:p>
          <a:p>
            <a:pPr marL="342900" lvl="0" indent="-342900" algn="l" rtl="0">
              <a:lnSpc>
                <a:spcPct val="90000"/>
              </a:lnSpc>
              <a:spcBef>
                <a:spcPts val="1000"/>
              </a:spcBef>
              <a:spcAft>
                <a:spcPts val="0"/>
              </a:spcAft>
              <a:buSzPct val="100000"/>
              <a:buFont typeface="Arial"/>
              <a:buChar char="•"/>
            </a:pPr>
            <a:r>
              <a:rPr lang="hu-HU" sz="2000" u="sng">
                <a:solidFill>
                  <a:schemeClr val="hlink"/>
                </a:solidFill>
                <a:hlinkClick r:id="rId10"/>
              </a:rPr>
              <a:t>What Is a Sustainable Product? The Complete Guide</a:t>
            </a:r>
            <a:endParaRPr sz="2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54"/>
          <p:cNvSpPr txBox="1">
            <a:spLocks noGrp="1"/>
          </p:cNvSpPr>
          <p:nvPr>
            <p:ph type="title"/>
          </p:nvPr>
        </p:nvSpPr>
        <p:spPr>
          <a:xfrm>
            <a:off x="1025385" y="3989964"/>
            <a:ext cx="10141230" cy="96202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354F74"/>
              </a:buClr>
              <a:buSzPct val="100000"/>
              <a:buFont typeface="Tahoma"/>
              <a:buNone/>
            </a:pPr>
            <a:r>
              <a:rPr lang="hu-HU" sz="4400"/>
              <a:t>END OF MODULE</a:t>
            </a:r>
            <a:br>
              <a:rPr lang="hu-HU"/>
            </a:br>
            <a:br>
              <a:rPr lang="hu-HU"/>
            </a:br>
            <a:br>
              <a:rPr lang="hu-HU"/>
            </a:br>
            <a:br>
              <a:rPr lang="hu-HU"/>
            </a:br>
            <a:br>
              <a:rPr lang="hu-HU"/>
            </a:br>
            <a:r>
              <a:rPr lang="hu-HU">
                <a:solidFill>
                  <a:srgbClr val="E89F56"/>
                </a:solidFill>
              </a:rPr>
              <a:t>Thank you for your attention and please complete the exit questionnaire.</a:t>
            </a:r>
            <a:endParaRPr>
              <a:solidFill>
                <a:srgbClr val="E89F56"/>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5"/>
          <p:cNvSpPr txBox="1">
            <a:spLocks noGrp="1"/>
          </p:cNvSpPr>
          <p:nvPr>
            <p:ph type="title"/>
          </p:nvPr>
        </p:nvSpPr>
        <p:spPr>
          <a:xfrm>
            <a:off x="2462212" y="2567317"/>
            <a:ext cx="7267575" cy="205230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Tahoma"/>
              <a:buNone/>
            </a:pPr>
            <a:r>
              <a:rPr lang="hu-HU"/>
              <a:t>Visit our website </a:t>
            </a:r>
            <a:br>
              <a:rPr lang="hu-HU"/>
            </a:br>
            <a:r>
              <a:rPr lang="hu-HU"/>
              <a:t>for more training materials and tools:</a:t>
            </a:r>
            <a:br>
              <a:rPr lang="hu-HU"/>
            </a:br>
            <a:br>
              <a:rPr lang="hu-HU"/>
            </a:br>
            <a:r>
              <a:rPr lang="hu-HU">
                <a:latin typeface="Inter"/>
                <a:ea typeface="Inter"/>
                <a:cs typeface="Inter"/>
                <a:sym typeface="Inter"/>
              </a:rPr>
              <a:t> </a:t>
            </a:r>
            <a:r>
              <a:rPr lang="hu-HU" u="sng">
                <a:solidFill>
                  <a:schemeClr val="hlink"/>
                </a:solidFill>
                <a:latin typeface="Inter"/>
                <a:ea typeface="Inter"/>
                <a:cs typeface="Inter"/>
                <a:sym typeface="Inter"/>
                <a:hlinkClick r:id="rId3"/>
              </a:rPr>
              <a:t>https://changers2.eu/</a:t>
            </a:r>
            <a:r>
              <a:rPr lang="hu-HU"/>
              <a:t> </a:t>
            </a:r>
            <a:r>
              <a:rPr lang="hu-HU">
                <a:latin typeface="Inter"/>
                <a:ea typeface="Inter"/>
                <a:cs typeface="Inter"/>
                <a:sym typeface="Inter"/>
              </a:rPr>
              <a:t> </a:t>
            </a:r>
            <a:br>
              <a:rPr lang="hu-HU"/>
            </a:br>
            <a:endParaRPr/>
          </a:p>
        </p:txBody>
      </p:sp>
      <p:sp>
        <p:nvSpPr>
          <p:cNvPr id="875" name="Google Shape;875;p55"/>
          <p:cNvSpPr txBox="1"/>
          <p:nvPr/>
        </p:nvSpPr>
        <p:spPr>
          <a:xfrm>
            <a:off x="5981700" y="5565534"/>
            <a:ext cx="5724525" cy="12772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hu-HU" sz="1100" b="0" i="0">
                <a:solidFill>
                  <a:schemeClr val="dk1"/>
                </a:solidFill>
                <a:latin typeface="Tahoma"/>
                <a:ea typeface="Tahoma"/>
                <a:cs typeface="Tahoma"/>
                <a:sym typeface="Tahoma"/>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endParaRPr sz="1100" b="0" i="0">
              <a:solidFill>
                <a:schemeClr val="dk1"/>
              </a:solidFill>
              <a:latin typeface="Tahoma"/>
              <a:ea typeface="Tahoma"/>
              <a:cs typeface="Tahoma"/>
              <a:sym typeface="Tahoma"/>
            </a:endParaRPr>
          </a:p>
          <a:p>
            <a:pPr marL="0" marR="0" lvl="0" indent="0" algn="just" rtl="0">
              <a:spcBef>
                <a:spcPts val="0"/>
              </a:spcBef>
              <a:spcAft>
                <a:spcPts val="0"/>
              </a:spcAft>
              <a:buNone/>
            </a:pPr>
            <a:r>
              <a:rPr lang="hu-HU" sz="1100" b="0" i="0">
                <a:solidFill>
                  <a:schemeClr val="dk1"/>
                </a:solidFill>
                <a:latin typeface="Tahoma"/>
                <a:ea typeface="Tahoma"/>
                <a:cs typeface="Tahoma"/>
                <a:sym typeface="Tahoma"/>
              </a:rPr>
              <a:t>"Change Household Attitudes for a Non-wasteful, Green environment and Energy-consciousness addressing Rural Seniors" project number: 2022-1-HU01-KA220-ADU-000089052</a:t>
            </a:r>
            <a:endParaRPr sz="1100">
              <a:solidFill>
                <a:schemeClr val="dk1"/>
              </a:solidFill>
              <a:latin typeface="Tahoma"/>
              <a:ea typeface="Tahoma"/>
              <a:cs typeface="Tahoma"/>
              <a:sym typeface="Tahoma"/>
            </a:endParaRPr>
          </a:p>
        </p:txBody>
      </p:sp>
      <p:pic>
        <p:nvPicPr>
          <p:cNvPr id="876" name="Google Shape;876;p55" descr="A képen képernyőkép, Betűtípus, Acélkék, Majorelle kék látható&#10;&#10;Automatikusan generált leírás"/>
          <p:cNvPicPr preferRelativeResize="0"/>
          <p:nvPr/>
        </p:nvPicPr>
        <p:blipFill rotWithShape="1">
          <a:blip r:embed="rId4">
            <a:alphaModFix/>
          </a:blip>
          <a:srcRect/>
          <a:stretch/>
        </p:blipFill>
        <p:spPr>
          <a:xfrm>
            <a:off x="2760133" y="5815400"/>
            <a:ext cx="2726267" cy="6082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
          <p:cNvSpPr txBox="1">
            <a:spLocks noGrp="1"/>
          </p:cNvSpPr>
          <p:nvPr>
            <p:ph type="title"/>
          </p:nvPr>
        </p:nvSpPr>
        <p:spPr>
          <a:xfrm>
            <a:off x="838200" y="365125"/>
            <a:ext cx="75533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hu-HU"/>
              <a:t>Table of content</a:t>
            </a:r>
            <a:endParaRPr/>
          </a:p>
        </p:txBody>
      </p:sp>
      <p:sp>
        <p:nvSpPr>
          <p:cNvPr id="340" name="Google Shape;340;p6"/>
          <p:cNvSpPr txBox="1">
            <a:spLocks noGrp="1"/>
          </p:cNvSpPr>
          <p:nvPr>
            <p:ph type="body" idx="1"/>
          </p:nvPr>
        </p:nvSpPr>
        <p:spPr>
          <a:xfrm>
            <a:off x="838200" y="1825625"/>
            <a:ext cx="8143875" cy="4351338"/>
          </a:xfrm>
          <a:prstGeom prst="rect">
            <a:avLst/>
          </a:prstGeom>
          <a:noFill/>
          <a:ln>
            <a:noFill/>
          </a:ln>
        </p:spPr>
        <p:txBody>
          <a:bodyPr spcFirstLastPara="1" wrap="square" lIns="91425" tIns="45700" rIns="91425" bIns="45700" anchor="t" anchorCtr="0">
            <a:normAutofit/>
          </a:bodyPr>
          <a:lstStyle/>
          <a:p>
            <a:pPr marL="565150" lvl="0" indent="-514350" algn="l" rtl="0">
              <a:lnSpc>
                <a:spcPct val="90000"/>
              </a:lnSpc>
              <a:spcBef>
                <a:spcPts val="0"/>
              </a:spcBef>
              <a:spcAft>
                <a:spcPts val="0"/>
              </a:spcAft>
              <a:buSzPts val="2800"/>
              <a:buFont typeface="Calibri"/>
              <a:buAutoNum type="arabicParenR"/>
            </a:pPr>
            <a:r>
              <a:rPr lang="hu-HU" sz="3200"/>
              <a:t>Different types of waste and their recycling</a:t>
            </a:r>
            <a:endParaRPr/>
          </a:p>
          <a:p>
            <a:pPr marL="565150" lvl="0" indent="-514350" algn="l" rtl="0">
              <a:lnSpc>
                <a:spcPct val="90000"/>
              </a:lnSpc>
              <a:spcBef>
                <a:spcPts val="1000"/>
              </a:spcBef>
              <a:spcAft>
                <a:spcPts val="0"/>
              </a:spcAft>
              <a:buSzPts val="2800"/>
              <a:buFont typeface="Calibri"/>
              <a:buAutoNum type="arabicParenR"/>
            </a:pPr>
            <a:r>
              <a:rPr lang="hu-HU" sz="3200"/>
              <a:t>Circular Economy</a:t>
            </a:r>
            <a:endParaRPr sz="3200"/>
          </a:p>
          <a:p>
            <a:pPr marL="565150" lvl="0" indent="-514350" algn="l" rtl="0">
              <a:lnSpc>
                <a:spcPct val="90000"/>
              </a:lnSpc>
              <a:spcBef>
                <a:spcPts val="1000"/>
              </a:spcBef>
              <a:spcAft>
                <a:spcPts val="0"/>
              </a:spcAft>
              <a:buSzPts val="2800"/>
              <a:buFont typeface="Calibri"/>
              <a:buAutoNum type="arabicParenR"/>
            </a:pPr>
            <a:r>
              <a:rPr lang="hu-HU" sz="3200"/>
              <a:t>Purchase Sustainable Products and Identify Greenwashing</a:t>
            </a:r>
            <a:endParaRPr sz="3200"/>
          </a:p>
          <a:p>
            <a:pPr marL="50800" marR="0" lvl="0" indent="0" algn="l" rtl="0">
              <a:lnSpc>
                <a:spcPct val="90000"/>
              </a:lnSpc>
              <a:spcBef>
                <a:spcPts val="1000"/>
              </a:spcBef>
              <a:spcAft>
                <a:spcPts val="0"/>
              </a:spcAft>
              <a:buClr>
                <a:schemeClr val="dk1"/>
              </a:buClr>
              <a:buSzPts val="2800"/>
              <a:buFont typeface="Arial"/>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7"/>
          <p:cNvPicPr preferRelativeResize="0"/>
          <p:nvPr/>
        </p:nvPicPr>
        <p:blipFill rotWithShape="1">
          <a:blip r:embed="rId3">
            <a:alphaModFix/>
          </a:blip>
          <a:srcRect/>
          <a:stretch/>
        </p:blipFill>
        <p:spPr>
          <a:xfrm rot="-697128">
            <a:off x="5539778" y="2227984"/>
            <a:ext cx="3948121" cy="2632080"/>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347" name="Google Shape;347;p7"/>
          <p:cNvSpPr/>
          <p:nvPr/>
        </p:nvSpPr>
        <p:spPr>
          <a:xfrm>
            <a:off x="247650" y="458250"/>
            <a:ext cx="7363903" cy="1399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44F74"/>
              </a:buClr>
              <a:buSzPts val="4000"/>
              <a:buFont typeface="Tahoma"/>
              <a:buNone/>
            </a:pPr>
            <a:r>
              <a:rPr lang="hu-HU" sz="4000" b="0" i="0" u="none" strike="noStrike" cap="none">
                <a:solidFill>
                  <a:srgbClr val="344F74"/>
                </a:solidFill>
                <a:latin typeface="Tahoma"/>
                <a:ea typeface="Tahoma"/>
                <a:cs typeface="Tahoma"/>
                <a:sym typeface="Tahoma"/>
              </a:rPr>
              <a:t>1) Different types of waste and their recycling</a:t>
            </a:r>
            <a:endParaRPr/>
          </a:p>
        </p:txBody>
      </p:sp>
      <p:sp>
        <p:nvSpPr>
          <p:cNvPr id="348" name="Google Shape;348;p7"/>
          <p:cNvSpPr/>
          <p:nvPr/>
        </p:nvSpPr>
        <p:spPr>
          <a:xfrm>
            <a:off x="155215" y="3428999"/>
            <a:ext cx="4838099" cy="278553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rgbClr val="272525"/>
              </a:buClr>
              <a:buSzPts val="3200"/>
              <a:buFont typeface="Tahoma"/>
              <a:buNone/>
            </a:pPr>
            <a:r>
              <a:rPr lang="hu-HU" sz="3200" b="0" i="0" u="none" strike="noStrike" cap="none">
                <a:solidFill>
                  <a:srgbClr val="272525"/>
                </a:solidFill>
                <a:latin typeface="Tahoma"/>
                <a:ea typeface="Tahoma"/>
                <a:cs typeface="Tahoma"/>
                <a:sym typeface="Tahoma"/>
              </a:rPr>
              <a:t>Learn about waste management methods of rural senior households.</a:t>
            </a:r>
            <a:endParaRPr sz="3200" b="0" i="0" u="none" strike="noStrike" cap="none">
              <a:solidFill>
                <a:schemeClr val="dk1"/>
              </a:solidFill>
              <a:latin typeface="Tahoma"/>
              <a:ea typeface="Tahoma"/>
              <a:cs typeface="Tahoma"/>
              <a:sym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8"/>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44F74"/>
              </a:buClr>
              <a:buSzPts val="4000"/>
              <a:buFont typeface="Tahoma"/>
              <a:buNone/>
            </a:pPr>
            <a:r>
              <a:rPr lang="hu-HU">
                <a:solidFill>
                  <a:srgbClr val="344F74"/>
                </a:solidFill>
              </a:rPr>
              <a:t>Waste management in EU</a:t>
            </a:r>
            <a:endParaRPr/>
          </a:p>
        </p:txBody>
      </p:sp>
      <p:sp>
        <p:nvSpPr>
          <p:cNvPr id="354" name="Google Shape;354;p8"/>
          <p:cNvSpPr txBox="1">
            <a:spLocks noGrp="1"/>
          </p:cNvSpPr>
          <p:nvPr>
            <p:ph type="body" idx="1"/>
          </p:nvPr>
        </p:nvSpPr>
        <p:spPr>
          <a:xfrm>
            <a:off x="1018972" y="3235330"/>
            <a:ext cx="10154055" cy="2922178"/>
          </a:xfrm>
          <a:prstGeom prst="rect">
            <a:avLst/>
          </a:prstGeom>
          <a:solidFill>
            <a:schemeClr val="lt1"/>
          </a:solid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400"/>
              <a:buNone/>
            </a:pPr>
            <a:r>
              <a:rPr lang="hu-HU">
                <a:solidFill>
                  <a:schemeClr val="dk1"/>
                </a:solidFill>
                <a:latin typeface="Calibri"/>
                <a:ea typeface="Calibri"/>
                <a:cs typeface="Calibri"/>
                <a:sym typeface="Calibri"/>
              </a:rPr>
              <a:t>The EU wants to promote</a:t>
            </a:r>
            <a:endParaRPr/>
          </a:p>
          <a:p>
            <a:pPr marL="508000" lvl="0" indent="-457200" algn="l" rtl="0">
              <a:lnSpc>
                <a:spcPct val="90000"/>
              </a:lnSpc>
              <a:spcBef>
                <a:spcPts val="1000"/>
              </a:spcBef>
              <a:spcAft>
                <a:spcPts val="0"/>
              </a:spcAft>
              <a:buSzPts val="2400"/>
              <a:buFont typeface="Arial"/>
              <a:buChar char="•"/>
            </a:pPr>
            <a:r>
              <a:rPr lang="hu-HU">
                <a:solidFill>
                  <a:schemeClr val="dk1"/>
                </a:solidFill>
                <a:highlight>
                  <a:srgbClr val="E89F56"/>
                </a:highlight>
                <a:latin typeface="Calibri"/>
                <a:ea typeface="Calibri"/>
                <a:cs typeface="Calibri"/>
                <a:sym typeface="Calibri"/>
              </a:rPr>
              <a:t> the prevention of waste</a:t>
            </a:r>
            <a:r>
              <a:rPr lang="hu-HU">
                <a:solidFill>
                  <a:schemeClr val="dk1"/>
                </a:solidFill>
                <a:latin typeface="Calibri"/>
                <a:ea typeface="Calibri"/>
                <a:cs typeface="Calibri"/>
                <a:sym typeface="Calibri"/>
              </a:rPr>
              <a:t> and</a:t>
            </a:r>
            <a:endParaRPr/>
          </a:p>
          <a:p>
            <a:pPr marL="508000" lvl="0" indent="-457200" algn="l" rtl="0">
              <a:lnSpc>
                <a:spcPct val="90000"/>
              </a:lnSpc>
              <a:spcBef>
                <a:spcPts val="1000"/>
              </a:spcBef>
              <a:spcAft>
                <a:spcPts val="0"/>
              </a:spcAft>
              <a:buSzPts val="2400"/>
              <a:buFont typeface="Arial"/>
              <a:buChar char="•"/>
            </a:pPr>
            <a:r>
              <a:rPr lang="hu-HU">
                <a:solidFill>
                  <a:schemeClr val="dk1"/>
                </a:solidFill>
                <a:highlight>
                  <a:srgbClr val="E89F56"/>
                </a:highlight>
                <a:latin typeface="Calibri"/>
                <a:ea typeface="Calibri"/>
                <a:cs typeface="Calibri"/>
                <a:sym typeface="Calibri"/>
              </a:rPr>
              <a:t>the re-use of products </a:t>
            </a:r>
            <a:r>
              <a:rPr lang="hu-HU">
                <a:solidFill>
                  <a:schemeClr val="dk1"/>
                </a:solidFill>
                <a:latin typeface="Calibri"/>
                <a:ea typeface="Calibri"/>
                <a:cs typeface="Calibri"/>
                <a:sym typeface="Calibri"/>
              </a:rPr>
              <a:t>as much as possible. </a:t>
            </a:r>
            <a:endParaRPr/>
          </a:p>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r>
              <a:rPr lang="hu-HU">
                <a:solidFill>
                  <a:schemeClr val="dk1"/>
                </a:solidFill>
                <a:latin typeface="Calibri"/>
                <a:ea typeface="Calibri"/>
                <a:cs typeface="Calibri"/>
                <a:sym typeface="Calibri"/>
              </a:rPr>
              <a:t>If this is not possible, </a:t>
            </a:r>
            <a:endParaRPr/>
          </a:p>
          <a:p>
            <a:pPr marL="508000" lvl="0" indent="-457200" algn="l" rtl="0">
              <a:lnSpc>
                <a:spcPct val="90000"/>
              </a:lnSpc>
              <a:spcBef>
                <a:spcPts val="1000"/>
              </a:spcBef>
              <a:spcAft>
                <a:spcPts val="0"/>
              </a:spcAft>
              <a:buSzPts val="2400"/>
              <a:buFont typeface="Arial"/>
              <a:buChar char="•"/>
            </a:pPr>
            <a:r>
              <a:rPr lang="hu-HU">
                <a:solidFill>
                  <a:schemeClr val="dk1"/>
                </a:solidFill>
                <a:latin typeface="Calibri"/>
                <a:ea typeface="Calibri"/>
                <a:cs typeface="Calibri"/>
                <a:sym typeface="Calibri"/>
              </a:rPr>
              <a:t>it prefers </a:t>
            </a:r>
            <a:r>
              <a:rPr lang="hu-HU">
                <a:solidFill>
                  <a:schemeClr val="dk1"/>
                </a:solidFill>
                <a:highlight>
                  <a:srgbClr val="E89F56"/>
                </a:highlight>
                <a:latin typeface="Calibri"/>
                <a:ea typeface="Calibri"/>
                <a:cs typeface="Calibri"/>
                <a:sym typeface="Calibri"/>
              </a:rPr>
              <a:t>recycling</a:t>
            </a:r>
            <a:r>
              <a:rPr lang="hu-HU">
                <a:solidFill>
                  <a:schemeClr val="dk1"/>
                </a:solidFill>
                <a:latin typeface="Calibri"/>
                <a:ea typeface="Calibri"/>
                <a:cs typeface="Calibri"/>
                <a:sym typeface="Calibri"/>
              </a:rPr>
              <a:t> (including composting),</a:t>
            </a:r>
            <a:endParaRPr/>
          </a:p>
          <a:p>
            <a:pPr marL="508000" lvl="0" indent="-457200" algn="l" rtl="0">
              <a:lnSpc>
                <a:spcPct val="90000"/>
              </a:lnSpc>
              <a:spcBef>
                <a:spcPts val="1000"/>
              </a:spcBef>
              <a:spcAft>
                <a:spcPts val="0"/>
              </a:spcAft>
              <a:buSzPts val="2400"/>
              <a:buFont typeface="Arial"/>
              <a:buChar char="•"/>
            </a:pPr>
            <a:r>
              <a:rPr lang="hu-HU">
                <a:solidFill>
                  <a:schemeClr val="dk1"/>
                </a:solidFill>
                <a:latin typeface="Calibri"/>
                <a:ea typeface="Calibri"/>
                <a:cs typeface="Calibri"/>
                <a:sym typeface="Calibri"/>
              </a:rPr>
              <a:t>followed by </a:t>
            </a:r>
            <a:r>
              <a:rPr lang="hu-HU">
                <a:solidFill>
                  <a:schemeClr val="dk1"/>
                </a:solidFill>
                <a:highlight>
                  <a:srgbClr val="E89F56"/>
                </a:highlight>
                <a:latin typeface="Calibri"/>
                <a:ea typeface="Calibri"/>
                <a:cs typeface="Calibri"/>
                <a:sym typeface="Calibri"/>
              </a:rPr>
              <a:t>using waste to generate energy</a:t>
            </a:r>
            <a:r>
              <a:rPr lang="hu-HU">
                <a:solidFill>
                  <a:schemeClr val="dk1"/>
                </a:solidFill>
                <a:latin typeface="Calibri"/>
                <a:ea typeface="Calibri"/>
                <a:cs typeface="Calibri"/>
                <a:sym typeface="Calibri"/>
              </a:rPr>
              <a:t>. </a:t>
            </a:r>
            <a:endParaRPr/>
          </a:p>
        </p:txBody>
      </p:sp>
      <p:sp>
        <p:nvSpPr>
          <p:cNvPr id="355" name="Google Shape;355;p8"/>
          <p:cNvSpPr/>
          <p:nvPr/>
        </p:nvSpPr>
        <p:spPr>
          <a:xfrm>
            <a:off x="886691" y="1604896"/>
            <a:ext cx="10611922" cy="1509779"/>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2"/>
              </a:solidFill>
              <a:latin typeface="Calibri"/>
              <a:ea typeface="Calibri"/>
              <a:cs typeface="Calibri"/>
              <a:sym typeface="Calibri"/>
            </a:endParaRPr>
          </a:p>
        </p:txBody>
      </p:sp>
      <p:sp>
        <p:nvSpPr>
          <p:cNvPr id="356" name="Google Shape;356;p8"/>
          <p:cNvSpPr txBox="1"/>
          <p:nvPr/>
        </p:nvSpPr>
        <p:spPr>
          <a:xfrm>
            <a:off x="1018972" y="1604896"/>
            <a:ext cx="998326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3200" b="0" i="0" u="none" strike="noStrike" cap="none">
                <a:solidFill>
                  <a:srgbClr val="344F74"/>
                </a:solidFill>
                <a:latin typeface="Tahoma"/>
                <a:ea typeface="Tahoma"/>
                <a:cs typeface="Tahoma"/>
                <a:sym typeface="Tahoma"/>
              </a:rPr>
              <a:t>5 tonnes of waste       Only 36%</a:t>
            </a:r>
            <a:r>
              <a:rPr lang="hu-HU" sz="3200" b="0" i="0" u="none" strike="noStrike" cap="none">
                <a:solidFill>
                  <a:schemeClr val="dk1"/>
                </a:solidFill>
                <a:latin typeface="Tahoma"/>
                <a:ea typeface="Tahoma"/>
                <a:cs typeface="Tahoma"/>
                <a:sym typeface="Tahoma"/>
              </a:rPr>
              <a:t>	      	</a:t>
            </a:r>
            <a:r>
              <a:rPr lang="hu-HU" sz="3200" b="0" i="0" u="none" strike="noStrike" cap="none">
                <a:solidFill>
                  <a:srgbClr val="344F74"/>
                </a:solidFill>
                <a:latin typeface="Tahoma"/>
                <a:ea typeface="Tahoma"/>
                <a:cs typeface="Tahoma"/>
                <a:sym typeface="Tahoma"/>
              </a:rPr>
              <a:t>Over 60%</a:t>
            </a:r>
            <a:endParaRPr/>
          </a:p>
        </p:txBody>
      </p:sp>
      <p:sp>
        <p:nvSpPr>
          <p:cNvPr id="357" name="Google Shape;357;p8"/>
          <p:cNvSpPr txBox="1"/>
          <p:nvPr/>
        </p:nvSpPr>
        <p:spPr>
          <a:xfrm>
            <a:off x="1018971" y="2098400"/>
            <a:ext cx="313479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800">
                <a:solidFill>
                  <a:schemeClr val="dk1"/>
                </a:solidFill>
                <a:latin typeface="Tahoma"/>
                <a:ea typeface="Tahoma"/>
                <a:cs typeface="Tahoma"/>
                <a:sym typeface="Tahoma"/>
              </a:rPr>
              <a:t>is produced by the average European each year	</a:t>
            </a:r>
            <a:endParaRPr/>
          </a:p>
        </p:txBody>
      </p:sp>
      <p:sp>
        <p:nvSpPr>
          <p:cNvPr id="358" name="Google Shape;358;p8"/>
          <p:cNvSpPr txBox="1"/>
          <p:nvPr/>
        </p:nvSpPr>
        <p:spPr>
          <a:xfrm>
            <a:off x="5020541" y="2190733"/>
            <a:ext cx="265660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800">
                <a:solidFill>
                  <a:schemeClr val="dk1"/>
                </a:solidFill>
                <a:latin typeface="Tahoma"/>
                <a:ea typeface="Tahoma"/>
                <a:cs typeface="Tahoma"/>
                <a:sym typeface="Tahoma"/>
              </a:rPr>
              <a:t>of waste in the EU is recycled</a:t>
            </a:r>
            <a:endParaRPr/>
          </a:p>
        </p:txBody>
      </p:sp>
      <p:sp>
        <p:nvSpPr>
          <p:cNvPr id="359" name="Google Shape;359;p8"/>
          <p:cNvSpPr txBox="1"/>
          <p:nvPr/>
        </p:nvSpPr>
        <p:spPr>
          <a:xfrm>
            <a:off x="8363817" y="2128116"/>
            <a:ext cx="313479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800">
                <a:solidFill>
                  <a:schemeClr val="dk1"/>
                </a:solidFill>
                <a:latin typeface="Tahoma"/>
                <a:ea typeface="Tahoma"/>
                <a:cs typeface="Tahoma"/>
                <a:sym typeface="Tahoma"/>
              </a:rPr>
              <a:t>of household waste still goes to landfill in some EU countries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9"/>
          <p:cNvSpPr txBox="1">
            <a:spLocks noGrp="1"/>
          </p:cNvSpPr>
          <p:nvPr>
            <p:ph type="title"/>
          </p:nvPr>
        </p:nvSpPr>
        <p:spPr>
          <a:xfrm>
            <a:off x="838200" y="365125"/>
            <a:ext cx="7553325"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hu-HU">
                <a:solidFill>
                  <a:srgbClr val="E89F56"/>
                </a:solidFill>
              </a:rPr>
              <a:t>Benefits </a:t>
            </a:r>
            <a:r>
              <a:rPr lang="hu-HU">
                <a:solidFill>
                  <a:srgbClr val="344F74"/>
                </a:solidFill>
              </a:rPr>
              <a:t>of Recycling</a:t>
            </a:r>
            <a:endParaRPr>
              <a:solidFill>
                <a:srgbClr val="344F74"/>
              </a:solidFill>
            </a:endParaRPr>
          </a:p>
        </p:txBody>
      </p:sp>
      <p:sp>
        <p:nvSpPr>
          <p:cNvPr id="366" name="Google Shape;366;p9"/>
          <p:cNvSpPr txBox="1">
            <a:spLocks noGrp="1"/>
          </p:cNvSpPr>
          <p:nvPr>
            <p:ph type="body" idx="1"/>
          </p:nvPr>
        </p:nvSpPr>
        <p:spPr>
          <a:xfrm>
            <a:off x="4200212" y="1631763"/>
            <a:ext cx="5154803" cy="1303714"/>
          </a:xfrm>
          <a:prstGeom prst="rect">
            <a:avLst/>
          </a:prstGeom>
          <a:noFill/>
          <a:ln>
            <a:noFill/>
          </a:ln>
        </p:spPr>
        <p:txBody>
          <a:bodyPr spcFirstLastPara="1" wrap="square" lIns="91425" tIns="45700" rIns="91425" bIns="45700" anchor="t" anchorCtr="0">
            <a:normAutofit/>
          </a:bodyPr>
          <a:lstStyle/>
          <a:p>
            <a:pPr marL="50800" lvl="0" indent="0" algn="just" rtl="0">
              <a:lnSpc>
                <a:spcPct val="90000"/>
              </a:lnSpc>
              <a:spcBef>
                <a:spcPts val="0"/>
              </a:spcBef>
              <a:spcAft>
                <a:spcPts val="0"/>
              </a:spcAft>
              <a:buSzPts val="2800"/>
              <a:buNone/>
            </a:pPr>
            <a:r>
              <a:rPr lang="hu-HU" sz="2800">
                <a:solidFill>
                  <a:srgbClr val="00002E"/>
                </a:solidFill>
              </a:rPr>
              <a:t>Recycling is a critical process that helps:</a:t>
            </a:r>
            <a:endParaRPr/>
          </a:p>
        </p:txBody>
      </p:sp>
      <p:pic>
        <p:nvPicPr>
          <p:cNvPr id="367" name="Google Shape;367;p9" descr="Újrahasznosítás egyszínű kitöltéssel"/>
          <p:cNvPicPr preferRelativeResize="0"/>
          <p:nvPr/>
        </p:nvPicPr>
        <p:blipFill rotWithShape="1">
          <a:blip r:embed="rId3">
            <a:alphaModFix/>
          </a:blip>
          <a:srcRect l="5663" t="9128" r="-7141" b="-9127"/>
          <a:stretch/>
        </p:blipFill>
        <p:spPr>
          <a:xfrm>
            <a:off x="568502" y="2009553"/>
            <a:ext cx="3631710" cy="4217508"/>
          </a:xfrm>
          <a:prstGeom prst="rect">
            <a:avLst/>
          </a:prstGeom>
          <a:noFill/>
          <a:ln>
            <a:noFill/>
          </a:ln>
        </p:spPr>
      </p:pic>
      <p:sp>
        <p:nvSpPr>
          <p:cNvPr id="368" name="Google Shape;368;p9"/>
          <p:cNvSpPr/>
          <p:nvPr/>
        </p:nvSpPr>
        <p:spPr>
          <a:xfrm>
            <a:off x="4829910" y="2854191"/>
            <a:ext cx="499943" cy="499943"/>
          </a:xfrm>
          <a:prstGeom prst="roundRect">
            <a:avLst>
              <a:gd name="adj" fmla="val 80001"/>
            </a:avLst>
          </a:prstGeom>
          <a:solidFill>
            <a:srgbClr val="F3F3FF"/>
          </a:solidFill>
          <a:ln w="27725" cap="flat" cmpd="sng">
            <a:solidFill>
              <a:srgbClr val="2D4DF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9"/>
          <p:cNvSpPr/>
          <p:nvPr/>
        </p:nvSpPr>
        <p:spPr>
          <a:xfrm>
            <a:off x="4980822" y="2861626"/>
            <a:ext cx="198120"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2D4DF2"/>
              </a:buClr>
              <a:buSzPts val="2624"/>
              <a:buFont typeface="Nunito"/>
              <a:buNone/>
            </a:pPr>
            <a:r>
              <a:rPr lang="hu-HU" sz="2624" b="1">
                <a:solidFill>
                  <a:srgbClr val="2D4DF2"/>
                </a:solidFill>
                <a:latin typeface="Nunito"/>
                <a:ea typeface="Nunito"/>
                <a:cs typeface="Nunito"/>
                <a:sym typeface="Nunito"/>
              </a:rPr>
              <a:t>1</a:t>
            </a:r>
            <a:endParaRPr sz="2624">
              <a:solidFill>
                <a:schemeClr val="dk1"/>
              </a:solidFill>
              <a:latin typeface="Calibri"/>
              <a:ea typeface="Calibri"/>
              <a:cs typeface="Calibri"/>
              <a:sym typeface="Calibri"/>
            </a:endParaRPr>
          </a:p>
        </p:txBody>
      </p:sp>
      <p:sp>
        <p:nvSpPr>
          <p:cNvPr id="370" name="Google Shape;370;p9"/>
          <p:cNvSpPr/>
          <p:nvPr/>
        </p:nvSpPr>
        <p:spPr>
          <a:xfrm>
            <a:off x="5329853" y="2896063"/>
            <a:ext cx="5405287" cy="694373"/>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2D4DF2"/>
              </a:buClr>
              <a:buSzPts val="4000"/>
              <a:buFont typeface="Tahoma"/>
              <a:buNone/>
            </a:pPr>
            <a:r>
              <a:rPr lang="hu-HU" sz="4000">
                <a:solidFill>
                  <a:srgbClr val="2D4DF2"/>
                </a:solidFill>
                <a:latin typeface="Tahoma"/>
                <a:ea typeface="Tahoma"/>
                <a:cs typeface="Tahoma"/>
                <a:sym typeface="Tahoma"/>
              </a:rPr>
              <a:t>Reduce landfill waste</a:t>
            </a:r>
            <a:endParaRPr sz="4000">
              <a:solidFill>
                <a:schemeClr val="dk1"/>
              </a:solidFill>
              <a:latin typeface="Tahoma"/>
              <a:ea typeface="Tahoma"/>
              <a:cs typeface="Tahoma"/>
              <a:sym typeface="Tahoma"/>
            </a:endParaRPr>
          </a:p>
        </p:txBody>
      </p:sp>
      <p:sp>
        <p:nvSpPr>
          <p:cNvPr id="371" name="Google Shape;371;p9"/>
          <p:cNvSpPr/>
          <p:nvPr/>
        </p:nvSpPr>
        <p:spPr>
          <a:xfrm>
            <a:off x="4829910" y="3823686"/>
            <a:ext cx="499943" cy="499943"/>
          </a:xfrm>
          <a:prstGeom prst="roundRect">
            <a:avLst>
              <a:gd name="adj" fmla="val 80001"/>
            </a:avLst>
          </a:prstGeom>
          <a:solidFill>
            <a:srgbClr val="F3F3FF"/>
          </a:solidFill>
          <a:ln w="27725" cap="flat" cmpd="sng">
            <a:solidFill>
              <a:srgbClr val="015F9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9"/>
          <p:cNvSpPr/>
          <p:nvPr/>
        </p:nvSpPr>
        <p:spPr>
          <a:xfrm>
            <a:off x="4980822" y="3865419"/>
            <a:ext cx="198120"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015F98"/>
              </a:buClr>
              <a:buSzPts val="2624"/>
              <a:buFont typeface="Nunito"/>
              <a:buNone/>
            </a:pPr>
            <a:r>
              <a:rPr lang="hu-HU" sz="2624" b="1">
                <a:solidFill>
                  <a:srgbClr val="015F98"/>
                </a:solidFill>
                <a:latin typeface="Nunito"/>
                <a:ea typeface="Nunito"/>
                <a:cs typeface="Nunito"/>
                <a:sym typeface="Nunito"/>
              </a:rPr>
              <a:t>2</a:t>
            </a:r>
            <a:endParaRPr sz="2624">
              <a:solidFill>
                <a:schemeClr val="dk1"/>
              </a:solidFill>
              <a:latin typeface="Calibri"/>
              <a:ea typeface="Calibri"/>
              <a:cs typeface="Calibri"/>
              <a:sym typeface="Calibri"/>
            </a:endParaRPr>
          </a:p>
        </p:txBody>
      </p:sp>
      <p:sp>
        <p:nvSpPr>
          <p:cNvPr id="373" name="Google Shape;373;p9"/>
          <p:cNvSpPr/>
          <p:nvPr/>
        </p:nvSpPr>
        <p:spPr>
          <a:xfrm>
            <a:off x="5364313" y="3726470"/>
            <a:ext cx="4685713" cy="694373"/>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015F98"/>
              </a:buClr>
              <a:buSzPts val="4000"/>
              <a:buFont typeface="Tahoma"/>
              <a:buNone/>
            </a:pPr>
            <a:r>
              <a:rPr lang="hu-HU" sz="4000">
                <a:solidFill>
                  <a:srgbClr val="015F98"/>
                </a:solidFill>
                <a:latin typeface="Tahoma"/>
                <a:ea typeface="Tahoma"/>
                <a:cs typeface="Tahoma"/>
                <a:sym typeface="Tahoma"/>
              </a:rPr>
              <a:t>Conserve natural resources</a:t>
            </a:r>
            <a:endParaRPr sz="4000">
              <a:solidFill>
                <a:schemeClr val="dk1"/>
              </a:solidFill>
              <a:latin typeface="Tahoma"/>
              <a:ea typeface="Tahoma"/>
              <a:cs typeface="Tahoma"/>
              <a:sym typeface="Tahoma"/>
            </a:endParaRPr>
          </a:p>
        </p:txBody>
      </p:sp>
      <p:sp>
        <p:nvSpPr>
          <p:cNvPr id="374" name="Google Shape;374;p9"/>
          <p:cNvSpPr/>
          <p:nvPr/>
        </p:nvSpPr>
        <p:spPr>
          <a:xfrm>
            <a:off x="4829910" y="4796886"/>
            <a:ext cx="499943" cy="499943"/>
          </a:xfrm>
          <a:prstGeom prst="roundRect">
            <a:avLst>
              <a:gd name="adj" fmla="val 80001"/>
            </a:avLst>
          </a:prstGeom>
          <a:solidFill>
            <a:srgbClr val="F3F3FF"/>
          </a:solidFill>
          <a:ln w="27725" cap="flat" cmpd="sng">
            <a:solidFill>
              <a:srgbClr val="AD1F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9"/>
          <p:cNvSpPr/>
          <p:nvPr/>
        </p:nvSpPr>
        <p:spPr>
          <a:xfrm>
            <a:off x="4980762" y="4838558"/>
            <a:ext cx="225788" cy="416481"/>
          </a:xfrm>
          <a:prstGeom prst="rect">
            <a:avLst/>
          </a:prstGeom>
          <a:noFill/>
          <a:ln>
            <a:noFill/>
          </a:ln>
        </p:spPr>
        <p:txBody>
          <a:bodyPr spcFirstLastPara="1" wrap="square" lIns="91425" tIns="45700" rIns="91425" bIns="45700" anchor="t" anchorCtr="0">
            <a:noAutofit/>
          </a:bodyPr>
          <a:lstStyle/>
          <a:p>
            <a:pPr marL="0" marR="0" lvl="0" indent="0" algn="ctr" rtl="0">
              <a:lnSpc>
                <a:spcPct val="125038"/>
              </a:lnSpc>
              <a:spcBef>
                <a:spcPts val="0"/>
              </a:spcBef>
              <a:spcAft>
                <a:spcPts val="0"/>
              </a:spcAft>
              <a:buClr>
                <a:srgbClr val="AD1F96"/>
              </a:buClr>
              <a:buSzPts val="2624"/>
              <a:buFont typeface="Nunito"/>
              <a:buNone/>
            </a:pPr>
            <a:r>
              <a:rPr lang="hu-HU" sz="2624" b="1">
                <a:solidFill>
                  <a:srgbClr val="AD1F96"/>
                </a:solidFill>
                <a:latin typeface="Nunito"/>
                <a:ea typeface="Nunito"/>
                <a:cs typeface="Nunito"/>
                <a:sym typeface="Nunito"/>
              </a:rPr>
              <a:t>3</a:t>
            </a:r>
            <a:endParaRPr sz="2624">
              <a:solidFill>
                <a:schemeClr val="dk1"/>
              </a:solidFill>
              <a:latin typeface="Calibri"/>
              <a:ea typeface="Calibri"/>
              <a:cs typeface="Calibri"/>
              <a:sym typeface="Calibri"/>
            </a:endParaRPr>
          </a:p>
        </p:txBody>
      </p:sp>
      <p:sp>
        <p:nvSpPr>
          <p:cNvPr id="376" name="Google Shape;376;p9"/>
          <p:cNvSpPr/>
          <p:nvPr/>
        </p:nvSpPr>
        <p:spPr>
          <a:xfrm>
            <a:off x="5364314" y="4976265"/>
            <a:ext cx="3990701" cy="499943"/>
          </a:xfrm>
          <a:prstGeom prst="rect">
            <a:avLst/>
          </a:prstGeom>
          <a:noFill/>
          <a:ln>
            <a:noFill/>
          </a:ln>
        </p:spPr>
        <p:txBody>
          <a:bodyPr spcFirstLastPara="1" wrap="square" lIns="91425" tIns="45700" rIns="91425" bIns="45700" anchor="t" anchorCtr="0">
            <a:noAutofit/>
          </a:bodyPr>
          <a:lstStyle/>
          <a:p>
            <a:pPr marL="0" marR="0" lvl="0" indent="0" algn="l" rtl="0">
              <a:lnSpc>
                <a:spcPct val="68350"/>
              </a:lnSpc>
              <a:spcBef>
                <a:spcPts val="0"/>
              </a:spcBef>
              <a:spcAft>
                <a:spcPts val="0"/>
              </a:spcAft>
              <a:buClr>
                <a:srgbClr val="AD1F96"/>
              </a:buClr>
              <a:buSzPts val="4000"/>
              <a:buFont typeface="Tahoma"/>
              <a:buNone/>
            </a:pPr>
            <a:r>
              <a:rPr lang="hu-HU" sz="4000">
                <a:solidFill>
                  <a:srgbClr val="AD1F96"/>
                </a:solidFill>
                <a:latin typeface="Tahoma"/>
                <a:ea typeface="Tahoma"/>
                <a:cs typeface="Tahoma"/>
                <a:sym typeface="Tahoma"/>
              </a:rPr>
              <a:t>Prevent pollution</a:t>
            </a:r>
            <a:endParaRPr sz="4000">
              <a:solidFill>
                <a:schemeClr val="dk1"/>
              </a:solidFill>
              <a:latin typeface="Tahoma"/>
              <a:ea typeface="Tahoma"/>
              <a:cs typeface="Tahoma"/>
              <a:sym typeface="Tahoma"/>
            </a:endParaRPr>
          </a:p>
        </p:txBody>
      </p:sp>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4038</Words>
  <Application>Microsoft Office PowerPoint</Application>
  <PresentationFormat>Szélesvásznú</PresentationFormat>
  <Paragraphs>434</Paragraphs>
  <Slides>55</Slides>
  <Notes>55</Notes>
  <HiddenSlides>0</HiddenSlides>
  <MMClips>0</MMClips>
  <ScaleCrop>false</ScaleCrop>
  <HeadingPairs>
    <vt:vector size="6" baseType="variant">
      <vt:variant>
        <vt:lpstr>Használt betűtípusok</vt:lpstr>
      </vt:variant>
      <vt:variant>
        <vt:i4>7</vt:i4>
      </vt:variant>
      <vt:variant>
        <vt:lpstr>Téma</vt:lpstr>
      </vt:variant>
      <vt:variant>
        <vt:i4>2</vt:i4>
      </vt:variant>
      <vt:variant>
        <vt:lpstr>Diacímek</vt:lpstr>
      </vt:variant>
      <vt:variant>
        <vt:i4>55</vt:i4>
      </vt:variant>
    </vt:vector>
  </HeadingPairs>
  <TitlesOfParts>
    <vt:vector size="64" baseType="lpstr">
      <vt:lpstr>Noto Sans Symbols</vt:lpstr>
      <vt:lpstr>Arial</vt:lpstr>
      <vt:lpstr>Calibri</vt:lpstr>
      <vt:lpstr>Tahoma</vt:lpstr>
      <vt:lpstr>Play</vt:lpstr>
      <vt:lpstr>Inter</vt:lpstr>
      <vt:lpstr>Nunito</vt:lpstr>
      <vt:lpstr>Office-téma</vt:lpstr>
      <vt:lpstr>1_Office-téma</vt:lpstr>
      <vt:lpstr>                  WASTE</vt:lpstr>
      <vt:lpstr>Rights of Use</vt:lpstr>
      <vt:lpstr>Clarifying important concepts and terms</vt:lpstr>
      <vt:lpstr>Module 4 – Waste Lesson Plan</vt:lpstr>
      <vt:lpstr>PowerPoint-bemutató</vt:lpstr>
      <vt:lpstr>Table of content</vt:lpstr>
      <vt:lpstr>PowerPoint-bemutató</vt:lpstr>
      <vt:lpstr>Waste management in EU</vt:lpstr>
      <vt:lpstr>Benefits of Recycling</vt:lpstr>
      <vt:lpstr>Support for the elderly</vt:lpstr>
      <vt:lpstr>Every waste in its right place.</vt:lpstr>
      <vt:lpstr>PowerPoint-bemutató</vt:lpstr>
      <vt:lpstr>How do you utilise old newspapers?</vt:lpstr>
      <vt:lpstr>PowerPoint-bemutató</vt:lpstr>
      <vt:lpstr>Plastic Recycling</vt:lpstr>
      <vt:lpstr>PowerPoint-bemutató</vt:lpstr>
      <vt:lpstr>How to reduce your plastic waste?</vt:lpstr>
      <vt:lpstr>PowerPoint-bemutató</vt:lpstr>
      <vt:lpstr>PowerPoint-bemutató</vt:lpstr>
      <vt:lpstr>PowerPoint-bemutató</vt:lpstr>
      <vt:lpstr>Electronic Waste Recycling</vt:lpstr>
      <vt:lpstr>PowerPoint-bemutató</vt:lpstr>
      <vt:lpstr>PowerPoint-bemutató</vt:lpstr>
      <vt:lpstr>PowerPoint-bemutató</vt:lpstr>
      <vt:lpstr>PowerPoint-bemutató</vt:lpstr>
      <vt:lpstr>References</vt:lpstr>
      <vt:lpstr>2) Circular Economy</vt:lpstr>
      <vt:lpstr>The Model</vt:lpstr>
      <vt:lpstr>PowerPoint-bemutató</vt:lpstr>
      <vt:lpstr>The Three Rs of Circular Economy</vt:lpstr>
      <vt:lpstr>What you can do for it?</vt:lpstr>
      <vt:lpstr>What can you gain from it?</vt:lpstr>
      <vt:lpstr>PowerPoint-bemutató</vt:lpstr>
      <vt:lpstr>Circular Economy</vt:lpstr>
      <vt:lpstr>How can you reduce your waste?</vt:lpstr>
      <vt:lpstr>PowerPoint-bemutató</vt:lpstr>
      <vt:lpstr>PowerPoint-bemutató</vt:lpstr>
      <vt:lpstr>What makes a product sustainable?</vt:lpstr>
      <vt:lpstr>Sustainable Product is…</vt:lpstr>
      <vt:lpstr>Benefits of sustainable purchasing</vt:lpstr>
      <vt:lpstr>PowerPoint-bemutató</vt:lpstr>
      <vt:lpstr>Research and Verify Claims</vt:lpstr>
      <vt:lpstr>Look for Certifications and Labels</vt:lpstr>
      <vt:lpstr>Support Trustworthy Brands and Companies</vt:lpstr>
      <vt:lpstr>Be Aware of Greenwashing Traps</vt:lpstr>
      <vt:lpstr>PowerPoint-bemutató</vt:lpstr>
      <vt:lpstr>Definition of Greenwashing</vt:lpstr>
      <vt:lpstr>Signs and Tactics Used by Companies</vt:lpstr>
      <vt:lpstr>Signs and Tactics Used by Companies</vt:lpstr>
      <vt:lpstr>Signs and Tactics Used by  Companies</vt:lpstr>
      <vt:lpstr>Examples of Greenwashing in Fashion</vt:lpstr>
      <vt:lpstr>PowerPoint-bemutató</vt:lpstr>
      <vt:lpstr>References</vt:lpstr>
      <vt:lpstr>END OF MODULE     Thank you for your attention and please complete the exit questionnaire.</vt:lpstr>
      <vt:lpstr>Visit our website  for more training materials and tools:   https://changers2.eu/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Anett</dc:creator>
  <cp:lastModifiedBy>Béla Német</cp:lastModifiedBy>
  <cp:revision>1</cp:revision>
  <dcterms:created xsi:type="dcterms:W3CDTF">2023-10-31T07:37:15Z</dcterms:created>
  <dcterms:modified xsi:type="dcterms:W3CDTF">2024-07-18T20:23:17Z</dcterms:modified>
</cp:coreProperties>
</file>