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65" r:id="rId3"/>
    <p:sldMasterId id="2147483680" r:id="rId4"/>
  </p:sldMasterIdLst>
  <p:notesMasterIdLst>
    <p:notesMasterId r:id="rId37"/>
  </p:notesMasterIdLst>
  <p:sldIdLst>
    <p:sldId id="256" r:id="rId5"/>
    <p:sldId id="292" r:id="rId6"/>
    <p:sldId id="258" r:id="rId7"/>
    <p:sldId id="271" r:id="rId8"/>
    <p:sldId id="276" r:id="rId9"/>
    <p:sldId id="293" r:id="rId10"/>
    <p:sldId id="294" r:id="rId11"/>
    <p:sldId id="261" r:id="rId12"/>
    <p:sldId id="262" r:id="rId13"/>
    <p:sldId id="263" r:id="rId14"/>
    <p:sldId id="264" r:id="rId15"/>
    <p:sldId id="265" r:id="rId16"/>
    <p:sldId id="266" r:id="rId17"/>
    <p:sldId id="267" r:id="rId18"/>
    <p:sldId id="268" r:id="rId19"/>
    <p:sldId id="269" r:id="rId20"/>
    <p:sldId id="270" r:id="rId21"/>
    <p:sldId id="272" r:id="rId22"/>
    <p:sldId id="287" r:id="rId23"/>
    <p:sldId id="273" r:id="rId24"/>
    <p:sldId id="274" r:id="rId25"/>
    <p:sldId id="275" r:id="rId26"/>
    <p:sldId id="277" r:id="rId27"/>
    <p:sldId id="278" r:id="rId28"/>
    <p:sldId id="288" r:id="rId29"/>
    <p:sldId id="289" r:id="rId30"/>
    <p:sldId id="281" r:id="rId31"/>
    <p:sldId id="282" r:id="rId32"/>
    <p:sldId id="283" r:id="rId33"/>
    <p:sldId id="291" r:id="rId34"/>
    <p:sldId id="285" r:id="rId35"/>
    <p:sldId id="290" r:id="rId36"/>
  </p:sldIdLst>
  <p:sldSz cx="12192000" cy="6858000"/>
  <p:notesSz cx="6858000" cy="9144000"/>
  <p:embeddedFontLst>
    <p:embeddedFont>
      <p:font typeface="Tahoma" panose="020B0604030504040204" pitchFamily="34"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hzLk8xvf2hbv950ye5iGZIU/aI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F74"/>
    <a:srgbClr val="F5F5F5"/>
    <a:srgbClr val="00AAE8"/>
    <a:srgbClr val="FFFFFF"/>
    <a:srgbClr val="A0D6E0"/>
    <a:srgbClr val="BEE4FA"/>
    <a:srgbClr val="89D2F6"/>
    <a:srgbClr val="2999D6"/>
    <a:srgbClr val="145E8A"/>
    <a:srgbClr val="0943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D89B04-5FD8-430C-801C-B13D22F51003}">
  <a:tblStyle styleId="{76D89B04-5FD8-430C-801C-B13D22F5100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521C42A-E01C-4A62-8E49-E3F877DF828F}" styleName="Table_1">
    <a:wholeTbl>
      <a:tcTxStyle b="off" i="off">
        <a:font>
          <a:latin typeface="Calibri Light (Headings)"/>
          <a:ea typeface="Calibri Light (Headings)"/>
          <a:cs typeface="Calibri Light (Heading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Light (Headings)"/>
          <a:ea typeface="Calibri Light (Headings)"/>
          <a:cs typeface="Calibri Light (Headings)"/>
        </a:font>
        <a:schemeClr val="lt1"/>
      </a:tcTxStyle>
      <a:tcStyle>
        <a:tcBdr/>
        <a:fill>
          <a:solidFill>
            <a:schemeClr val="accent1"/>
          </a:solidFill>
        </a:fill>
      </a:tcStyle>
    </a:lastCol>
    <a:firstCol>
      <a:tcTxStyle b="on" i="off">
        <a:font>
          <a:latin typeface="Calibri Light (Headings)"/>
          <a:ea typeface="Calibri Light (Headings)"/>
          <a:cs typeface="Calibri Light (Headings)"/>
        </a:font>
        <a:schemeClr val="lt1"/>
      </a:tcTxStyle>
      <a:tcStyle>
        <a:tcBdr/>
        <a:fill>
          <a:solidFill>
            <a:schemeClr val="accent1"/>
          </a:solidFill>
        </a:fill>
      </a:tcStyle>
    </a:firstCol>
    <a:lastRow>
      <a:tcTxStyle b="on" i="off">
        <a:font>
          <a:latin typeface="Calibri Light (Headings)"/>
          <a:ea typeface="Calibri Light (Headings)"/>
          <a:cs typeface="Calibri Light (Heading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Light (Headings)"/>
          <a:ea typeface="Calibri Light (Headings)"/>
          <a:cs typeface="Calibri Light (Heading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301B821-A1FF-4177-AEE7-76D212191A09}" styleName="Közepesen sötét stílus 1 – 1. jelölőszín">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31" autoAdjust="0"/>
  </p:normalViewPr>
  <p:slideViewPr>
    <p:cSldViewPr snapToGrid="0">
      <p:cViewPr varScale="1">
        <p:scale>
          <a:sx n="94" d="100"/>
          <a:sy n="94" d="100"/>
        </p:scale>
        <p:origin x="111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18D59E-1C1E-4675-B4C7-C329CCDE71D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hu-HU"/>
        </a:p>
      </dgm:t>
    </dgm:pt>
    <dgm:pt modelId="{E83729EF-8FBE-4C0E-A6DC-06D999F71FDA}">
      <dgm:prSet phldrT="[Szöveg]" custT="1"/>
      <dgm:spPr>
        <a:solidFill>
          <a:srgbClr val="354F74"/>
        </a:solidFill>
      </dgm:spPr>
      <dgm:t>
        <a:bodyPr/>
        <a:lstStyle/>
        <a:p>
          <a:r>
            <a:rPr lang="hu-HU" sz="2400" dirty="0">
              <a:latin typeface="Tahoma" panose="020B0604030504040204" pitchFamily="34" charset="0"/>
              <a:ea typeface="Tahoma" panose="020B0604030504040204" pitchFamily="34" charset="0"/>
              <a:cs typeface="Tahoma" panose="020B0604030504040204" pitchFamily="34" charset="0"/>
            </a:rPr>
            <a:t>Egyszülős háztartások</a:t>
          </a:r>
        </a:p>
      </dgm:t>
    </dgm:pt>
    <dgm:pt modelId="{9BD92AAB-BB0D-4713-AD38-57864F3A3743}" type="parTrans" cxnId="{4A76EC51-29AC-40B1-98FE-086A693CD85A}">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BC481A0D-94A0-4FC0-92D0-D185EB6D5555}" type="sibTrans" cxnId="{4A76EC51-29AC-40B1-98FE-086A693CD85A}">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EF7ED924-03E0-4B93-A7DB-BB0A55D750E7}">
      <dgm:prSet phldrT="[Szöveg]" custT="1"/>
      <dgm:spPr>
        <a:solidFill>
          <a:srgbClr val="E89F56"/>
        </a:solidFill>
      </dgm:spPr>
      <dgm:t>
        <a:bodyPr/>
        <a:lstStyle/>
        <a:p>
          <a:r>
            <a:rPr lang="hu-HU" sz="2400" dirty="0">
              <a:latin typeface="Tahoma" panose="020B0604030504040204" pitchFamily="34" charset="0"/>
              <a:ea typeface="Tahoma" panose="020B0604030504040204" pitchFamily="34" charset="0"/>
              <a:cs typeface="Tahoma" panose="020B0604030504040204" pitchFamily="34" charset="0"/>
            </a:rPr>
            <a:t>Albérletben élők</a:t>
          </a:r>
        </a:p>
      </dgm:t>
    </dgm:pt>
    <dgm:pt modelId="{4FE88C31-181E-45F2-B341-E5BB7BE9F386}" type="parTrans" cxnId="{D3EA6817-ABB0-4D71-9099-FC671C59680B}">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109BF4C6-3009-4463-A947-8C001F03577C}" type="sibTrans" cxnId="{D3EA6817-ABB0-4D71-9099-FC671C59680B}">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383D76EC-DBFC-44B8-AC4C-3896B2E9CF8C}">
      <dgm:prSet phldrT="[Szöveg]" custT="1"/>
      <dgm:spPr>
        <a:solidFill>
          <a:srgbClr val="E89F56"/>
        </a:solidFill>
      </dgm:spPr>
      <dgm:t>
        <a:bodyPr/>
        <a:lstStyle/>
        <a:p>
          <a:r>
            <a:rPr lang="hu-HU" sz="2400" dirty="0">
              <a:latin typeface="Tahoma" panose="020B0604030504040204" pitchFamily="34" charset="0"/>
              <a:ea typeface="Tahoma" panose="020B0604030504040204" pitchFamily="34" charset="0"/>
              <a:cs typeface="Tahoma" panose="020B0604030504040204" pitchFamily="34" charset="0"/>
            </a:rPr>
            <a:t>Kis jövedelmű nyugdíjasok</a:t>
          </a:r>
        </a:p>
      </dgm:t>
    </dgm:pt>
    <dgm:pt modelId="{E3725139-237A-4EF2-9332-EB41BFB7E427}" type="parTrans" cxnId="{E6AC87D1-9870-4AB9-9D29-B8AD22035914}">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F376C108-C290-4334-92ED-665828CD1975}" type="sibTrans" cxnId="{E6AC87D1-9870-4AB9-9D29-B8AD22035914}">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22E050BB-5887-4DCA-A83C-A98646C3C9A2}">
      <dgm:prSet custT="1"/>
      <dgm:spPr>
        <a:solidFill>
          <a:srgbClr val="354F74"/>
        </a:solidFill>
      </dgm:spPr>
      <dgm:t>
        <a:bodyPr/>
        <a:lstStyle/>
        <a:p>
          <a:r>
            <a:rPr lang="hu-HU" sz="2400" noProof="0" dirty="0">
              <a:latin typeface="Tahoma" panose="020B0604030504040204" pitchFamily="34" charset="0"/>
              <a:ea typeface="Tahoma" panose="020B0604030504040204" pitchFamily="34" charset="0"/>
              <a:cs typeface="Tahoma" panose="020B0604030504040204" pitchFamily="34" charset="0"/>
            </a:rPr>
            <a:t>Nagyobb háztartások eltartott gyermekekkel</a:t>
          </a:r>
        </a:p>
      </dgm:t>
    </dgm:pt>
    <dgm:pt modelId="{4031896F-9E07-4BD7-A817-FD8485416A0E}" type="parTrans" cxnId="{8563F7D6-B71D-471B-8948-A9623C02D295}">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755D87D4-0401-47DB-94D2-6719A2A0C256}" type="sibTrans" cxnId="{8563F7D6-B71D-471B-8948-A9623C02D295}">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46F91CEE-DD34-4278-BA0D-E5587DA57BC8}">
      <dgm:prSet phldrT="[Szöveg]" custT="1"/>
      <dgm:spPr>
        <a:solidFill>
          <a:srgbClr val="E89F56"/>
        </a:solidFill>
      </dgm:spPr>
      <dgm:t>
        <a:bodyPr/>
        <a:lstStyle/>
        <a:p>
          <a:r>
            <a:rPr lang="hu-HU" sz="2400" dirty="0">
              <a:latin typeface="Tahoma" panose="020B0604030504040204" pitchFamily="34" charset="0"/>
              <a:ea typeface="Tahoma" panose="020B0604030504040204" pitchFamily="34" charset="0"/>
              <a:cs typeface="Tahoma" panose="020B0604030504040204" pitchFamily="34" charset="0"/>
            </a:rPr>
            <a:t>Bevándorlók és menekültek</a:t>
          </a:r>
        </a:p>
      </dgm:t>
    </dgm:pt>
    <dgm:pt modelId="{5B9BB474-D82D-4E3F-8644-A1EABF2FFB90}" type="parTrans" cxnId="{B85D1F7A-3A73-4BC6-8C42-E665633F5561}">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4CA68D9E-88E1-468E-AD7A-D95DD8015EA9}" type="sibTrans" cxnId="{B85D1F7A-3A73-4BC6-8C42-E665633F5561}">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0B2F70A7-D34D-48A2-AD78-07F20679C1DB}">
      <dgm:prSet phldrT="[Szöveg]" custT="1"/>
      <dgm:spPr>
        <a:solidFill>
          <a:srgbClr val="354F74"/>
        </a:solidFill>
      </dgm:spPr>
      <dgm:t>
        <a:bodyPr/>
        <a:lstStyle/>
        <a:p>
          <a:r>
            <a:rPr lang="hu-HU" sz="2400" dirty="0">
              <a:latin typeface="Tahoma" panose="020B0604030504040204" pitchFamily="34" charset="0"/>
              <a:ea typeface="Tahoma" panose="020B0604030504040204" pitchFamily="34" charset="0"/>
              <a:cs typeface="Tahoma" panose="020B0604030504040204" pitchFamily="34" charset="0"/>
            </a:rPr>
            <a:t>Munkanélküliek, kvázi aktív kereső nélküli háztartások</a:t>
          </a:r>
        </a:p>
      </dgm:t>
    </dgm:pt>
    <dgm:pt modelId="{5C821E9F-4ED3-4E8B-8AB0-AEF27AE263F1}" type="parTrans" cxnId="{5E0F41D0-58EE-4730-8C6B-CB0003C68305}">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050FA887-4766-4E01-B3A6-EFF5BEE98C7D}" type="sibTrans" cxnId="{5E0F41D0-58EE-4730-8C6B-CB0003C68305}">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60DA342A-D22D-4A7D-A716-44C358CECEEC}">
      <dgm:prSet phldrT="[Szöveg]" custT="1"/>
      <dgm:spPr>
        <a:solidFill>
          <a:srgbClr val="E89F56"/>
        </a:solidFill>
      </dgm:spPr>
      <dgm:t>
        <a:bodyPr/>
        <a:lstStyle/>
        <a:p>
          <a:r>
            <a:rPr lang="hu-HU" sz="2400" noProof="0" dirty="0">
              <a:latin typeface="Tahoma" panose="020B0604030504040204" pitchFamily="34" charset="0"/>
              <a:ea typeface="Tahoma" panose="020B0604030504040204" pitchFamily="34" charset="0"/>
              <a:cs typeface="Tahoma" panose="020B0604030504040204" pitchFamily="34" charset="0"/>
            </a:rPr>
            <a:t>Régebbi lakásokban élő háztartások</a:t>
          </a:r>
        </a:p>
      </dgm:t>
    </dgm:pt>
    <dgm:pt modelId="{4FFA7FF5-A2E9-4A2F-807A-1CC052F6D509}" type="parTrans" cxnId="{1CF05ACA-A13B-44CC-A9C6-B04F2F1A2448}">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5740DC71-96C0-4740-9332-9761FF0A6999}" type="sibTrans" cxnId="{1CF05ACA-A13B-44CC-A9C6-B04F2F1A2448}">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7F94F74D-606C-4795-9DA7-1AAAE5C3FC83}">
      <dgm:prSet phldrT="[Szöveg]" custT="1"/>
      <dgm:spPr>
        <a:solidFill>
          <a:srgbClr val="354F74"/>
        </a:solidFill>
      </dgm:spPr>
      <dgm:t>
        <a:bodyPr/>
        <a:lstStyle/>
        <a:p>
          <a:r>
            <a:rPr lang="hu-HU" sz="2400" noProof="0" dirty="0">
              <a:latin typeface="Tahoma" panose="020B0604030504040204" pitchFamily="34" charset="0"/>
              <a:ea typeface="Tahoma" panose="020B0604030504040204" pitchFamily="34" charset="0"/>
              <a:cs typeface="Tahoma" panose="020B0604030504040204" pitchFamily="34" charset="0"/>
            </a:rPr>
            <a:t>Szegregált közösségekben élő emberek</a:t>
          </a:r>
        </a:p>
      </dgm:t>
    </dgm:pt>
    <dgm:pt modelId="{EA654952-D473-4775-8B2A-906C420E295B}" type="parTrans" cxnId="{BA208B94-6A7C-4341-9A9C-FE30BE296522}">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118E3EED-25BD-4949-A0E1-428C40C11DA4}" type="sibTrans" cxnId="{BA208B94-6A7C-4341-9A9C-FE30BE296522}">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C8FE4448-37B2-4CB4-8BBF-E6936BCE919C}">
      <dgm:prSet phldrT="[Szöveg]" custT="1"/>
      <dgm:spPr>
        <a:solidFill>
          <a:srgbClr val="354F74"/>
        </a:solidFill>
      </dgm:spPr>
      <dgm:t>
        <a:bodyPr/>
        <a:lstStyle/>
        <a:p>
          <a:r>
            <a:rPr lang="hu-HU" sz="2400" noProof="0" dirty="0">
              <a:latin typeface="Tahoma" panose="020B0604030504040204" pitchFamily="34" charset="0"/>
              <a:ea typeface="Tahoma" panose="020B0604030504040204" pitchFamily="34" charset="0"/>
              <a:cs typeface="Tahoma" panose="020B0604030504040204" pitchFamily="34" charset="0"/>
            </a:rPr>
            <a:t>Fogyatékosság-</a:t>
          </a:r>
          <a:r>
            <a:rPr lang="hu-HU" sz="2400" noProof="0" dirty="0" err="1">
              <a:latin typeface="Tahoma" panose="020B0604030504040204" pitchFamily="34" charset="0"/>
              <a:ea typeface="Tahoma" panose="020B0604030504040204" pitchFamily="34" charset="0"/>
              <a:cs typeface="Tahoma" panose="020B0604030504040204" pitchFamily="34" charset="0"/>
            </a:rPr>
            <a:t>gal</a:t>
          </a:r>
          <a:r>
            <a:rPr lang="hu-HU" sz="2400" noProof="0" dirty="0">
              <a:latin typeface="Tahoma" panose="020B0604030504040204" pitchFamily="34" charset="0"/>
              <a:ea typeface="Tahoma" panose="020B0604030504040204" pitchFamily="34" charset="0"/>
              <a:cs typeface="Tahoma" panose="020B0604030504040204" pitchFamily="34" charset="0"/>
            </a:rPr>
            <a:t> élő személyek</a:t>
          </a:r>
        </a:p>
      </dgm:t>
    </dgm:pt>
    <dgm:pt modelId="{3E1932E3-19B9-4138-AA1E-7E005CB457ED}" type="parTrans" cxnId="{50BB8E31-4A0B-4A80-AADF-2BDB7103E7C3}">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1916A30C-516D-43E9-BAF8-1D3B6DAB77B3}" type="sibTrans" cxnId="{50BB8E31-4A0B-4A80-AADF-2BDB7103E7C3}">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3A65605C-A6B0-4E2D-BAC9-FF0398A19A34}">
      <dgm:prSet phldrT="[Szöveg]" custT="1"/>
      <dgm:spPr>
        <a:solidFill>
          <a:srgbClr val="E89F56"/>
        </a:solidFill>
      </dgm:spPr>
      <dgm:t>
        <a:bodyPr/>
        <a:lstStyle/>
        <a:p>
          <a:r>
            <a:rPr lang="hu-HU" sz="2400" dirty="0">
              <a:latin typeface="Tahoma" panose="020B0604030504040204" pitchFamily="34" charset="0"/>
              <a:ea typeface="Tahoma" panose="020B0604030504040204" pitchFamily="34" charset="0"/>
              <a:cs typeface="Tahoma" panose="020B0604030504040204" pitchFamily="34" charset="0"/>
            </a:rPr>
            <a:t>Távoli peremvidékeken élők</a:t>
          </a:r>
        </a:p>
      </dgm:t>
    </dgm:pt>
    <dgm:pt modelId="{8530A57C-C143-4146-8B8B-C106EC4A4447}" type="parTrans" cxnId="{58318C8B-76D5-4E25-9B3B-B6F067F13538}">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1AECEE02-77D6-4624-91DE-6EF6F27F1810}" type="sibTrans" cxnId="{58318C8B-76D5-4E25-9B3B-B6F067F13538}">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C359F7CC-BBED-439B-9F1E-E34CC1C04C2E}">
      <dgm:prSet phldrT="[Szöveg]" custT="1"/>
      <dgm:spPr>
        <a:solidFill>
          <a:srgbClr val="354F74"/>
        </a:solidFill>
      </dgm:spPr>
      <dgm:t>
        <a:bodyPr/>
        <a:lstStyle/>
        <a:p>
          <a:r>
            <a:rPr lang="hu-HU" sz="2400" noProof="0" dirty="0">
              <a:latin typeface="Tahoma" panose="020B0604030504040204" pitchFamily="34" charset="0"/>
              <a:ea typeface="Tahoma" panose="020B0604030504040204" pitchFamily="34" charset="0"/>
              <a:cs typeface="Tahoma" panose="020B0604030504040204" pitchFamily="34" charset="0"/>
            </a:rPr>
            <a:t>Szociális segélyben részesülők</a:t>
          </a:r>
        </a:p>
      </dgm:t>
    </dgm:pt>
    <dgm:pt modelId="{130FC5C9-E5BD-4525-81BE-755EF345CCF5}" type="parTrans" cxnId="{4F42A741-644D-4E19-A92C-12CA049FDB0C}">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BC753FF0-BEA2-456D-8260-2B6A29B6DE46}" type="sibTrans" cxnId="{4F42A741-644D-4E19-A92C-12CA049FDB0C}">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D63E03B7-ADDA-47B3-95E0-B4D2BDA6271C}">
      <dgm:prSet phldrT="[Szöveg]" custT="1"/>
      <dgm:spPr>
        <a:solidFill>
          <a:srgbClr val="E89F56"/>
        </a:solidFill>
      </dgm:spPr>
      <dgm:t>
        <a:bodyPr/>
        <a:lstStyle/>
        <a:p>
          <a:r>
            <a:rPr lang="hu-HU" sz="2400" noProof="0" dirty="0" err="1">
              <a:latin typeface="Tahoma" panose="020B0604030504040204" pitchFamily="34" charset="0"/>
              <a:ea typeface="Tahoma" panose="020B0604030504040204" pitchFamily="34" charset="0"/>
              <a:cs typeface="Tahoma" panose="020B0604030504040204" pitchFamily="34" charset="0"/>
            </a:rPr>
            <a:t>Energiatámoga-tási</a:t>
          </a:r>
          <a:r>
            <a:rPr lang="hu-HU" sz="2400" noProof="0" dirty="0">
              <a:latin typeface="Tahoma" panose="020B0604030504040204" pitchFamily="34" charset="0"/>
              <a:ea typeface="Tahoma" panose="020B0604030504040204" pitchFamily="34" charset="0"/>
              <a:cs typeface="Tahoma" panose="020B0604030504040204" pitchFamily="34" charset="0"/>
            </a:rPr>
            <a:t> juttatásokból nem részesülők</a:t>
          </a:r>
        </a:p>
      </dgm:t>
    </dgm:pt>
    <dgm:pt modelId="{B24666FD-6D23-412B-BE4F-69B599FF24F1}" type="parTrans" cxnId="{65F94C2F-28A3-4888-B275-2F798532350E}">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00825246-242A-48EF-A90B-A82B997CBAC2}" type="sibTrans" cxnId="{65F94C2F-28A3-4888-B275-2F798532350E}">
      <dgm:prSet/>
      <dgm:spPr/>
      <dgm:t>
        <a:bodyPr/>
        <a:lstStyle/>
        <a:p>
          <a:endParaRPr lang="hu-HU" sz="2400">
            <a:latin typeface="Tahoma" panose="020B0604030504040204" pitchFamily="34" charset="0"/>
            <a:ea typeface="Tahoma" panose="020B0604030504040204" pitchFamily="34" charset="0"/>
            <a:cs typeface="Tahoma" panose="020B0604030504040204" pitchFamily="34" charset="0"/>
          </a:endParaRPr>
        </a:p>
      </dgm:t>
    </dgm:pt>
    <dgm:pt modelId="{BADF89CC-BCDE-4471-8420-03876F9B3020}" type="pres">
      <dgm:prSet presAssocID="{ED18D59E-1C1E-4675-B4C7-C329CCDE71DD}" presName="diagram" presStyleCnt="0">
        <dgm:presLayoutVars>
          <dgm:dir/>
          <dgm:resizeHandles val="exact"/>
        </dgm:presLayoutVars>
      </dgm:prSet>
      <dgm:spPr/>
    </dgm:pt>
    <dgm:pt modelId="{A33C6357-1998-40C7-BA72-1AC54039636C}" type="pres">
      <dgm:prSet presAssocID="{E83729EF-8FBE-4C0E-A6DC-06D999F71FDA}" presName="node" presStyleLbl="node1" presStyleIdx="0" presStyleCnt="12">
        <dgm:presLayoutVars>
          <dgm:bulletEnabled val="1"/>
        </dgm:presLayoutVars>
      </dgm:prSet>
      <dgm:spPr/>
    </dgm:pt>
    <dgm:pt modelId="{6C2C06F3-E472-4AB8-B9A8-3B9A61E763C3}" type="pres">
      <dgm:prSet presAssocID="{BC481A0D-94A0-4FC0-92D0-D185EB6D5555}" presName="sibTrans" presStyleCnt="0"/>
      <dgm:spPr/>
    </dgm:pt>
    <dgm:pt modelId="{F0057727-82C7-495E-9E69-D3A4316047B4}" type="pres">
      <dgm:prSet presAssocID="{EF7ED924-03E0-4B93-A7DB-BB0A55D750E7}" presName="node" presStyleLbl="node1" presStyleIdx="1" presStyleCnt="12">
        <dgm:presLayoutVars>
          <dgm:bulletEnabled val="1"/>
        </dgm:presLayoutVars>
      </dgm:prSet>
      <dgm:spPr/>
    </dgm:pt>
    <dgm:pt modelId="{498C7E3F-179B-4968-B64B-5DEB3EA5D38F}" type="pres">
      <dgm:prSet presAssocID="{109BF4C6-3009-4463-A947-8C001F03577C}" presName="sibTrans" presStyleCnt="0"/>
      <dgm:spPr/>
    </dgm:pt>
    <dgm:pt modelId="{B7014C4B-07DC-4FB3-990B-A8389EEA3179}" type="pres">
      <dgm:prSet presAssocID="{22E050BB-5887-4DCA-A83C-A98646C3C9A2}" presName="node" presStyleLbl="node1" presStyleIdx="2" presStyleCnt="12">
        <dgm:presLayoutVars>
          <dgm:bulletEnabled val="1"/>
        </dgm:presLayoutVars>
      </dgm:prSet>
      <dgm:spPr/>
    </dgm:pt>
    <dgm:pt modelId="{C7264EEA-19A5-41A3-BAEB-C503EF65F82A}" type="pres">
      <dgm:prSet presAssocID="{755D87D4-0401-47DB-94D2-6719A2A0C256}" presName="sibTrans" presStyleCnt="0"/>
      <dgm:spPr/>
    </dgm:pt>
    <dgm:pt modelId="{B056D5FC-151F-4387-9C90-4753CFF784DE}" type="pres">
      <dgm:prSet presAssocID="{383D76EC-DBFC-44B8-AC4C-3896B2E9CF8C}" presName="node" presStyleLbl="node1" presStyleIdx="3" presStyleCnt="12">
        <dgm:presLayoutVars>
          <dgm:bulletEnabled val="1"/>
        </dgm:presLayoutVars>
      </dgm:prSet>
      <dgm:spPr/>
    </dgm:pt>
    <dgm:pt modelId="{8F613FC3-BB9C-448F-ADA7-2AEB522E5C9A}" type="pres">
      <dgm:prSet presAssocID="{F376C108-C290-4334-92ED-665828CD1975}" presName="sibTrans" presStyleCnt="0"/>
      <dgm:spPr/>
    </dgm:pt>
    <dgm:pt modelId="{9FF6BECA-1A23-4F87-8A21-D99A33A6605D}" type="pres">
      <dgm:prSet presAssocID="{46F91CEE-DD34-4278-BA0D-E5587DA57BC8}" presName="node" presStyleLbl="node1" presStyleIdx="4" presStyleCnt="12">
        <dgm:presLayoutVars>
          <dgm:bulletEnabled val="1"/>
        </dgm:presLayoutVars>
      </dgm:prSet>
      <dgm:spPr/>
    </dgm:pt>
    <dgm:pt modelId="{C4FB3710-E21C-4BB7-91F9-6DCF5733CD4F}" type="pres">
      <dgm:prSet presAssocID="{4CA68D9E-88E1-468E-AD7A-D95DD8015EA9}" presName="sibTrans" presStyleCnt="0"/>
      <dgm:spPr/>
    </dgm:pt>
    <dgm:pt modelId="{9F55F9A6-671F-4600-BEF4-E0D69DAE6E67}" type="pres">
      <dgm:prSet presAssocID="{0B2F70A7-D34D-48A2-AD78-07F20679C1DB}" presName="node" presStyleLbl="node1" presStyleIdx="5" presStyleCnt="12">
        <dgm:presLayoutVars>
          <dgm:bulletEnabled val="1"/>
        </dgm:presLayoutVars>
      </dgm:prSet>
      <dgm:spPr/>
    </dgm:pt>
    <dgm:pt modelId="{BEC8F5D6-2661-4604-8CB6-C63BC75400E5}" type="pres">
      <dgm:prSet presAssocID="{050FA887-4766-4E01-B3A6-EFF5BEE98C7D}" presName="sibTrans" presStyleCnt="0"/>
      <dgm:spPr/>
    </dgm:pt>
    <dgm:pt modelId="{20CA5DC7-2CA2-4ED8-B684-865A419E3670}" type="pres">
      <dgm:prSet presAssocID="{60DA342A-D22D-4A7D-A716-44C358CECEEC}" presName="node" presStyleLbl="node1" presStyleIdx="6" presStyleCnt="12">
        <dgm:presLayoutVars>
          <dgm:bulletEnabled val="1"/>
        </dgm:presLayoutVars>
      </dgm:prSet>
      <dgm:spPr/>
    </dgm:pt>
    <dgm:pt modelId="{E139D75D-0B9C-416C-9671-012A00301AAC}" type="pres">
      <dgm:prSet presAssocID="{5740DC71-96C0-4740-9332-9761FF0A6999}" presName="sibTrans" presStyleCnt="0"/>
      <dgm:spPr/>
    </dgm:pt>
    <dgm:pt modelId="{3BF15476-7E62-44D8-8580-8F5AB910452B}" type="pres">
      <dgm:prSet presAssocID="{7F94F74D-606C-4795-9DA7-1AAAE5C3FC83}" presName="node" presStyleLbl="node1" presStyleIdx="7" presStyleCnt="12">
        <dgm:presLayoutVars>
          <dgm:bulletEnabled val="1"/>
        </dgm:presLayoutVars>
      </dgm:prSet>
      <dgm:spPr/>
    </dgm:pt>
    <dgm:pt modelId="{DBAF0671-A1E5-4ACD-9BAA-2A2C02851E52}" type="pres">
      <dgm:prSet presAssocID="{118E3EED-25BD-4949-A0E1-428C40C11DA4}" presName="sibTrans" presStyleCnt="0"/>
      <dgm:spPr/>
    </dgm:pt>
    <dgm:pt modelId="{F48ECE9A-D15F-4F7C-9541-45BDA5BB3680}" type="pres">
      <dgm:prSet presAssocID="{C8FE4448-37B2-4CB4-8BBF-E6936BCE919C}" presName="node" presStyleLbl="node1" presStyleIdx="8" presStyleCnt="12">
        <dgm:presLayoutVars>
          <dgm:bulletEnabled val="1"/>
        </dgm:presLayoutVars>
      </dgm:prSet>
      <dgm:spPr/>
    </dgm:pt>
    <dgm:pt modelId="{4073E875-D3AB-46B3-AEBB-4CF3A6B023D2}" type="pres">
      <dgm:prSet presAssocID="{1916A30C-516D-43E9-BAF8-1D3B6DAB77B3}" presName="sibTrans" presStyleCnt="0"/>
      <dgm:spPr/>
    </dgm:pt>
    <dgm:pt modelId="{3C6BB6C5-A8D4-4091-9C44-6A38722E52BC}" type="pres">
      <dgm:prSet presAssocID="{3A65605C-A6B0-4E2D-BAC9-FF0398A19A34}" presName="node" presStyleLbl="node1" presStyleIdx="9" presStyleCnt="12">
        <dgm:presLayoutVars>
          <dgm:bulletEnabled val="1"/>
        </dgm:presLayoutVars>
      </dgm:prSet>
      <dgm:spPr/>
    </dgm:pt>
    <dgm:pt modelId="{124C9C2A-F037-459D-89F8-3425C7B9A8BC}" type="pres">
      <dgm:prSet presAssocID="{1AECEE02-77D6-4624-91DE-6EF6F27F1810}" presName="sibTrans" presStyleCnt="0"/>
      <dgm:spPr/>
    </dgm:pt>
    <dgm:pt modelId="{376BB70B-3795-4801-8BD9-42223D4F46C0}" type="pres">
      <dgm:prSet presAssocID="{C359F7CC-BBED-439B-9F1E-E34CC1C04C2E}" presName="node" presStyleLbl="node1" presStyleIdx="10" presStyleCnt="12">
        <dgm:presLayoutVars>
          <dgm:bulletEnabled val="1"/>
        </dgm:presLayoutVars>
      </dgm:prSet>
      <dgm:spPr/>
    </dgm:pt>
    <dgm:pt modelId="{CB93E509-1349-43D3-A73C-972F8FDCD560}" type="pres">
      <dgm:prSet presAssocID="{BC753FF0-BEA2-456D-8260-2B6A29B6DE46}" presName="sibTrans" presStyleCnt="0"/>
      <dgm:spPr/>
    </dgm:pt>
    <dgm:pt modelId="{D19573FE-65EA-4ABF-A257-4792E62A4B3A}" type="pres">
      <dgm:prSet presAssocID="{D63E03B7-ADDA-47B3-95E0-B4D2BDA6271C}" presName="node" presStyleLbl="node1" presStyleIdx="11" presStyleCnt="12">
        <dgm:presLayoutVars>
          <dgm:bulletEnabled val="1"/>
        </dgm:presLayoutVars>
      </dgm:prSet>
      <dgm:spPr/>
    </dgm:pt>
  </dgm:ptLst>
  <dgm:cxnLst>
    <dgm:cxn modelId="{C8F6ED04-788A-42B7-8456-62692C81F6F7}" type="presOf" srcId="{E83729EF-8FBE-4C0E-A6DC-06D999F71FDA}" destId="{A33C6357-1998-40C7-BA72-1AC54039636C}" srcOrd="0" destOrd="0" presId="urn:microsoft.com/office/officeart/2005/8/layout/default"/>
    <dgm:cxn modelId="{D3EA6817-ABB0-4D71-9099-FC671C59680B}" srcId="{ED18D59E-1C1E-4675-B4C7-C329CCDE71DD}" destId="{EF7ED924-03E0-4B93-A7DB-BB0A55D750E7}" srcOrd="1" destOrd="0" parTransId="{4FE88C31-181E-45F2-B341-E5BB7BE9F386}" sibTransId="{109BF4C6-3009-4463-A947-8C001F03577C}"/>
    <dgm:cxn modelId="{39D21A18-D0AD-4FB9-8CCA-5F4DCC084789}" type="presOf" srcId="{ED18D59E-1C1E-4675-B4C7-C329CCDE71DD}" destId="{BADF89CC-BCDE-4471-8420-03876F9B3020}" srcOrd="0" destOrd="0" presId="urn:microsoft.com/office/officeart/2005/8/layout/default"/>
    <dgm:cxn modelId="{7324751A-1DCD-4F50-A8E5-BE16EBECEC0D}" type="presOf" srcId="{C359F7CC-BBED-439B-9F1E-E34CC1C04C2E}" destId="{376BB70B-3795-4801-8BD9-42223D4F46C0}" srcOrd="0" destOrd="0" presId="urn:microsoft.com/office/officeart/2005/8/layout/default"/>
    <dgm:cxn modelId="{02043024-D995-4AF9-9EA0-6C8A2D971C84}" type="presOf" srcId="{3A65605C-A6B0-4E2D-BAC9-FF0398A19A34}" destId="{3C6BB6C5-A8D4-4091-9C44-6A38722E52BC}" srcOrd="0" destOrd="0" presId="urn:microsoft.com/office/officeart/2005/8/layout/default"/>
    <dgm:cxn modelId="{6F199524-3B5B-48F3-ACC5-1E4B7DB07B42}" type="presOf" srcId="{C8FE4448-37B2-4CB4-8BBF-E6936BCE919C}" destId="{F48ECE9A-D15F-4F7C-9541-45BDA5BB3680}" srcOrd="0" destOrd="0" presId="urn:microsoft.com/office/officeart/2005/8/layout/default"/>
    <dgm:cxn modelId="{65F94C2F-28A3-4888-B275-2F798532350E}" srcId="{ED18D59E-1C1E-4675-B4C7-C329CCDE71DD}" destId="{D63E03B7-ADDA-47B3-95E0-B4D2BDA6271C}" srcOrd="11" destOrd="0" parTransId="{B24666FD-6D23-412B-BE4F-69B599FF24F1}" sibTransId="{00825246-242A-48EF-A90B-A82B997CBAC2}"/>
    <dgm:cxn modelId="{50BB8E31-4A0B-4A80-AADF-2BDB7103E7C3}" srcId="{ED18D59E-1C1E-4675-B4C7-C329CCDE71DD}" destId="{C8FE4448-37B2-4CB4-8BBF-E6936BCE919C}" srcOrd="8" destOrd="0" parTransId="{3E1932E3-19B9-4138-AA1E-7E005CB457ED}" sibTransId="{1916A30C-516D-43E9-BAF8-1D3B6DAB77B3}"/>
    <dgm:cxn modelId="{BD47A25D-130B-4800-A038-8A199F17D202}" type="presOf" srcId="{7F94F74D-606C-4795-9DA7-1AAAE5C3FC83}" destId="{3BF15476-7E62-44D8-8580-8F5AB910452B}" srcOrd="0" destOrd="0" presId="urn:microsoft.com/office/officeart/2005/8/layout/default"/>
    <dgm:cxn modelId="{3DB9F860-003D-428E-BB0A-BC4F368AA30C}" type="presOf" srcId="{D63E03B7-ADDA-47B3-95E0-B4D2BDA6271C}" destId="{D19573FE-65EA-4ABF-A257-4792E62A4B3A}" srcOrd="0" destOrd="0" presId="urn:microsoft.com/office/officeart/2005/8/layout/default"/>
    <dgm:cxn modelId="{4F42A741-644D-4E19-A92C-12CA049FDB0C}" srcId="{ED18D59E-1C1E-4675-B4C7-C329CCDE71DD}" destId="{C359F7CC-BBED-439B-9F1E-E34CC1C04C2E}" srcOrd="10" destOrd="0" parTransId="{130FC5C9-E5BD-4525-81BE-755EF345CCF5}" sibTransId="{BC753FF0-BEA2-456D-8260-2B6A29B6DE46}"/>
    <dgm:cxn modelId="{A04A4F43-5767-4D10-81CE-DE725D60899D}" type="presOf" srcId="{22E050BB-5887-4DCA-A83C-A98646C3C9A2}" destId="{B7014C4B-07DC-4FB3-990B-A8389EEA3179}" srcOrd="0" destOrd="0" presId="urn:microsoft.com/office/officeart/2005/8/layout/default"/>
    <dgm:cxn modelId="{4A76EC51-29AC-40B1-98FE-086A693CD85A}" srcId="{ED18D59E-1C1E-4675-B4C7-C329CCDE71DD}" destId="{E83729EF-8FBE-4C0E-A6DC-06D999F71FDA}" srcOrd="0" destOrd="0" parTransId="{9BD92AAB-BB0D-4713-AD38-57864F3A3743}" sibTransId="{BC481A0D-94A0-4FC0-92D0-D185EB6D5555}"/>
    <dgm:cxn modelId="{B85D1F7A-3A73-4BC6-8C42-E665633F5561}" srcId="{ED18D59E-1C1E-4675-B4C7-C329CCDE71DD}" destId="{46F91CEE-DD34-4278-BA0D-E5587DA57BC8}" srcOrd="4" destOrd="0" parTransId="{5B9BB474-D82D-4E3F-8644-A1EABF2FFB90}" sibTransId="{4CA68D9E-88E1-468E-AD7A-D95DD8015EA9}"/>
    <dgm:cxn modelId="{DF4F117E-E243-46A0-B30F-44C446085438}" type="presOf" srcId="{46F91CEE-DD34-4278-BA0D-E5587DA57BC8}" destId="{9FF6BECA-1A23-4F87-8A21-D99A33A6605D}" srcOrd="0" destOrd="0" presId="urn:microsoft.com/office/officeart/2005/8/layout/default"/>
    <dgm:cxn modelId="{58318C8B-76D5-4E25-9B3B-B6F067F13538}" srcId="{ED18D59E-1C1E-4675-B4C7-C329CCDE71DD}" destId="{3A65605C-A6B0-4E2D-BAC9-FF0398A19A34}" srcOrd="9" destOrd="0" parTransId="{8530A57C-C143-4146-8B8B-C106EC4A4447}" sibTransId="{1AECEE02-77D6-4624-91DE-6EF6F27F1810}"/>
    <dgm:cxn modelId="{BA208B94-6A7C-4341-9A9C-FE30BE296522}" srcId="{ED18D59E-1C1E-4675-B4C7-C329CCDE71DD}" destId="{7F94F74D-606C-4795-9DA7-1AAAE5C3FC83}" srcOrd="7" destOrd="0" parTransId="{EA654952-D473-4775-8B2A-906C420E295B}" sibTransId="{118E3EED-25BD-4949-A0E1-428C40C11DA4}"/>
    <dgm:cxn modelId="{270179B0-6F8F-45E1-B067-C6CDCB5CE542}" type="presOf" srcId="{383D76EC-DBFC-44B8-AC4C-3896B2E9CF8C}" destId="{B056D5FC-151F-4387-9C90-4753CFF784DE}" srcOrd="0" destOrd="0" presId="urn:microsoft.com/office/officeart/2005/8/layout/default"/>
    <dgm:cxn modelId="{E94DDBB6-D963-45F1-9F7E-FF408ECA046D}" type="presOf" srcId="{0B2F70A7-D34D-48A2-AD78-07F20679C1DB}" destId="{9F55F9A6-671F-4600-BEF4-E0D69DAE6E67}" srcOrd="0" destOrd="0" presId="urn:microsoft.com/office/officeart/2005/8/layout/default"/>
    <dgm:cxn modelId="{1CF05ACA-A13B-44CC-A9C6-B04F2F1A2448}" srcId="{ED18D59E-1C1E-4675-B4C7-C329CCDE71DD}" destId="{60DA342A-D22D-4A7D-A716-44C358CECEEC}" srcOrd="6" destOrd="0" parTransId="{4FFA7FF5-A2E9-4A2F-807A-1CC052F6D509}" sibTransId="{5740DC71-96C0-4740-9332-9761FF0A6999}"/>
    <dgm:cxn modelId="{16FDB7CD-E6F1-426D-8A6B-B02C869A4FBB}" type="presOf" srcId="{EF7ED924-03E0-4B93-A7DB-BB0A55D750E7}" destId="{F0057727-82C7-495E-9E69-D3A4316047B4}" srcOrd="0" destOrd="0" presId="urn:microsoft.com/office/officeart/2005/8/layout/default"/>
    <dgm:cxn modelId="{5E0F41D0-58EE-4730-8C6B-CB0003C68305}" srcId="{ED18D59E-1C1E-4675-B4C7-C329CCDE71DD}" destId="{0B2F70A7-D34D-48A2-AD78-07F20679C1DB}" srcOrd="5" destOrd="0" parTransId="{5C821E9F-4ED3-4E8B-8AB0-AEF27AE263F1}" sibTransId="{050FA887-4766-4E01-B3A6-EFF5BEE98C7D}"/>
    <dgm:cxn modelId="{E6AC87D1-9870-4AB9-9D29-B8AD22035914}" srcId="{ED18D59E-1C1E-4675-B4C7-C329CCDE71DD}" destId="{383D76EC-DBFC-44B8-AC4C-3896B2E9CF8C}" srcOrd="3" destOrd="0" parTransId="{E3725139-237A-4EF2-9332-EB41BFB7E427}" sibTransId="{F376C108-C290-4334-92ED-665828CD1975}"/>
    <dgm:cxn modelId="{8563F7D6-B71D-471B-8948-A9623C02D295}" srcId="{ED18D59E-1C1E-4675-B4C7-C329CCDE71DD}" destId="{22E050BB-5887-4DCA-A83C-A98646C3C9A2}" srcOrd="2" destOrd="0" parTransId="{4031896F-9E07-4BD7-A817-FD8485416A0E}" sibTransId="{755D87D4-0401-47DB-94D2-6719A2A0C256}"/>
    <dgm:cxn modelId="{F43464F5-8766-4CBB-8B29-88B5CF55E689}" type="presOf" srcId="{60DA342A-D22D-4A7D-A716-44C358CECEEC}" destId="{20CA5DC7-2CA2-4ED8-B684-865A419E3670}" srcOrd="0" destOrd="0" presId="urn:microsoft.com/office/officeart/2005/8/layout/default"/>
    <dgm:cxn modelId="{E4EC8C51-6CE5-4A18-9AD9-1EAD740CADAF}" type="presParOf" srcId="{BADF89CC-BCDE-4471-8420-03876F9B3020}" destId="{A33C6357-1998-40C7-BA72-1AC54039636C}" srcOrd="0" destOrd="0" presId="urn:microsoft.com/office/officeart/2005/8/layout/default"/>
    <dgm:cxn modelId="{3B223FDC-46A7-4FCF-B1E0-8FF290C668EB}" type="presParOf" srcId="{BADF89CC-BCDE-4471-8420-03876F9B3020}" destId="{6C2C06F3-E472-4AB8-B9A8-3B9A61E763C3}" srcOrd="1" destOrd="0" presId="urn:microsoft.com/office/officeart/2005/8/layout/default"/>
    <dgm:cxn modelId="{CA8D20D1-2E4E-4CBC-99CA-3506F9E4D1F6}" type="presParOf" srcId="{BADF89CC-BCDE-4471-8420-03876F9B3020}" destId="{F0057727-82C7-495E-9E69-D3A4316047B4}" srcOrd="2" destOrd="0" presId="urn:microsoft.com/office/officeart/2005/8/layout/default"/>
    <dgm:cxn modelId="{9BC69E11-AE11-4BCF-B344-3B13BC40D533}" type="presParOf" srcId="{BADF89CC-BCDE-4471-8420-03876F9B3020}" destId="{498C7E3F-179B-4968-B64B-5DEB3EA5D38F}" srcOrd="3" destOrd="0" presId="urn:microsoft.com/office/officeart/2005/8/layout/default"/>
    <dgm:cxn modelId="{24439159-6A04-4FBE-AE0E-3C10188CC448}" type="presParOf" srcId="{BADF89CC-BCDE-4471-8420-03876F9B3020}" destId="{B7014C4B-07DC-4FB3-990B-A8389EEA3179}" srcOrd="4" destOrd="0" presId="urn:microsoft.com/office/officeart/2005/8/layout/default"/>
    <dgm:cxn modelId="{31C7CC9D-9ADC-4DFB-B7BA-A70156F2C672}" type="presParOf" srcId="{BADF89CC-BCDE-4471-8420-03876F9B3020}" destId="{C7264EEA-19A5-41A3-BAEB-C503EF65F82A}" srcOrd="5" destOrd="0" presId="urn:microsoft.com/office/officeart/2005/8/layout/default"/>
    <dgm:cxn modelId="{A92F7BC2-44E8-4945-9B23-B53D4CEAE021}" type="presParOf" srcId="{BADF89CC-BCDE-4471-8420-03876F9B3020}" destId="{B056D5FC-151F-4387-9C90-4753CFF784DE}" srcOrd="6" destOrd="0" presId="urn:microsoft.com/office/officeart/2005/8/layout/default"/>
    <dgm:cxn modelId="{FD0B4FCD-0148-4FEE-9CB9-A894A64EF176}" type="presParOf" srcId="{BADF89CC-BCDE-4471-8420-03876F9B3020}" destId="{8F613FC3-BB9C-448F-ADA7-2AEB522E5C9A}" srcOrd="7" destOrd="0" presId="urn:microsoft.com/office/officeart/2005/8/layout/default"/>
    <dgm:cxn modelId="{78F12009-C25B-47FD-8CE2-8807E5422FCF}" type="presParOf" srcId="{BADF89CC-BCDE-4471-8420-03876F9B3020}" destId="{9FF6BECA-1A23-4F87-8A21-D99A33A6605D}" srcOrd="8" destOrd="0" presId="urn:microsoft.com/office/officeart/2005/8/layout/default"/>
    <dgm:cxn modelId="{D0226C14-1FFA-4B5A-A3F2-0146D3D7B9D7}" type="presParOf" srcId="{BADF89CC-BCDE-4471-8420-03876F9B3020}" destId="{C4FB3710-E21C-4BB7-91F9-6DCF5733CD4F}" srcOrd="9" destOrd="0" presId="urn:microsoft.com/office/officeart/2005/8/layout/default"/>
    <dgm:cxn modelId="{CA19CBAD-5504-4635-AA83-4BDBE4622D49}" type="presParOf" srcId="{BADF89CC-BCDE-4471-8420-03876F9B3020}" destId="{9F55F9A6-671F-4600-BEF4-E0D69DAE6E67}" srcOrd="10" destOrd="0" presId="urn:microsoft.com/office/officeart/2005/8/layout/default"/>
    <dgm:cxn modelId="{59CFE50B-E074-46BB-B369-A07CD547219E}" type="presParOf" srcId="{BADF89CC-BCDE-4471-8420-03876F9B3020}" destId="{BEC8F5D6-2661-4604-8CB6-C63BC75400E5}" srcOrd="11" destOrd="0" presId="urn:microsoft.com/office/officeart/2005/8/layout/default"/>
    <dgm:cxn modelId="{91A13CCF-360E-48FA-86E8-F4F61D6074BC}" type="presParOf" srcId="{BADF89CC-BCDE-4471-8420-03876F9B3020}" destId="{20CA5DC7-2CA2-4ED8-B684-865A419E3670}" srcOrd="12" destOrd="0" presId="urn:microsoft.com/office/officeart/2005/8/layout/default"/>
    <dgm:cxn modelId="{06E66C38-1E78-46B5-9B70-F90B8426166C}" type="presParOf" srcId="{BADF89CC-BCDE-4471-8420-03876F9B3020}" destId="{E139D75D-0B9C-416C-9671-012A00301AAC}" srcOrd="13" destOrd="0" presId="urn:microsoft.com/office/officeart/2005/8/layout/default"/>
    <dgm:cxn modelId="{C616A208-CFE0-439A-97B2-2ED7CABF7DA8}" type="presParOf" srcId="{BADF89CC-BCDE-4471-8420-03876F9B3020}" destId="{3BF15476-7E62-44D8-8580-8F5AB910452B}" srcOrd="14" destOrd="0" presId="urn:microsoft.com/office/officeart/2005/8/layout/default"/>
    <dgm:cxn modelId="{AA94D587-A309-44C9-B547-9E995F13DEC2}" type="presParOf" srcId="{BADF89CC-BCDE-4471-8420-03876F9B3020}" destId="{DBAF0671-A1E5-4ACD-9BAA-2A2C02851E52}" srcOrd="15" destOrd="0" presId="urn:microsoft.com/office/officeart/2005/8/layout/default"/>
    <dgm:cxn modelId="{1152AA5F-65AF-46F1-965E-80CC7E2DD98B}" type="presParOf" srcId="{BADF89CC-BCDE-4471-8420-03876F9B3020}" destId="{F48ECE9A-D15F-4F7C-9541-45BDA5BB3680}" srcOrd="16" destOrd="0" presId="urn:microsoft.com/office/officeart/2005/8/layout/default"/>
    <dgm:cxn modelId="{DA423BF7-23DD-4056-8AD5-3A279E15BD43}" type="presParOf" srcId="{BADF89CC-BCDE-4471-8420-03876F9B3020}" destId="{4073E875-D3AB-46B3-AEBB-4CF3A6B023D2}" srcOrd="17" destOrd="0" presId="urn:microsoft.com/office/officeart/2005/8/layout/default"/>
    <dgm:cxn modelId="{2258F56D-BAAD-4EEA-A572-4DA400D8651C}" type="presParOf" srcId="{BADF89CC-BCDE-4471-8420-03876F9B3020}" destId="{3C6BB6C5-A8D4-4091-9C44-6A38722E52BC}" srcOrd="18" destOrd="0" presId="urn:microsoft.com/office/officeart/2005/8/layout/default"/>
    <dgm:cxn modelId="{F0B122E2-3951-4602-A75D-EC8FA3EE046E}" type="presParOf" srcId="{BADF89CC-BCDE-4471-8420-03876F9B3020}" destId="{124C9C2A-F037-459D-89F8-3425C7B9A8BC}" srcOrd="19" destOrd="0" presId="urn:microsoft.com/office/officeart/2005/8/layout/default"/>
    <dgm:cxn modelId="{2342BE43-794C-427E-8E29-534F2F02093B}" type="presParOf" srcId="{BADF89CC-BCDE-4471-8420-03876F9B3020}" destId="{376BB70B-3795-4801-8BD9-42223D4F46C0}" srcOrd="20" destOrd="0" presId="urn:microsoft.com/office/officeart/2005/8/layout/default"/>
    <dgm:cxn modelId="{565EE322-3F11-4457-BD8D-56A753AEDAE9}" type="presParOf" srcId="{BADF89CC-BCDE-4471-8420-03876F9B3020}" destId="{CB93E509-1349-43D3-A73C-972F8FDCD560}" srcOrd="21" destOrd="0" presId="urn:microsoft.com/office/officeart/2005/8/layout/default"/>
    <dgm:cxn modelId="{0CBA7B63-599B-4EA4-809F-820050DD6DD3}" type="presParOf" srcId="{BADF89CC-BCDE-4471-8420-03876F9B3020}" destId="{D19573FE-65EA-4ABF-A257-4792E62A4B3A}"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D59DF-FACE-4F08-9BAD-9C97E20B635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hu-HU"/>
        </a:p>
      </dgm:t>
    </dgm:pt>
    <dgm:pt modelId="{2BFCE778-F6B5-4272-AC61-F96EDFEB4B14}">
      <dgm:prSet phldrT="[Szöveg]" custT="1"/>
      <dgm:spPr>
        <a:solidFill>
          <a:srgbClr val="C00000"/>
        </a:solidFill>
      </dgm:spPr>
      <dgm:t>
        <a:bodyPr/>
        <a:lstStyle/>
        <a:p>
          <a:r>
            <a:rPr lang="hu-HU" sz="2800" b="0" dirty="0">
              <a:solidFill>
                <a:schemeClr val="bg1"/>
              </a:solidFill>
              <a:latin typeface="Tahoma" panose="020B0604030504040204" pitchFamily="34" charset="0"/>
              <a:ea typeface="Tahoma" panose="020B0604030504040204" pitchFamily="34" charset="0"/>
              <a:cs typeface="Tahoma" panose="020B0604030504040204" pitchFamily="34" charset="0"/>
            </a:rPr>
            <a:t>Hőstressz</a:t>
          </a:r>
        </a:p>
      </dgm:t>
    </dgm:pt>
    <dgm:pt modelId="{D0BFC8BF-1EB1-4474-9917-EAEE20E939F3}" type="parTrans" cxnId="{A6A6A3AD-CC56-4DE7-8E17-FE12611B3187}">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C96ED5B8-FCC0-41DA-A1AA-9424FDC72304}" type="sibTrans" cxnId="{A6A6A3AD-CC56-4DE7-8E17-FE12611B3187}">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0B90516E-A0E7-4026-9621-6192FB7636A7}">
      <dgm:prSet phldrT="[Szöveg]" custT="1"/>
      <dgm:spPr>
        <a:solidFill>
          <a:srgbClr val="C00000"/>
        </a:solidFill>
      </dgm:spPr>
      <dgm:t>
        <a:bodyPr/>
        <a:lstStyle/>
        <a:p>
          <a:r>
            <a:rPr lang="hu-HU" sz="2800" b="0" noProof="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A meglévő egészségügyi állapotok súlyosbodása</a:t>
          </a:r>
          <a:endParaRPr lang="hu-HU" sz="2800" b="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dgm:t>
    </dgm:pt>
    <dgm:pt modelId="{95119932-DA20-4ACA-B2E9-D8CCD3D51E33}" type="parTrans" cxnId="{4A20C847-3B5C-4A28-9452-E102618329C2}">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3412535F-7545-4027-AFD4-F949DC84BF50}" type="sibTrans" cxnId="{4A20C847-3B5C-4A28-9452-E102618329C2}">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F64E8CDA-079B-436C-8F53-F41B4A498C34}">
      <dgm:prSet phldrT="[Szöveg]" custT="1"/>
      <dgm:spPr>
        <a:solidFill>
          <a:srgbClr val="C00000"/>
        </a:solidFill>
      </dgm:spPr>
      <dgm:t>
        <a:bodyPr/>
        <a:lstStyle/>
        <a:p>
          <a:r>
            <a:rPr lang="hu-HU" sz="2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Az éjszakai pihenés hiánya halálhoz vezet</a:t>
          </a:r>
        </a:p>
      </dgm:t>
    </dgm:pt>
    <dgm:pt modelId="{E7F5622F-60A8-4781-A1C8-C145FB782941}" type="parTrans" cxnId="{CF97F533-27D3-4983-8620-EF1BD1144631}">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7CA281B8-AEB3-43DB-B3AC-CAE04678FFAA}" type="sibTrans" cxnId="{CF97F533-27D3-4983-8620-EF1BD1144631}">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E5934D59-6F04-438F-BE70-9FE0D721E38C}" type="pres">
      <dgm:prSet presAssocID="{510D59DF-FACE-4F08-9BAD-9C97E20B635A}" presName="diagram" presStyleCnt="0">
        <dgm:presLayoutVars>
          <dgm:dir/>
          <dgm:resizeHandles val="exact"/>
        </dgm:presLayoutVars>
      </dgm:prSet>
      <dgm:spPr/>
    </dgm:pt>
    <dgm:pt modelId="{3508A13A-590B-4E7B-87C4-6658116A9AB2}" type="pres">
      <dgm:prSet presAssocID="{2BFCE778-F6B5-4272-AC61-F96EDFEB4B14}" presName="node" presStyleLbl="node1" presStyleIdx="0" presStyleCnt="3" custScaleX="43688" custScaleY="39603">
        <dgm:presLayoutVars>
          <dgm:bulletEnabled val="1"/>
        </dgm:presLayoutVars>
      </dgm:prSet>
      <dgm:spPr/>
    </dgm:pt>
    <dgm:pt modelId="{9BD7C0F6-7415-49D3-9FFB-F546110622DB}" type="pres">
      <dgm:prSet presAssocID="{C96ED5B8-FCC0-41DA-A1AA-9424FDC72304}" presName="sibTrans" presStyleCnt="0"/>
      <dgm:spPr/>
    </dgm:pt>
    <dgm:pt modelId="{E6811AEC-173E-4A10-B0FA-FAB5919AAA0D}" type="pres">
      <dgm:prSet presAssocID="{0B90516E-A0E7-4026-9621-6192FB7636A7}" presName="node" presStyleLbl="node1" presStyleIdx="1" presStyleCnt="3" custScaleX="43688" custScaleY="39603">
        <dgm:presLayoutVars>
          <dgm:bulletEnabled val="1"/>
        </dgm:presLayoutVars>
      </dgm:prSet>
      <dgm:spPr/>
    </dgm:pt>
    <dgm:pt modelId="{60EF6B30-F15C-4D58-B24C-1EEF474FC333}" type="pres">
      <dgm:prSet presAssocID="{3412535F-7545-4027-AFD4-F949DC84BF50}" presName="sibTrans" presStyleCnt="0"/>
      <dgm:spPr/>
    </dgm:pt>
    <dgm:pt modelId="{26C40EE4-DDFE-4C18-ACF8-95ECAA29497A}" type="pres">
      <dgm:prSet presAssocID="{F64E8CDA-079B-436C-8F53-F41B4A498C34}" presName="node" presStyleLbl="node1" presStyleIdx="2" presStyleCnt="3" custScaleX="43688" custScaleY="39603">
        <dgm:presLayoutVars>
          <dgm:bulletEnabled val="1"/>
        </dgm:presLayoutVars>
      </dgm:prSet>
      <dgm:spPr/>
    </dgm:pt>
  </dgm:ptLst>
  <dgm:cxnLst>
    <dgm:cxn modelId="{54836503-94BF-4606-91E3-A4D6CFF2331F}" type="presOf" srcId="{F64E8CDA-079B-436C-8F53-F41B4A498C34}" destId="{26C40EE4-DDFE-4C18-ACF8-95ECAA29497A}" srcOrd="0" destOrd="0" presId="urn:microsoft.com/office/officeart/2005/8/layout/default"/>
    <dgm:cxn modelId="{CF97F533-27D3-4983-8620-EF1BD1144631}" srcId="{510D59DF-FACE-4F08-9BAD-9C97E20B635A}" destId="{F64E8CDA-079B-436C-8F53-F41B4A498C34}" srcOrd="2" destOrd="0" parTransId="{E7F5622F-60A8-4781-A1C8-C145FB782941}" sibTransId="{7CA281B8-AEB3-43DB-B3AC-CAE04678FFAA}"/>
    <dgm:cxn modelId="{03BC0161-AECF-4815-BB18-ADF929F576AF}" type="presOf" srcId="{2BFCE778-F6B5-4272-AC61-F96EDFEB4B14}" destId="{3508A13A-590B-4E7B-87C4-6658116A9AB2}" srcOrd="0" destOrd="0" presId="urn:microsoft.com/office/officeart/2005/8/layout/default"/>
    <dgm:cxn modelId="{4A20C847-3B5C-4A28-9452-E102618329C2}" srcId="{510D59DF-FACE-4F08-9BAD-9C97E20B635A}" destId="{0B90516E-A0E7-4026-9621-6192FB7636A7}" srcOrd="1" destOrd="0" parTransId="{95119932-DA20-4ACA-B2E9-D8CCD3D51E33}" sibTransId="{3412535F-7545-4027-AFD4-F949DC84BF50}"/>
    <dgm:cxn modelId="{8572C54B-785B-4D46-AC19-9CCBEA83B630}" type="presOf" srcId="{0B90516E-A0E7-4026-9621-6192FB7636A7}" destId="{E6811AEC-173E-4A10-B0FA-FAB5919AAA0D}" srcOrd="0" destOrd="0" presId="urn:microsoft.com/office/officeart/2005/8/layout/default"/>
    <dgm:cxn modelId="{6372D684-48A0-41B4-B7BA-5E4233B26492}" type="presOf" srcId="{510D59DF-FACE-4F08-9BAD-9C97E20B635A}" destId="{E5934D59-6F04-438F-BE70-9FE0D721E38C}" srcOrd="0" destOrd="0" presId="urn:microsoft.com/office/officeart/2005/8/layout/default"/>
    <dgm:cxn modelId="{A6A6A3AD-CC56-4DE7-8E17-FE12611B3187}" srcId="{510D59DF-FACE-4F08-9BAD-9C97E20B635A}" destId="{2BFCE778-F6B5-4272-AC61-F96EDFEB4B14}" srcOrd="0" destOrd="0" parTransId="{D0BFC8BF-1EB1-4474-9917-EAEE20E939F3}" sibTransId="{C96ED5B8-FCC0-41DA-A1AA-9424FDC72304}"/>
    <dgm:cxn modelId="{905DCBF9-00A4-44B9-9147-DDC380803106}" type="presParOf" srcId="{E5934D59-6F04-438F-BE70-9FE0D721E38C}" destId="{3508A13A-590B-4E7B-87C4-6658116A9AB2}" srcOrd="0" destOrd="0" presId="urn:microsoft.com/office/officeart/2005/8/layout/default"/>
    <dgm:cxn modelId="{3548D894-292E-47AB-9558-0E1FD0707CAD}" type="presParOf" srcId="{E5934D59-6F04-438F-BE70-9FE0D721E38C}" destId="{9BD7C0F6-7415-49D3-9FFB-F546110622DB}" srcOrd="1" destOrd="0" presId="urn:microsoft.com/office/officeart/2005/8/layout/default"/>
    <dgm:cxn modelId="{A178FF8C-2D0D-45A6-A336-4235A296CDCA}" type="presParOf" srcId="{E5934D59-6F04-438F-BE70-9FE0D721E38C}" destId="{E6811AEC-173E-4A10-B0FA-FAB5919AAA0D}" srcOrd="2" destOrd="0" presId="urn:microsoft.com/office/officeart/2005/8/layout/default"/>
    <dgm:cxn modelId="{AE396299-5200-4461-A30E-95836537B52F}" type="presParOf" srcId="{E5934D59-6F04-438F-BE70-9FE0D721E38C}" destId="{60EF6B30-F15C-4D58-B24C-1EEF474FC333}" srcOrd="3" destOrd="0" presId="urn:microsoft.com/office/officeart/2005/8/layout/default"/>
    <dgm:cxn modelId="{E77A7A55-F7D7-4AC4-8101-F9723B501264}" type="presParOf" srcId="{E5934D59-6F04-438F-BE70-9FE0D721E38C}" destId="{26C40EE4-DDFE-4C18-ACF8-95ECAA29497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3A8D9F-5260-4624-8577-CE89F295245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hu-HU"/>
        </a:p>
      </dgm:t>
    </dgm:pt>
    <dgm:pt modelId="{690BD344-8AC3-489F-9FFD-532394FEAEF2}">
      <dgm:prSet phldrT="[Szöveg]" custT="1"/>
      <dgm:spPr>
        <a:solidFill>
          <a:srgbClr val="354F74"/>
        </a:solidFill>
      </dgm:spPr>
      <dgm:t>
        <a:bodyPr/>
        <a:lstStyle/>
        <a:p>
          <a:r>
            <a:rPr lang="hu-HU" sz="2800" noProof="0" dirty="0">
              <a:latin typeface="Tahoma" panose="020B0604030504040204" pitchFamily="34" charset="0"/>
              <a:ea typeface="Tahoma" panose="020B0604030504040204" pitchFamily="34" charset="0"/>
              <a:cs typeface="Tahoma" panose="020B0604030504040204" pitchFamily="34" charset="0"/>
            </a:rPr>
            <a:t>Több kisebb betegség</a:t>
          </a:r>
        </a:p>
      </dgm:t>
    </dgm:pt>
    <dgm:pt modelId="{EB14D817-4322-4817-A6B5-71F0F4992940}" type="parTrans" cxnId="{0161BAD9-F943-4DF4-86D8-D031AC5399B6}">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C397292E-2329-41B6-907D-69DF06E2073C}" type="sibTrans" cxnId="{0161BAD9-F943-4DF4-86D8-D031AC5399B6}">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85861A72-A3DA-4860-BDCC-8C883CAA8A06}">
      <dgm:prSet phldrT="[Szöveg]" custT="1"/>
      <dgm:spPr>
        <a:solidFill>
          <a:srgbClr val="354F74"/>
        </a:solidFill>
      </dgm:spPr>
      <dgm:t>
        <a:bodyPr/>
        <a:lstStyle/>
        <a:p>
          <a:r>
            <a:rPr lang="hu-HU" sz="2800" noProof="0" dirty="0">
              <a:latin typeface="Tahoma" panose="020B0604030504040204" pitchFamily="34" charset="0"/>
              <a:ea typeface="Tahoma" panose="020B0604030504040204" pitchFamily="34" charset="0"/>
              <a:cs typeface="Tahoma" panose="020B0604030504040204" pitchFamily="34" charset="0"/>
            </a:rPr>
            <a:t>Fokozott fennálló állapotok</a:t>
          </a:r>
        </a:p>
      </dgm:t>
    </dgm:pt>
    <dgm:pt modelId="{BE1DFD48-8542-4396-8E90-04A00EFD10BE}" type="parTrans" cxnId="{21432BCD-5D7B-4CD5-BCD2-8CF5F8A4847C}">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2795D5D9-88F8-4314-BE5B-81F2B058BC52}" type="sibTrans" cxnId="{21432BCD-5D7B-4CD5-BCD2-8CF5F8A4847C}">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AD007CFE-EFD0-4D41-B05E-4A7009232037}">
      <dgm:prSet phldrT="[Szöveg]" custT="1"/>
      <dgm:spPr>
        <a:solidFill>
          <a:srgbClr val="354F74"/>
        </a:solidFill>
      </dgm:spPr>
      <dgm:t>
        <a:bodyPr/>
        <a:lstStyle/>
        <a:p>
          <a:r>
            <a:rPr lang="hu-HU" sz="2800" noProof="0" dirty="0">
              <a:latin typeface="Tahoma" panose="020B0604030504040204" pitchFamily="34" charset="0"/>
              <a:ea typeface="Tahoma" panose="020B0604030504040204" pitchFamily="34" charset="0"/>
              <a:cs typeface="Tahoma" panose="020B0604030504040204" pitchFamily="34" charset="0"/>
            </a:rPr>
            <a:t>Szív- és tüdőbeteg-</a:t>
          </a:r>
          <a:r>
            <a:rPr lang="hu-HU" sz="2800" noProof="0" dirty="0" err="1">
              <a:latin typeface="Tahoma" panose="020B0604030504040204" pitchFamily="34" charset="0"/>
              <a:ea typeface="Tahoma" panose="020B0604030504040204" pitchFamily="34" charset="0"/>
              <a:cs typeface="Tahoma" panose="020B0604030504040204" pitchFamily="34" charset="0"/>
            </a:rPr>
            <a:t>ségek</a:t>
          </a:r>
          <a:endParaRPr lang="hu-HU" sz="2800" noProof="0" dirty="0">
            <a:latin typeface="Tahoma" panose="020B0604030504040204" pitchFamily="34" charset="0"/>
            <a:ea typeface="Tahoma" panose="020B0604030504040204" pitchFamily="34" charset="0"/>
            <a:cs typeface="Tahoma" panose="020B0604030504040204" pitchFamily="34" charset="0"/>
          </a:endParaRPr>
        </a:p>
      </dgm:t>
    </dgm:pt>
    <dgm:pt modelId="{0E7B1532-F677-4994-820D-2FA8269953D8}" type="parTrans" cxnId="{924EF258-462B-45D9-BEBC-79D35C08D639}">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52D64099-0B5E-470A-AC8A-762ADE12BCDD}" type="sibTrans" cxnId="{924EF258-462B-45D9-BEBC-79D35C08D639}">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C7B78AA0-2B90-43FB-B6B6-7C9E657DBDF1}">
      <dgm:prSet phldrT="[Szöveg]" custT="1"/>
      <dgm:spPr>
        <a:solidFill>
          <a:srgbClr val="354F74"/>
        </a:solidFill>
      </dgm:spPr>
      <dgm:t>
        <a:bodyPr/>
        <a:lstStyle/>
        <a:p>
          <a:r>
            <a:rPr lang="hu-HU" sz="2800" noProof="0" dirty="0">
              <a:latin typeface="Tahoma" panose="020B0604030504040204" pitchFamily="34" charset="0"/>
              <a:ea typeface="Tahoma" panose="020B0604030504040204" pitchFamily="34" charset="0"/>
              <a:cs typeface="Tahoma" panose="020B0604030504040204" pitchFamily="34" charset="0"/>
            </a:rPr>
            <a:t>Légzőszervi problémák</a:t>
          </a:r>
        </a:p>
      </dgm:t>
    </dgm:pt>
    <dgm:pt modelId="{B459F431-70BA-4E73-80C6-D96CF66C37BC}" type="parTrans" cxnId="{DBFB8C0F-5BE0-48C7-ABEC-A9FBB8AF5B8A}">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70FDD4E9-F1F7-4121-BFD9-A7392C49E1AE}" type="sibTrans" cxnId="{DBFB8C0F-5BE0-48C7-ABEC-A9FBB8AF5B8A}">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61DEBF8C-9923-4E3A-9915-B7531C5724CC}">
      <dgm:prSet phldrT="[Szöveg]" custT="1"/>
      <dgm:spPr>
        <a:solidFill>
          <a:srgbClr val="354F74"/>
        </a:solidFill>
      </dgm:spPr>
      <dgm:t>
        <a:bodyPr/>
        <a:lstStyle/>
        <a:p>
          <a:r>
            <a:rPr lang="hu-HU" sz="2800" dirty="0">
              <a:latin typeface="Tahoma" panose="020B0604030504040204" pitchFamily="34" charset="0"/>
              <a:ea typeface="Tahoma" panose="020B0604030504040204" pitchFamily="34" charset="0"/>
              <a:cs typeface="Tahoma" panose="020B0604030504040204" pitchFamily="34" charset="0"/>
            </a:rPr>
            <a:t>Halál</a:t>
          </a:r>
        </a:p>
      </dgm:t>
    </dgm:pt>
    <dgm:pt modelId="{2F4C5CEE-3D85-4D8F-B967-DD57FF6214FC}" type="parTrans" cxnId="{39491AA8-3F12-4FD4-A936-66F954D9D8B1}">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0B078E13-A215-4540-BCA0-2D1AD650A7A0}" type="sibTrans" cxnId="{39491AA8-3F12-4FD4-A936-66F954D9D8B1}">
      <dgm:prSet/>
      <dgm:spPr/>
      <dgm:t>
        <a:bodyPr/>
        <a:lstStyle/>
        <a:p>
          <a:endParaRPr lang="hu-HU" sz="2800">
            <a:latin typeface="Tahoma" panose="020B0604030504040204" pitchFamily="34" charset="0"/>
            <a:ea typeface="Tahoma" panose="020B0604030504040204" pitchFamily="34" charset="0"/>
            <a:cs typeface="Tahoma" panose="020B0604030504040204" pitchFamily="34" charset="0"/>
          </a:endParaRPr>
        </a:p>
      </dgm:t>
    </dgm:pt>
    <dgm:pt modelId="{1395C9C0-699D-41C5-8B24-536079A3CD9A}" type="pres">
      <dgm:prSet presAssocID="{6D3A8D9F-5260-4624-8577-CE89F2952453}" presName="diagram" presStyleCnt="0">
        <dgm:presLayoutVars>
          <dgm:dir/>
          <dgm:resizeHandles val="exact"/>
        </dgm:presLayoutVars>
      </dgm:prSet>
      <dgm:spPr/>
    </dgm:pt>
    <dgm:pt modelId="{880B4557-9A05-4317-AD30-83F1EAFB49C2}" type="pres">
      <dgm:prSet presAssocID="{690BD344-8AC3-489F-9FFD-532394FEAEF2}" presName="node" presStyleLbl="node1" presStyleIdx="0" presStyleCnt="5">
        <dgm:presLayoutVars>
          <dgm:bulletEnabled val="1"/>
        </dgm:presLayoutVars>
      </dgm:prSet>
      <dgm:spPr/>
    </dgm:pt>
    <dgm:pt modelId="{E393072D-74FE-47D6-8B37-AA949B8AD008}" type="pres">
      <dgm:prSet presAssocID="{C397292E-2329-41B6-907D-69DF06E2073C}" presName="sibTrans" presStyleCnt="0"/>
      <dgm:spPr/>
    </dgm:pt>
    <dgm:pt modelId="{AFF8B5F3-82F3-48BC-9FFA-3909DCD7899E}" type="pres">
      <dgm:prSet presAssocID="{85861A72-A3DA-4860-BDCC-8C883CAA8A06}" presName="node" presStyleLbl="node1" presStyleIdx="1" presStyleCnt="5">
        <dgm:presLayoutVars>
          <dgm:bulletEnabled val="1"/>
        </dgm:presLayoutVars>
      </dgm:prSet>
      <dgm:spPr/>
    </dgm:pt>
    <dgm:pt modelId="{F8480A95-48ED-4FC8-8EA4-C28AD592344F}" type="pres">
      <dgm:prSet presAssocID="{2795D5D9-88F8-4314-BE5B-81F2B058BC52}" presName="sibTrans" presStyleCnt="0"/>
      <dgm:spPr/>
    </dgm:pt>
    <dgm:pt modelId="{350F3FCE-020F-466B-9D8E-F5BC7CF6A3CD}" type="pres">
      <dgm:prSet presAssocID="{AD007CFE-EFD0-4D41-B05E-4A7009232037}" presName="node" presStyleLbl="node1" presStyleIdx="2" presStyleCnt="5">
        <dgm:presLayoutVars>
          <dgm:bulletEnabled val="1"/>
        </dgm:presLayoutVars>
      </dgm:prSet>
      <dgm:spPr/>
    </dgm:pt>
    <dgm:pt modelId="{3864DEBF-AB34-422F-8733-70BEB5E6F92A}" type="pres">
      <dgm:prSet presAssocID="{52D64099-0B5E-470A-AC8A-762ADE12BCDD}" presName="sibTrans" presStyleCnt="0"/>
      <dgm:spPr/>
    </dgm:pt>
    <dgm:pt modelId="{71576B3F-0184-4915-9CA9-5A21FBE9F5A3}" type="pres">
      <dgm:prSet presAssocID="{C7B78AA0-2B90-43FB-B6B6-7C9E657DBDF1}" presName="node" presStyleLbl="node1" presStyleIdx="3" presStyleCnt="5">
        <dgm:presLayoutVars>
          <dgm:bulletEnabled val="1"/>
        </dgm:presLayoutVars>
      </dgm:prSet>
      <dgm:spPr/>
    </dgm:pt>
    <dgm:pt modelId="{1FACE1BF-D30E-4323-B7AA-459F6378D0B8}" type="pres">
      <dgm:prSet presAssocID="{70FDD4E9-F1F7-4121-BFD9-A7392C49E1AE}" presName="sibTrans" presStyleCnt="0"/>
      <dgm:spPr/>
    </dgm:pt>
    <dgm:pt modelId="{5C1BD479-423A-461E-967E-78F5D9DDE719}" type="pres">
      <dgm:prSet presAssocID="{61DEBF8C-9923-4E3A-9915-B7531C5724CC}" presName="node" presStyleLbl="node1" presStyleIdx="4" presStyleCnt="5">
        <dgm:presLayoutVars>
          <dgm:bulletEnabled val="1"/>
        </dgm:presLayoutVars>
      </dgm:prSet>
      <dgm:spPr/>
    </dgm:pt>
  </dgm:ptLst>
  <dgm:cxnLst>
    <dgm:cxn modelId="{30FB3C00-24D0-4E40-9BB1-423240854445}" type="presOf" srcId="{85861A72-A3DA-4860-BDCC-8C883CAA8A06}" destId="{AFF8B5F3-82F3-48BC-9FFA-3909DCD7899E}" srcOrd="0" destOrd="0" presId="urn:microsoft.com/office/officeart/2005/8/layout/default"/>
    <dgm:cxn modelId="{DBFB8C0F-5BE0-48C7-ABEC-A9FBB8AF5B8A}" srcId="{6D3A8D9F-5260-4624-8577-CE89F2952453}" destId="{C7B78AA0-2B90-43FB-B6B6-7C9E657DBDF1}" srcOrd="3" destOrd="0" parTransId="{B459F431-70BA-4E73-80C6-D96CF66C37BC}" sibTransId="{70FDD4E9-F1F7-4121-BFD9-A7392C49E1AE}"/>
    <dgm:cxn modelId="{99E7F816-7996-4882-8229-FD006CA5308C}" type="presOf" srcId="{AD007CFE-EFD0-4D41-B05E-4A7009232037}" destId="{350F3FCE-020F-466B-9D8E-F5BC7CF6A3CD}" srcOrd="0" destOrd="0" presId="urn:microsoft.com/office/officeart/2005/8/layout/default"/>
    <dgm:cxn modelId="{255E774C-1F32-42F7-ABAD-72BC4359284C}" type="presOf" srcId="{6D3A8D9F-5260-4624-8577-CE89F2952453}" destId="{1395C9C0-699D-41C5-8B24-536079A3CD9A}" srcOrd="0" destOrd="0" presId="urn:microsoft.com/office/officeart/2005/8/layout/default"/>
    <dgm:cxn modelId="{79D82A77-27E5-4F9E-AC45-D27078082E5C}" type="presOf" srcId="{61DEBF8C-9923-4E3A-9915-B7531C5724CC}" destId="{5C1BD479-423A-461E-967E-78F5D9DDE719}" srcOrd="0" destOrd="0" presId="urn:microsoft.com/office/officeart/2005/8/layout/default"/>
    <dgm:cxn modelId="{924EF258-462B-45D9-BEBC-79D35C08D639}" srcId="{6D3A8D9F-5260-4624-8577-CE89F2952453}" destId="{AD007CFE-EFD0-4D41-B05E-4A7009232037}" srcOrd="2" destOrd="0" parTransId="{0E7B1532-F677-4994-820D-2FA8269953D8}" sibTransId="{52D64099-0B5E-470A-AC8A-762ADE12BCDD}"/>
    <dgm:cxn modelId="{DDB96CA3-FC8D-464B-ACA0-7C5019C5EFB3}" type="presOf" srcId="{690BD344-8AC3-489F-9FFD-532394FEAEF2}" destId="{880B4557-9A05-4317-AD30-83F1EAFB49C2}" srcOrd="0" destOrd="0" presId="urn:microsoft.com/office/officeart/2005/8/layout/default"/>
    <dgm:cxn modelId="{39491AA8-3F12-4FD4-A936-66F954D9D8B1}" srcId="{6D3A8D9F-5260-4624-8577-CE89F2952453}" destId="{61DEBF8C-9923-4E3A-9915-B7531C5724CC}" srcOrd="4" destOrd="0" parTransId="{2F4C5CEE-3D85-4D8F-B967-DD57FF6214FC}" sibTransId="{0B078E13-A215-4540-BCA0-2D1AD650A7A0}"/>
    <dgm:cxn modelId="{B4B2F4C5-B43A-4196-9F68-CA41CD8BE827}" type="presOf" srcId="{C7B78AA0-2B90-43FB-B6B6-7C9E657DBDF1}" destId="{71576B3F-0184-4915-9CA9-5A21FBE9F5A3}" srcOrd="0" destOrd="0" presId="urn:microsoft.com/office/officeart/2005/8/layout/default"/>
    <dgm:cxn modelId="{21432BCD-5D7B-4CD5-BCD2-8CF5F8A4847C}" srcId="{6D3A8D9F-5260-4624-8577-CE89F2952453}" destId="{85861A72-A3DA-4860-BDCC-8C883CAA8A06}" srcOrd="1" destOrd="0" parTransId="{BE1DFD48-8542-4396-8E90-04A00EFD10BE}" sibTransId="{2795D5D9-88F8-4314-BE5B-81F2B058BC52}"/>
    <dgm:cxn modelId="{0161BAD9-F943-4DF4-86D8-D031AC5399B6}" srcId="{6D3A8D9F-5260-4624-8577-CE89F2952453}" destId="{690BD344-8AC3-489F-9FFD-532394FEAEF2}" srcOrd="0" destOrd="0" parTransId="{EB14D817-4322-4817-A6B5-71F0F4992940}" sibTransId="{C397292E-2329-41B6-907D-69DF06E2073C}"/>
    <dgm:cxn modelId="{BCE387AF-DF22-4FAD-9D31-00BD235991A4}" type="presParOf" srcId="{1395C9C0-699D-41C5-8B24-536079A3CD9A}" destId="{880B4557-9A05-4317-AD30-83F1EAFB49C2}" srcOrd="0" destOrd="0" presId="urn:microsoft.com/office/officeart/2005/8/layout/default"/>
    <dgm:cxn modelId="{715710F6-6C65-4726-A290-A66CC478D4F3}" type="presParOf" srcId="{1395C9C0-699D-41C5-8B24-536079A3CD9A}" destId="{E393072D-74FE-47D6-8B37-AA949B8AD008}" srcOrd="1" destOrd="0" presId="urn:microsoft.com/office/officeart/2005/8/layout/default"/>
    <dgm:cxn modelId="{96FADA35-7CD4-43FE-9B27-5B7F8C5ABC71}" type="presParOf" srcId="{1395C9C0-699D-41C5-8B24-536079A3CD9A}" destId="{AFF8B5F3-82F3-48BC-9FFA-3909DCD7899E}" srcOrd="2" destOrd="0" presId="urn:microsoft.com/office/officeart/2005/8/layout/default"/>
    <dgm:cxn modelId="{7F59E875-AFFE-41EB-91BA-27DF3E9F89E2}" type="presParOf" srcId="{1395C9C0-699D-41C5-8B24-536079A3CD9A}" destId="{F8480A95-48ED-4FC8-8EA4-C28AD592344F}" srcOrd="3" destOrd="0" presId="urn:microsoft.com/office/officeart/2005/8/layout/default"/>
    <dgm:cxn modelId="{8EBD95EC-5A3B-4C61-91EB-0BB5871615F2}" type="presParOf" srcId="{1395C9C0-699D-41C5-8B24-536079A3CD9A}" destId="{350F3FCE-020F-466B-9D8E-F5BC7CF6A3CD}" srcOrd="4" destOrd="0" presId="urn:microsoft.com/office/officeart/2005/8/layout/default"/>
    <dgm:cxn modelId="{D173D409-DE4B-4D1A-833F-9D9C8610F8F8}" type="presParOf" srcId="{1395C9C0-699D-41C5-8B24-536079A3CD9A}" destId="{3864DEBF-AB34-422F-8733-70BEB5E6F92A}" srcOrd="5" destOrd="0" presId="urn:microsoft.com/office/officeart/2005/8/layout/default"/>
    <dgm:cxn modelId="{63598E4C-6DFC-47B6-9D07-E22FAA18BF63}" type="presParOf" srcId="{1395C9C0-699D-41C5-8B24-536079A3CD9A}" destId="{71576B3F-0184-4915-9CA9-5A21FBE9F5A3}" srcOrd="6" destOrd="0" presId="urn:microsoft.com/office/officeart/2005/8/layout/default"/>
    <dgm:cxn modelId="{E94B7AD5-B284-4FEB-BB35-995736EB967F}" type="presParOf" srcId="{1395C9C0-699D-41C5-8B24-536079A3CD9A}" destId="{1FACE1BF-D30E-4323-B7AA-459F6378D0B8}" srcOrd="7" destOrd="0" presId="urn:microsoft.com/office/officeart/2005/8/layout/default"/>
    <dgm:cxn modelId="{F8D2CA39-959C-4F6B-ADEB-DA8BFCDF2E1C}" type="presParOf" srcId="{1395C9C0-699D-41C5-8B24-536079A3CD9A}" destId="{5C1BD479-423A-461E-967E-78F5D9DDE719}"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C6357-1998-40C7-BA72-1AC54039636C}">
      <dsp:nvSpPr>
        <dsp:cNvPr id="0" name=""/>
        <dsp:cNvSpPr/>
      </dsp:nvSpPr>
      <dsp:spPr>
        <a:xfrm>
          <a:off x="64883" y="1368"/>
          <a:ext cx="2456949" cy="1474169"/>
        </a:xfrm>
        <a:prstGeom prst="rect">
          <a:avLst/>
        </a:prstGeom>
        <a:solidFill>
          <a:srgbClr val="354F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u-HU" sz="2400" kern="1200" dirty="0">
              <a:latin typeface="Tahoma" panose="020B0604030504040204" pitchFamily="34" charset="0"/>
              <a:ea typeface="Tahoma" panose="020B0604030504040204" pitchFamily="34" charset="0"/>
              <a:cs typeface="Tahoma" panose="020B0604030504040204" pitchFamily="34" charset="0"/>
            </a:rPr>
            <a:t>Egyszülős háztartások</a:t>
          </a:r>
        </a:p>
      </dsp:txBody>
      <dsp:txXfrm>
        <a:off x="64883" y="1368"/>
        <a:ext cx="2456949" cy="1474169"/>
      </dsp:txXfrm>
    </dsp:sp>
    <dsp:sp modelId="{F0057727-82C7-495E-9E69-D3A4316047B4}">
      <dsp:nvSpPr>
        <dsp:cNvPr id="0" name=""/>
        <dsp:cNvSpPr/>
      </dsp:nvSpPr>
      <dsp:spPr>
        <a:xfrm>
          <a:off x="2767527" y="1368"/>
          <a:ext cx="2456949" cy="1474169"/>
        </a:xfrm>
        <a:prstGeom prst="rect">
          <a:avLst/>
        </a:prstGeom>
        <a:solidFill>
          <a:srgbClr val="E89F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u-HU" sz="2400" kern="1200" dirty="0">
              <a:latin typeface="Tahoma" panose="020B0604030504040204" pitchFamily="34" charset="0"/>
              <a:ea typeface="Tahoma" panose="020B0604030504040204" pitchFamily="34" charset="0"/>
              <a:cs typeface="Tahoma" panose="020B0604030504040204" pitchFamily="34" charset="0"/>
            </a:rPr>
            <a:t>Albérletben élők</a:t>
          </a:r>
        </a:p>
      </dsp:txBody>
      <dsp:txXfrm>
        <a:off x="2767527" y="1368"/>
        <a:ext cx="2456949" cy="1474169"/>
      </dsp:txXfrm>
    </dsp:sp>
    <dsp:sp modelId="{B7014C4B-07DC-4FB3-990B-A8389EEA3179}">
      <dsp:nvSpPr>
        <dsp:cNvPr id="0" name=""/>
        <dsp:cNvSpPr/>
      </dsp:nvSpPr>
      <dsp:spPr>
        <a:xfrm>
          <a:off x="5470171" y="1368"/>
          <a:ext cx="2456949" cy="1474169"/>
        </a:xfrm>
        <a:prstGeom prst="rect">
          <a:avLst/>
        </a:prstGeom>
        <a:solidFill>
          <a:srgbClr val="354F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u-HU" sz="2400" kern="1200" noProof="0" dirty="0">
              <a:latin typeface="Tahoma" panose="020B0604030504040204" pitchFamily="34" charset="0"/>
              <a:ea typeface="Tahoma" panose="020B0604030504040204" pitchFamily="34" charset="0"/>
              <a:cs typeface="Tahoma" panose="020B0604030504040204" pitchFamily="34" charset="0"/>
            </a:rPr>
            <a:t>Nagyobb háztartások eltartott gyermekekkel</a:t>
          </a:r>
        </a:p>
      </dsp:txBody>
      <dsp:txXfrm>
        <a:off x="5470171" y="1368"/>
        <a:ext cx="2456949" cy="1474169"/>
      </dsp:txXfrm>
    </dsp:sp>
    <dsp:sp modelId="{B056D5FC-151F-4387-9C90-4753CFF784DE}">
      <dsp:nvSpPr>
        <dsp:cNvPr id="0" name=""/>
        <dsp:cNvSpPr/>
      </dsp:nvSpPr>
      <dsp:spPr>
        <a:xfrm>
          <a:off x="8172816" y="1368"/>
          <a:ext cx="2456949" cy="1474169"/>
        </a:xfrm>
        <a:prstGeom prst="rect">
          <a:avLst/>
        </a:prstGeom>
        <a:solidFill>
          <a:srgbClr val="E89F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u-HU" sz="2400" kern="1200" dirty="0">
              <a:latin typeface="Tahoma" panose="020B0604030504040204" pitchFamily="34" charset="0"/>
              <a:ea typeface="Tahoma" panose="020B0604030504040204" pitchFamily="34" charset="0"/>
              <a:cs typeface="Tahoma" panose="020B0604030504040204" pitchFamily="34" charset="0"/>
            </a:rPr>
            <a:t>Kis jövedelmű nyugdíjasok</a:t>
          </a:r>
        </a:p>
      </dsp:txBody>
      <dsp:txXfrm>
        <a:off x="8172816" y="1368"/>
        <a:ext cx="2456949" cy="1474169"/>
      </dsp:txXfrm>
    </dsp:sp>
    <dsp:sp modelId="{9FF6BECA-1A23-4F87-8A21-D99A33A6605D}">
      <dsp:nvSpPr>
        <dsp:cNvPr id="0" name=""/>
        <dsp:cNvSpPr/>
      </dsp:nvSpPr>
      <dsp:spPr>
        <a:xfrm>
          <a:off x="64883" y="1721233"/>
          <a:ext cx="2456949" cy="1474169"/>
        </a:xfrm>
        <a:prstGeom prst="rect">
          <a:avLst/>
        </a:prstGeom>
        <a:solidFill>
          <a:srgbClr val="E89F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u-HU" sz="2400" kern="1200" dirty="0">
              <a:latin typeface="Tahoma" panose="020B0604030504040204" pitchFamily="34" charset="0"/>
              <a:ea typeface="Tahoma" panose="020B0604030504040204" pitchFamily="34" charset="0"/>
              <a:cs typeface="Tahoma" panose="020B0604030504040204" pitchFamily="34" charset="0"/>
            </a:rPr>
            <a:t>Bevándorlók és menekültek</a:t>
          </a:r>
        </a:p>
      </dsp:txBody>
      <dsp:txXfrm>
        <a:off x="64883" y="1721233"/>
        <a:ext cx="2456949" cy="1474169"/>
      </dsp:txXfrm>
    </dsp:sp>
    <dsp:sp modelId="{9F55F9A6-671F-4600-BEF4-E0D69DAE6E67}">
      <dsp:nvSpPr>
        <dsp:cNvPr id="0" name=""/>
        <dsp:cNvSpPr/>
      </dsp:nvSpPr>
      <dsp:spPr>
        <a:xfrm>
          <a:off x="2767527" y="1721233"/>
          <a:ext cx="2456949" cy="1474169"/>
        </a:xfrm>
        <a:prstGeom prst="rect">
          <a:avLst/>
        </a:prstGeom>
        <a:solidFill>
          <a:srgbClr val="354F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u-HU" sz="2400" kern="1200" dirty="0">
              <a:latin typeface="Tahoma" panose="020B0604030504040204" pitchFamily="34" charset="0"/>
              <a:ea typeface="Tahoma" panose="020B0604030504040204" pitchFamily="34" charset="0"/>
              <a:cs typeface="Tahoma" panose="020B0604030504040204" pitchFamily="34" charset="0"/>
            </a:rPr>
            <a:t>Munkanélküliek, kvázi aktív kereső nélküli háztartások</a:t>
          </a:r>
        </a:p>
      </dsp:txBody>
      <dsp:txXfrm>
        <a:off x="2767527" y="1721233"/>
        <a:ext cx="2456949" cy="1474169"/>
      </dsp:txXfrm>
    </dsp:sp>
    <dsp:sp modelId="{20CA5DC7-2CA2-4ED8-B684-865A419E3670}">
      <dsp:nvSpPr>
        <dsp:cNvPr id="0" name=""/>
        <dsp:cNvSpPr/>
      </dsp:nvSpPr>
      <dsp:spPr>
        <a:xfrm>
          <a:off x="5470171" y="1721233"/>
          <a:ext cx="2456949" cy="1474169"/>
        </a:xfrm>
        <a:prstGeom prst="rect">
          <a:avLst/>
        </a:prstGeom>
        <a:solidFill>
          <a:srgbClr val="E89F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u-HU" sz="2400" kern="1200" noProof="0" dirty="0">
              <a:latin typeface="Tahoma" panose="020B0604030504040204" pitchFamily="34" charset="0"/>
              <a:ea typeface="Tahoma" panose="020B0604030504040204" pitchFamily="34" charset="0"/>
              <a:cs typeface="Tahoma" panose="020B0604030504040204" pitchFamily="34" charset="0"/>
            </a:rPr>
            <a:t>Régebbi lakásokban élő háztartások</a:t>
          </a:r>
        </a:p>
      </dsp:txBody>
      <dsp:txXfrm>
        <a:off x="5470171" y="1721233"/>
        <a:ext cx="2456949" cy="1474169"/>
      </dsp:txXfrm>
    </dsp:sp>
    <dsp:sp modelId="{3BF15476-7E62-44D8-8580-8F5AB910452B}">
      <dsp:nvSpPr>
        <dsp:cNvPr id="0" name=""/>
        <dsp:cNvSpPr/>
      </dsp:nvSpPr>
      <dsp:spPr>
        <a:xfrm>
          <a:off x="8172816" y="1721233"/>
          <a:ext cx="2456949" cy="1474169"/>
        </a:xfrm>
        <a:prstGeom prst="rect">
          <a:avLst/>
        </a:prstGeom>
        <a:solidFill>
          <a:srgbClr val="354F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u-HU" sz="2400" kern="1200" noProof="0" dirty="0">
              <a:latin typeface="Tahoma" panose="020B0604030504040204" pitchFamily="34" charset="0"/>
              <a:ea typeface="Tahoma" panose="020B0604030504040204" pitchFamily="34" charset="0"/>
              <a:cs typeface="Tahoma" panose="020B0604030504040204" pitchFamily="34" charset="0"/>
            </a:rPr>
            <a:t>Szegregált közösségekben élő emberek</a:t>
          </a:r>
        </a:p>
      </dsp:txBody>
      <dsp:txXfrm>
        <a:off x="8172816" y="1721233"/>
        <a:ext cx="2456949" cy="1474169"/>
      </dsp:txXfrm>
    </dsp:sp>
    <dsp:sp modelId="{F48ECE9A-D15F-4F7C-9541-45BDA5BB3680}">
      <dsp:nvSpPr>
        <dsp:cNvPr id="0" name=""/>
        <dsp:cNvSpPr/>
      </dsp:nvSpPr>
      <dsp:spPr>
        <a:xfrm>
          <a:off x="64883" y="3441097"/>
          <a:ext cx="2456949" cy="1474169"/>
        </a:xfrm>
        <a:prstGeom prst="rect">
          <a:avLst/>
        </a:prstGeom>
        <a:solidFill>
          <a:srgbClr val="354F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u-HU" sz="2400" kern="1200" noProof="0" dirty="0">
              <a:latin typeface="Tahoma" panose="020B0604030504040204" pitchFamily="34" charset="0"/>
              <a:ea typeface="Tahoma" panose="020B0604030504040204" pitchFamily="34" charset="0"/>
              <a:cs typeface="Tahoma" panose="020B0604030504040204" pitchFamily="34" charset="0"/>
            </a:rPr>
            <a:t>Fogyatékosság-</a:t>
          </a:r>
          <a:r>
            <a:rPr lang="hu-HU" sz="2400" kern="1200" noProof="0" dirty="0" err="1">
              <a:latin typeface="Tahoma" panose="020B0604030504040204" pitchFamily="34" charset="0"/>
              <a:ea typeface="Tahoma" panose="020B0604030504040204" pitchFamily="34" charset="0"/>
              <a:cs typeface="Tahoma" panose="020B0604030504040204" pitchFamily="34" charset="0"/>
            </a:rPr>
            <a:t>gal</a:t>
          </a:r>
          <a:r>
            <a:rPr lang="hu-HU" sz="2400" kern="1200" noProof="0" dirty="0">
              <a:latin typeface="Tahoma" panose="020B0604030504040204" pitchFamily="34" charset="0"/>
              <a:ea typeface="Tahoma" panose="020B0604030504040204" pitchFamily="34" charset="0"/>
              <a:cs typeface="Tahoma" panose="020B0604030504040204" pitchFamily="34" charset="0"/>
            </a:rPr>
            <a:t> élő személyek</a:t>
          </a:r>
        </a:p>
      </dsp:txBody>
      <dsp:txXfrm>
        <a:off x="64883" y="3441097"/>
        <a:ext cx="2456949" cy="1474169"/>
      </dsp:txXfrm>
    </dsp:sp>
    <dsp:sp modelId="{3C6BB6C5-A8D4-4091-9C44-6A38722E52BC}">
      <dsp:nvSpPr>
        <dsp:cNvPr id="0" name=""/>
        <dsp:cNvSpPr/>
      </dsp:nvSpPr>
      <dsp:spPr>
        <a:xfrm>
          <a:off x="2767527" y="3441097"/>
          <a:ext cx="2456949" cy="1474169"/>
        </a:xfrm>
        <a:prstGeom prst="rect">
          <a:avLst/>
        </a:prstGeom>
        <a:solidFill>
          <a:srgbClr val="E89F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u-HU" sz="2400" kern="1200" dirty="0">
              <a:latin typeface="Tahoma" panose="020B0604030504040204" pitchFamily="34" charset="0"/>
              <a:ea typeface="Tahoma" panose="020B0604030504040204" pitchFamily="34" charset="0"/>
              <a:cs typeface="Tahoma" panose="020B0604030504040204" pitchFamily="34" charset="0"/>
            </a:rPr>
            <a:t>Távoli peremvidékeken élők</a:t>
          </a:r>
        </a:p>
      </dsp:txBody>
      <dsp:txXfrm>
        <a:off x="2767527" y="3441097"/>
        <a:ext cx="2456949" cy="1474169"/>
      </dsp:txXfrm>
    </dsp:sp>
    <dsp:sp modelId="{376BB70B-3795-4801-8BD9-42223D4F46C0}">
      <dsp:nvSpPr>
        <dsp:cNvPr id="0" name=""/>
        <dsp:cNvSpPr/>
      </dsp:nvSpPr>
      <dsp:spPr>
        <a:xfrm>
          <a:off x="5470171" y="3441097"/>
          <a:ext cx="2456949" cy="1474169"/>
        </a:xfrm>
        <a:prstGeom prst="rect">
          <a:avLst/>
        </a:prstGeom>
        <a:solidFill>
          <a:srgbClr val="354F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u-HU" sz="2400" kern="1200" noProof="0" dirty="0">
              <a:latin typeface="Tahoma" panose="020B0604030504040204" pitchFamily="34" charset="0"/>
              <a:ea typeface="Tahoma" panose="020B0604030504040204" pitchFamily="34" charset="0"/>
              <a:cs typeface="Tahoma" panose="020B0604030504040204" pitchFamily="34" charset="0"/>
            </a:rPr>
            <a:t>Szociális segélyben részesülők</a:t>
          </a:r>
        </a:p>
      </dsp:txBody>
      <dsp:txXfrm>
        <a:off x="5470171" y="3441097"/>
        <a:ext cx="2456949" cy="1474169"/>
      </dsp:txXfrm>
    </dsp:sp>
    <dsp:sp modelId="{D19573FE-65EA-4ABF-A257-4792E62A4B3A}">
      <dsp:nvSpPr>
        <dsp:cNvPr id="0" name=""/>
        <dsp:cNvSpPr/>
      </dsp:nvSpPr>
      <dsp:spPr>
        <a:xfrm>
          <a:off x="8172816" y="3441097"/>
          <a:ext cx="2456949" cy="1474169"/>
        </a:xfrm>
        <a:prstGeom prst="rect">
          <a:avLst/>
        </a:prstGeom>
        <a:solidFill>
          <a:srgbClr val="E89F5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u-HU" sz="2400" kern="1200" noProof="0" dirty="0" err="1">
              <a:latin typeface="Tahoma" panose="020B0604030504040204" pitchFamily="34" charset="0"/>
              <a:ea typeface="Tahoma" panose="020B0604030504040204" pitchFamily="34" charset="0"/>
              <a:cs typeface="Tahoma" panose="020B0604030504040204" pitchFamily="34" charset="0"/>
            </a:rPr>
            <a:t>Energiatámoga-tási</a:t>
          </a:r>
          <a:r>
            <a:rPr lang="hu-HU" sz="2400" kern="1200" noProof="0" dirty="0">
              <a:latin typeface="Tahoma" panose="020B0604030504040204" pitchFamily="34" charset="0"/>
              <a:ea typeface="Tahoma" panose="020B0604030504040204" pitchFamily="34" charset="0"/>
              <a:cs typeface="Tahoma" panose="020B0604030504040204" pitchFamily="34" charset="0"/>
            </a:rPr>
            <a:t> juttatásokból nem részesülők</a:t>
          </a:r>
        </a:p>
      </dsp:txBody>
      <dsp:txXfrm>
        <a:off x="8172816" y="3441097"/>
        <a:ext cx="2456949" cy="14741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8A13A-590B-4E7B-87C4-6658116A9AB2}">
      <dsp:nvSpPr>
        <dsp:cNvPr id="0" name=""/>
        <dsp:cNvSpPr/>
      </dsp:nvSpPr>
      <dsp:spPr>
        <a:xfrm>
          <a:off x="6093" y="829701"/>
          <a:ext cx="2779925" cy="1511995"/>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hu-HU" sz="2800" b="0" kern="1200" dirty="0">
              <a:solidFill>
                <a:schemeClr val="bg1"/>
              </a:solidFill>
              <a:latin typeface="Tahoma" panose="020B0604030504040204" pitchFamily="34" charset="0"/>
              <a:ea typeface="Tahoma" panose="020B0604030504040204" pitchFamily="34" charset="0"/>
              <a:cs typeface="Tahoma" panose="020B0604030504040204" pitchFamily="34" charset="0"/>
            </a:rPr>
            <a:t>Hőstressz</a:t>
          </a:r>
        </a:p>
      </dsp:txBody>
      <dsp:txXfrm>
        <a:off x="6093" y="829701"/>
        <a:ext cx="2779925" cy="1511995"/>
      </dsp:txXfrm>
    </dsp:sp>
    <dsp:sp modelId="{E6811AEC-173E-4A10-B0FA-FAB5919AAA0D}">
      <dsp:nvSpPr>
        <dsp:cNvPr id="0" name=""/>
        <dsp:cNvSpPr/>
      </dsp:nvSpPr>
      <dsp:spPr>
        <a:xfrm>
          <a:off x="3422333" y="829701"/>
          <a:ext cx="2779925" cy="1511995"/>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hu-HU" sz="2800" b="0" kern="1200" noProof="0" dirty="0">
              <a:solidFill>
                <a:schemeClr val="bg1"/>
              </a:solidFill>
              <a:latin typeface="Tahoma" panose="020B0604030504040204" pitchFamily="34" charset="0"/>
              <a:ea typeface="Tahoma" panose="020B0604030504040204" pitchFamily="34" charset="0"/>
              <a:cs typeface="Tahoma" panose="020B0604030504040204" pitchFamily="34" charset="0"/>
              <a:sym typeface="Tahoma"/>
            </a:rPr>
            <a:t>A meglévő egészségügyi állapotok súlyosbodása</a:t>
          </a:r>
          <a:endParaRPr lang="hu-HU" sz="2800" b="0" kern="12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dsp:txBody>
      <dsp:txXfrm>
        <a:off x="3422333" y="829701"/>
        <a:ext cx="2779925" cy="1511995"/>
      </dsp:txXfrm>
    </dsp:sp>
    <dsp:sp modelId="{26C40EE4-DDFE-4C18-ACF8-95ECAA29497A}">
      <dsp:nvSpPr>
        <dsp:cNvPr id="0" name=""/>
        <dsp:cNvSpPr/>
      </dsp:nvSpPr>
      <dsp:spPr>
        <a:xfrm>
          <a:off x="6838572" y="829701"/>
          <a:ext cx="2779925" cy="1511995"/>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hu-HU" sz="2800" b="0" kern="1200" noProof="0" dirty="0">
              <a:solidFill>
                <a:schemeClr val="bg1"/>
              </a:solidFill>
              <a:latin typeface="Tahoma" panose="020B0604030504040204" pitchFamily="34" charset="0"/>
              <a:ea typeface="Tahoma" panose="020B0604030504040204" pitchFamily="34" charset="0"/>
              <a:cs typeface="Tahoma" panose="020B0604030504040204" pitchFamily="34" charset="0"/>
            </a:rPr>
            <a:t>Az éjszakai pihenés hiánya halálhoz vezet</a:t>
          </a:r>
        </a:p>
      </dsp:txBody>
      <dsp:txXfrm>
        <a:off x="6838572" y="829701"/>
        <a:ext cx="2779925" cy="1511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B4557-9A05-4317-AD30-83F1EAFB49C2}">
      <dsp:nvSpPr>
        <dsp:cNvPr id="0" name=""/>
        <dsp:cNvSpPr/>
      </dsp:nvSpPr>
      <dsp:spPr>
        <a:xfrm>
          <a:off x="74166" y="1178"/>
          <a:ext cx="2235686" cy="1341412"/>
        </a:xfrm>
        <a:prstGeom prst="rect">
          <a:avLst/>
        </a:prstGeom>
        <a:solidFill>
          <a:srgbClr val="354F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hu-HU" sz="2800" kern="1200" noProof="0" dirty="0">
              <a:latin typeface="Tahoma" panose="020B0604030504040204" pitchFamily="34" charset="0"/>
              <a:ea typeface="Tahoma" panose="020B0604030504040204" pitchFamily="34" charset="0"/>
              <a:cs typeface="Tahoma" panose="020B0604030504040204" pitchFamily="34" charset="0"/>
            </a:rPr>
            <a:t>Több kisebb betegség</a:t>
          </a:r>
        </a:p>
      </dsp:txBody>
      <dsp:txXfrm>
        <a:off x="74166" y="1178"/>
        <a:ext cx="2235686" cy="1341412"/>
      </dsp:txXfrm>
    </dsp:sp>
    <dsp:sp modelId="{AFF8B5F3-82F3-48BC-9FFA-3909DCD7899E}">
      <dsp:nvSpPr>
        <dsp:cNvPr id="0" name=""/>
        <dsp:cNvSpPr/>
      </dsp:nvSpPr>
      <dsp:spPr>
        <a:xfrm>
          <a:off x="2533422" y="1178"/>
          <a:ext cx="2235686" cy="1341412"/>
        </a:xfrm>
        <a:prstGeom prst="rect">
          <a:avLst/>
        </a:prstGeom>
        <a:solidFill>
          <a:srgbClr val="354F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hu-HU" sz="2800" kern="1200" noProof="0" dirty="0">
              <a:latin typeface="Tahoma" panose="020B0604030504040204" pitchFamily="34" charset="0"/>
              <a:ea typeface="Tahoma" panose="020B0604030504040204" pitchFamily="34" charset="0"/>
              <a:cs typeface="Tahoma" panose="020B0604030504040204" pitchFamily="34" charset="0"/>
            </a:rPr>
            <a:t>Fokozott fennálló állapotok</a:t>
          </a:r>
        </a:p>
      </dsp:txBody>
      <dsp:txXfrm>
        <a:off x="2533422" y="1178"/>
        <a:ext cx="2235686" cy="1341412"/>
      </dsp:txXfrm>
    </dsp:sp>
    <dsp:sp modelId="{350F3FCE-020F-466B-9D8E-F5BC7CF6A3CD}">
      <dsp:nvSpPr>
        <dsp:cNvPr id="0" name=""/>
        <dsp:cNvSpPr/>
      </dsp:nvSpPr>
      <dsp:spPr>
        <a:xfrm>
          <a:off x="4992677" y="1178"/>
          <a:ext cx="2235686" cy="1341412"/>
        </a:xfrm>
        <a:prstGeom prst="rect">
          <a:avLst/>
        </a:prstGeom>
        <a:solidFill>
          <a:srgbClr val="354F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hu-HU" sz="2800" kern="1200" noProof="0" dirty="0">
              <a:latin typeface="Tahoma" panose="020B0604030504040204" pitchFamily="34" charset="0"/>
              <a:ea typeface="Tahoma" panose="020B0604030504040204" pitchFamily="34" charset="0"/>
              <a:cs typeface="Tahoma" panose="020B0604030504040204" pitchFamily="34" charset="0"/>
            </a:rPr>
            <a:t>Szív- és tüdőbeteg-</a:t>
          </a:r>
          <a:r>
            <a:rPr lang="hu-HU" sz="2800" kern="1200" noProof="0" dirty="0" err="1">
              <a:latin typeface="Tahoma" panose="020B0604030504040204" pitchFamily="34" charset="0"/>
              <a:ea typeface="Tahoma" panose="020B0604030504040204" pitchFamily="34" charset="0"/>
              <a:cs typeface="Tahoma" panose="020B0604030504040204" pitchFamily="34" charset="0"/>
            </a:rPr>
            <a:t>ségek</a:t>
          </a:r>
          <a:endParaRPr lang="hu-HU" sz="2800" kern="1200" noProof="0" dirty="0">
            <a:latin typeface="Tahoma" panose="020B0604030504040204" pitchFamily="34" charset="0"/>
            <a:ea typeface="Tahoma" panose="020B0604030504040204" pitchFamily="34" charset="0"/>
            <a:cs typeface="Tahoma" panose="020B0604030504040204" pitchFamily="34" charset="0"/>
          </a:endParaRPr>
        </a:p>
      </dsp:txBody>
      <dsp:txXfrm>
        <a:off x="4992677" y="1178"/>
        <a:ext cx="2235686" cy="1341412"/>
      </dsp:txXfrm>
    </dsp:sp>
    <dsp:sp modelId="{71576B3F-0184-4915-9CA9-5A21FBE9F5A3}">
      <dsp:nvSpPr>
        <dsp:cNvPr id="0" name=""/>
        <dsp:cNvSpPr/>
      </dsp:nvSpPr>
      <dsp:spPr>
        <a:xfrm>
          <a:off x="1303794" y="1566159"/>
          <a:ext cx="2235686" cy="1341412"/>
        </a:xfrm>
        <a:prstGeom prst="rect">
          <a:avLst/>
        </a:prstGeom>
        <a:solidFill>
          <a:srgbClr val="354F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hu-HU" sz="2800" kern="1200" noProof="0" dirty="0">
              <a:latin typeface="Tahoma" panose="020B0604030504040204" pitchFamily="34" charset="0"/>
              <a:ea typeface="Tahoma" panose="020B0604030504040204" pitchFamily="34" charset="0"/>
              <a:cs typeface="Tahoma" panose="020B0604030504040204" pitchFamily="34" charset="0"/>
            </a:rPr>
            <a:t>Légzőszervi problémák</a:t>
          </a:r>
        </a:p>
      </dsp:txBody>
      <dsp:txXfrm>
        <a:off x="1303794" y="1566159"/>
        <a:ext cx="2235686" cy="1341412"/>
      </dsp:txXfrm>
    </dsp:sp>
    <dsp:sp modelId="{5C1BD479-423A-461E-967E-78F5D9DDE719}">
      <dsp:nvSpPr>
        <dsp:cNvPr id="0" name=""/>
        <dsp:cNvSpPr/>
      </dsp:nvSpPr>
      <dsp:spPr>
        <a:xfrm>
          <a:off x="3763049" y="1566159"/>
          <a:ext cx="2235686" cy="1341412"/>
        </a:xfrm>
        <a:prstGeom prst="rect">
          <a:avLst/>
        </a:prstGeom>
        <a:solidFill>
          <a:srgbClr val="354F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hu-HU" sz="2800" kern="1200" dirty="0">
              <a:latin typeface="Tahoma" panose="020B0604030504040204" pitchFamily="34" charset="0"/>
              <a:ea typeface="Tahoma" panose="020B0604030504040204" pitchFamily="34" charset="0"/>
              <a:cs typeface="Tahoma" panose="020B0604030504040204" pitchFamily="34" charset="0"/>
            </a:rPr>
            <a:t>Halál</a:t>
          </a:r>
        </a:p>
      </dsp:txBody>
      <dsp:txXfrm>
        <a:off x="3763049" y="1566159"/>
        <a:ext cx="2235686" cy="13414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2041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rgbClr val="E89F56"/>
              </a:buClr>
              <a:buSzPts val="1800"/>
              <a:buFont typeface="Noto Sans Symbols"/>
              <a:buChar char="▪"/>
            </a:pPr>
            <a:r>
              <a:rPr lang="hu-HU" sz="1200" b="0" dirty="0">
                <a:solidFill>
                  <a:schemeClr val="dk1"/>
                </a:solidFill>
                <a:latin typeface="Tahoma"/>
                <a:ea typeface="Tahoma"/>
                <a:cs typeface="Tahoma"/>
                <a:sym typeface="Tahoma"/>
              </a:rPr>
              <a:t>A </a:t>
            </a:r>
            <a:r>
              <a:rPr lang="hu-HU" sz="1200" b="1" dirty="0">
                <a:solidFill>
                  <a:schemeClr val="dk1"/>
                </a:solidFill>
                <a:latin typeface="Tahoma"/>
                <a:ea typeface="Tahoma"/>
                <a:cs typeface="Tahoma"/>
                <a:sym typeface="Tahoma"/>
              </a:rPr>
              <a:t>hőstressz</a:t>
            </a:r>
            <a:r>
              <a:rPr lang="hu-HU" sz="1200" b="0" dirty="0">
                <a:solidFill>
                  <a:schemeClr val="dk1"/>
                </a:solidFill>
                <a:latin typeface="Tahoma"/>
                <a:ea typeface="Tahoma"/>
                <a:cs typeface="Tahoma"/>
                <a:sym typeface="Tahoma"/>
              </a:rPr>
              <a:t> kiszáradáshoz, hőkimerüléshez, halálos hőguta, letargia, gyenge koncentráció és fáradtság kialakulásához vezethet.</a:t>
            </a:r>
          </a:p>
          <a:p>
            <a:pPr marL="342900" marR="0" lvl="0" indent="-342900" algn="just" rtl="0">
              <a:lnSpc>
                <a:spcPct val="90000"/>
              </a:lnSpc>
              <a:spcBef>
                <a:spcPts val="0"/>
              </a:spcBef>
              <a:spcAft>
                <a:spcPts val="0"/>
              </a:spcAft>
              <a:buClr>
                <a:srgbClr val="E89F56"/>
              </a:buClr>
              <a:buSzPts val="1800"/>
              <a:buFont typeface="Noto Sans Symbols"/>
              <a:buChar char="▪"/>
            </a:pPr>
            <a:r>
              <a:rPr lang="hu-HU" sz="1200" b="0" dirty="0">
                <a:solidFill>
                  <a:schemeClr val="dk1"/>
                </a:solidFill>
                <a:latin typeface="Tahoma"/>
                <a:ea typeface="Tahoma"/>
                <a:cs typeface="Tahoma"/>
                <a:sym typeface="Tahoma"/>
              </a:rPr>
              <a:t>A nagyon meleg időjárás </a:t>
            </a:r>
            <a:r>
              <a:rPr lang="hu-HU" sz="1200" b="1" dirty="0">
                <a:solidFill>
                  <a:schemeClr val="dk1"/>
                </a:solidFill>
                <a:latin typeface="Tahoma"/>
                <a:ea typeface="Tahoma"/>
                <a:cs typeface="Tahoma"/>
                <a:sym typeface="Tahoma"/>
              </a:rPr>
              <a:t>súlyosbíthatja a meglévő egészségügyi állapotokat </a:t>
            </a:r>
            <a:r>
              <a:rPr lang="hu-HU" sz="1200" b="0" dirty="0">
                <a:solidFill>
                  <a:schemeClr val="dk1"/>
                </a:solidFill>
                <a:latin typeface="Tahoma"/>
                <a:ea typeface="Tahoma"/>
                <a:cs typeface="Tahoma"/>
                <a:sym typeface="Tahoma"/>
              </a:rPr>
              <a:t>is, például a cukorbetegséget, a légzőszervi betegségeket, a vesebetegséget és a szívbetegséget.</a:t>
            </a:r>
          </a:p>
          <a:p>
            <a:pPr marL="342900" marR="0" lvl="0" indent="-342900" algn="just" rtl="0">
              <a:lnSpc>
                <a:spcPct val="90000"/>
              </a:lnSpc>
              <a:spcBef>
                <a:spcPts val="0"/>
              </a:spcBef>
              <a:spcAft>
                <a:spcPts val="0"/>
              </a:spcAft>
              <a:buClr>
                <a:srgbClr val="E89F56"/>
              </a:buClr>
              <a:buSzPts val="1800"/>
              <a:buFont typeface="Noto Sans Symbols"/>
              <a:buChar char="▪"/>
            </a:pPr>
            <a:r>
              <a:rPr lang="hu-HU" sz="1200" b="0" dirty="0">
                <a:solidFill>
                  <a:schemeClr val="dk1"/>
                </a:solidFill>
                <a:latin typeface="Tahoma"/>
                <a:ea typeface="Tahoma"/>
                <a:cs typeface="Tahoma"/>
                <a:sym typeface="Tahoma"/>
              </a:rPr>
              <a:t>A kíméletlen hőség, amely nem engedi az embereket éjszaka pihenni, </a:t>
            </a:r>
            <a:r>
              <a:rPr lang="hu-HU" sz="1200" b="1" dirty="0">
                <a:solidFill>
                  <a:schemeClr val="dk1"/>
                </a:solidFill>
                <a:latin typeface="Tahoma"/>
                <a:ea typeface="Tahoma"/>
                <a:cs typeface="Tahoma"/>
                <a:sym typeface="Tahoma"/>
              </a:rPr>
              <a:t>sok idős és beteg ember haláláért felelős</a:t>
            </a:r>
            <a:r>
              <a:rPr lang="hu-HU" sz="1200" b="0" dirty="0">
                <a:solidFill>
                  <a:schemeClr val="dk1"/>
                </a:solidFill>
                <a:latin typeface="Tahoma"/>
                <a:ea typeface="Tahoma"/>
                <a:cs typeface="Tahoma"/>
                <a:sym typeface="Tahoma"/>
              </a:rPr>
              <a:t>.</a:t>
            </a:r>
          </a:p>
          <a:p>
            <a:pPr marL="342900" marR="0" lvl="0" indent="-342900" algn="just" rtl="0">
              <a:lnSpc>
                <a:spcPct val="90000"/>
              </a:lnSpc>
              <a:spcBef>
                <a:spcPts val="0"/>
              </a:spcBef>
              <a:spcAft>
                <a:spcPts val="0"/>
              </a:spcAft>
              <a:buClr>
                <a:srgbClr val="E89F56"/>
              </a:buClr>
              <a:buSzPts val="1800"/>
              <a:buFont typeface="Noto Sans Symbols"/>
              <a:buChar char="▪"/>
            </a:pPr>
            <a:r>
              <a:rPr lang="hu-HU" sz="1200" b="0" dirty="0">
                <a:solidFill>
                  <a:schemeClr val="dk1"/>
                </a:solidFill>
                <a:latin typeface="Tahoma"/>
                <a:ea typeface="Tahoma"/>
                <a:cs typeface="Tahoma"/>
                <a:sym typeface="Tahoma"/>
              </a:rPr>
              <a:t>A </a:t>
            </a:r>
            <a:r>
              <a:rPr lang="hu-HU" sz="1200" b="1" dirty="0">
                <a:solidFill>
                  <a:schemeClr val="dk1"/>
                </a:solidFill>
                <a:latin typeface="Tahoma"/>
                <a:ea typeface="Tahoma"/>
                <a:cs typeface="Tahoma"/>
                <a:sym typeface="Tahoma"/>
              </a:rPr>
              <a:t>téli időszakban </a:t>
            </a:r>
            <a:r>
              <a:rPr lang="hu-HU" sz="1200" b="0" dirty="0">
                <a:solidFill>
                  <a:schemeClr val="dk1"/>
                </a:solidFill>
                <a:latin typeface="Tahoma"/>
                <a:ea typeface="Tahoma"/>
                <a:cs typeface="Tahoma"/>
                <a:sym typeface="Tahoma"/>
              </a:rPr>
              <a:t>az energiaszegénység </a:t>
            </a:r>
            <a:r>
              <a:rPr lang="hu-HU" sz="1200" b="1" dirty="0">
                <a:solidFill>
                  <a:schemeClr val="dk1"/>
                </a:solidFill>
                <a:latin typeface="Tahoma"/>
                <a:ea typeface="Tahoma"/>
                <a:cs typeface="Tahoma"/>
                <a:sym typeface="Tahoma"/>
              </a:rPr>
              <a:t>több halálesetet okoz</a:t>
            </a:r>
            <a:r>
              <a:rPr lang="hu-HU" sz="1200" b="0" dirty="0">
                <a:solidFill>
                  <a:schemeClr val="dk1"/>
                </a:solidFill>
                <a:latin typeface="Tahoma"/>
                <a:ea typeface="Tahoma"/>
                <a:cs typeface="Tahoma"/>
                <a:sym typeface="Tahoma"/>
              </a:rPr>
              <a:t>, ami különösen az időseket és a rossz egészségi állapotúakat érinti.</a:t>
            </a:r>
            <a:endParaRPr lang="en-US" dirty="0"/>
          </a:p>
          <a:p>
            <a:pPr marL="342900" marR="0" lvl="0" indent="-342900" algn="just" rtl="0">
              <a:lnSpc>
                <a:spcPct val="90000"/>
              </a:lnSpc>
              <a:spcBef>
                <a:spcPts val="1000"/>
              </a:spcBef>
              <a:spcAft>
                <a:spcPts val="0"/>
              </a:spcAft>
              <a:buClr>
                <a:srgbClr val="E89F56"/>
              </a:buClr>
              <a:buSzPts val="1800"/>
              <a:buFont typeface="Noto Sans Symbols"/>
              <a:buChar char="▪"/>
            </a:pPr>
            <a:r>
              <a:rPr lang="hu-HU" sz="1200" dirty="0">
                <a:solidFill>
                  <a:schemeClr val="dk1"/>
                </a:solidFill>
                <a:latin typeface="Tahoma"/>
                <a:ea typeface="Tahoma"/>
                <a:cs typeface="Tahoma"/>
                <a:sym typeface="Tahoma"/>
              </a:rPr>
              <a:t>A hideg lakások </a:t>
            </a:r>
            <a:r>
              <a:rPr lang="hu-HU" sz="1200" b="1" dirty="0">
                <a:solidFill>
                  <a:schemeClr val="dk1"/>
                </a:solidFill>
                <a:latin typeface="Tahoma"/>
                <a:ea typeface="Tahoma"/>
                <a:cs typeface="Tahoma"/>
                <a:sym typeface="Tahoma"/>
              </a:rPr>
              <a:t>növelik a kisebb betegségek</a:t>
            </a:r>
            <a:r>
              <a:rPr lang="hu-HU" sz="1200" dirty="0">
                <a:solidFill>
                  <a:schemeClr val="dk1"/>
                </a:solidFill>
                <a:latin typeface="Tahoma"/>
                <a:ea typeface="Tahoma"/>
                <a:cs typeface="Tahoma"/>
                <a:sym typeface="Tahoma"/>
              </a:rPr>
              <a:t>, például a megfázás és az influenza </a:t>
            </a:r>
            <a:r>
              <a:rPr lang="hu-HU" sz="1200" b="1" dirty="0">
                <a:solidFill>
                  <a:schemeClr val="dk1"/>
                </a:solidFill>
                <a:latin typeface="Tahoma"/>
                <a:ea typeface="Tahoma"/>
                <a:cs typeface="Tahoma"/>
                <a:sym typeface="Tahoma"/>
              </a:rPr>
              <a:t>előfordulását</a:t>
            </a:r>
            <a:r>
              <a:rPr lang="hu-HU" sz="1200" dirty="0">
                <a:solidFill>
                  <a:schemeClr val="dk1"/>
                </a:solidFill>
                <a:latin typeface="Tahoma"/>
                <a:ea typeface="Tahoma"/>
                <a:cs typeface="Tahoma"/>
                <a:sym typeface="Tahoma"/>
              </a:rPr>
              <a:t>, és súlyosbítják a már meglévő betegségeket, például az ízületi gyulladást és a reumát.</a:t>
            </a:r>
          </a:p>
          <a:p>
            <a:pPr marL="342900" marR="0" lvl="0" indent="-342900" algn="just" rtl="0">
              <a:lnSpc>
                <a:spcPct val="90000"/>
              </a:lnSpc>
              <a:spcBef>
                <a:spcPts val="1000"/>
              </a:spcBef>
              <a:spcAft>
                <a:spcPts val="0"/>
              </a:spcAft>
              <a:buClr>
                <a:srgbClr val="E89F56"/>
              </a:buClr>
              <a:buSzPts val="1800"/>
              <a:buFont typeface="Noto Sans Symbols"/>
              <a:buChar char="▪"/>
            </a:pPr>
            <a:r>
              <a:rPr lang="hu-HU" sz="1200" dirty="0">
                <a:solidFill>
                  <a:schemeClr val="dk1"/>
                </a:solidFill>
                <a:latin typeface="Tahoma"/>
                <a:ea typeface="Tahoma"/>
                <a:cs typeface="Tahoma"/>
                <a:sym typeface="Tahoma"/>
              </a:rPr>
              <a:t>Szoros összefüggés van a hideg hőmérséklet és a </a:t>
            </a:r>
            <a:r>
              <a:rPr lang="hu-HU" sz="1200" b="1" dirty="0">
                <a:solidFill>
                  <a:schemeClr val="dk1"/>
                </a:solidFill>
                <a:latin typeface="Tahoma"/>
                <a:ea typeface="Tahoma"/>
                <a:cs typeface="Tahoma"/>
                <a:sym typeface="Tahoma"/>
              </a:rPr>
              <a:t>szív- és tüdőbetegségek </a:t>
            </a:r>
            <a:r>
              <a:rPr lang="hu-HU" sz="1200" dirty="0">
                <a:solidFill>
                  <a:schemeClr val="dk1"/>
                </a:solidFill>
                <a:latin typeface="Tahoma"/>
                <a:ea typeface="Tahoma"/>
                <a:cs typeface="Tahoma"/>
                <a:sym typeface="Tahoma"/>
              </a:rPr>
              <a:t>között.</a:t>
            </a:r>
          </a:p>
          <a:p>
            <a:pPr marL="342900" marR="0" lvl="0" indent="-342900" algn="just" rtl="0">
              <a:lnSpc>
                <a:spcPct val="90000"/>
              </a:lnSpc>
              <a:spcBef>
                <a:spcPts val="1000"/>
              </a:spcBef>
              <a:spcAft>
                <a:spcPts val="0"/>
              </a:spcAft>
              <a:buClr>
                <a:srgbClr val="E89F56"/>
              </a:buClr>
              <a:buSzPts val="1800"/>
              <a:buFont typeface="Noto Sans Symbols"/>
              <a:buChar char="▪"/>
            </a:pPr>
            <a:r>
              <a:rPr lang="hu-HU" sz="1200" b="1" dirty="0">
                <a:solidFill>
                  <a:schemeClr val="dk1"/>
                </a:solidFill>
                <a:latin typeface="Tahoma"/>
                <a:ea typeface="Tahoma"/>
                <a:cs typeface="Tahoma"/>
                <a:sym typeface="Tahoma"/>
              </a:rPr>
              <a:t>A gyermekek különösen veszélyeztetettek</a:t>
            </a:r>
            <a:r>
              <a:rPr lang="hu-HU" sz="1200" dirty="0">
                <a:solidFill>
                  <a:schemeClr val="dk1"/>
                </a:solidFill>
                <a:latin typeface="Tahoma"/>
                <a:ea typeface="Tahoma"/>
                <a:cs typeface="Tahoma"/>
                <a:sym typeface="Tahoma"/>
              </a:rPr>
              <a:t>: a hideg lakásokban élők több mint kétszer nagyobb valószínűséggel szenvednek különböző légzőszervi problémáktól, beleértve az asztmát és a hörghurutot, mint a meleg lakásokban élő gyermekek.</a:t>
            </a:r>
          </a:p>
          <a:p>
            <a:pPr marL="342900" marR="0" lvl="0" indent="-342900" algn="just" rtl="0">
              <a:lnSpc>
                <a:spcPct val="90000"/>
              </a:lnSpc>
              <a:spcBef>
                <a:spcPts val="1000"/>
              </a:spcBef>
              <a:spcAft>
                <a:spcPts val="0"/>
              </a:spcAft>
              <a:buClr>
                <a:srgbClr val="E89F56"/>
              </a:buClr>
              <a:buSzPts val="1800"/>
              <a:buFont typeface="Noto Sans Symbols"/>
              <a:buChar char="▪"/>
            </a:pPr>
            <a:r>
              <a:rPr lang="hu-HU" sz="1200" dirty="0">
                <a:solidFill>
                  <a:schemeClr val="dk1"/>
                </a:solidFill>
                <a:latin typeface="Tahoma"/>
                <a:ea typeface="Tahoma"/>
                <a:cs typeface="Tahoma"/>
                <a:sym typeface="Tahoma"/>
              </a:rPr>
              <a:t>A nedves és penészes otthonokban élő gyermekek </a:t>
            </a:r>
            <a:r>
              <a:rPr lang="hu-HU" sz="1200" b="1" dirty="0">
                <a:solidFill>
                  <a:schemeClr val="dk1"/>
                </a:solidFill>
                <a:latin typeface="Tahoma"/>
                <a:ea typeface="Tahoma"/>
                <a:cs typeface="Tahoma"/>
                <a:sym typeface="Tahoma"/>
              </a:rPr>
              <a:t>akár háromszor nagyobb valószínűséggel szenvednek </a:t>
            </a:r>
            <a:r>
              <a:rPr lang="hu-HU" sz="1200" dirty="0">
                <a:solidFill>
                  <a:schemeClr val="dk1"/>
                </a:solidFill>
                <a:latin typeface="Tahoma"/>
                <a:ea typeface="Tahoma"/>
                <a:cs typeface="Tahoma"/>
                <a:sym typeface="Tahoma"/>
              </a:rPr>
              <a:t>köhögéstől, ziháló légúti megbetegedéstől, mint a száraz otthonokban élő társaik.</a:t>
            </a:r>
          </a:p>
          <a:p>
            <a:pPr marL="0" lvl="0" indent="0" algn="l" rtl="0">
              <a:spcBef>
                <a:spcPts val="0"/>
              </a:spcBef>
              <a:spcAft>
                <a:spcPts val="0"/>
              </a:spcAft>
              <a:buNone/>
            </a:pPr>
            <a:endParaRPr dirty="0"/>
          </a:p>
        </p:txBody>
      </p:sp>
      <p:sp>
        <p:nvSpPr>
          <p:cNvPr id="300" name="Google Shape;30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hu-HU" sz="1200" b="0"/>
              <a:t>Egy nem szigetelt </a:t>
            </a:r>
            <a:r>
              <a:rPr lang="hu-HU" sz="1200" b="0" dirty="0"/>
              <a:t>házban a hő- és hidegveszteség 1/3-a a falakon keresztül távozik. </a:t>
            </a:r>
          </a:p>
          <a:p>
            <a:pPr marL="0" lvl="0" indent="0" algn="l" rtl="0">
              <a:spcBef>
                <a:spcPts val="0"/>
              </a:spcBef>
              <a:spcAft>
                <a:spcPts val="0"/>
              </a:spcAft>
              <a:buNone/>
            </a:pPr>
            <a:r>
              <a:rPr lang="hu-HU" sz="1200" b="0" dirty="0"/>
              <a:t>Az ablakok átlagosan az otthon hő- és hűtési veszteségének 15%-át teszik ki. </a:t>
            </a:r>
          </a:p>
          <a:p>
            <a:pPr marL="0" lvl="0" indent="0" algn="l" rtl="0">
              <a:spcBef>
                <a:spcPts val="0"/>
              </a:spcBef>
              <a:spcAft>
                <a:spcPts val="0"/>
              </a:spcAft>
              <a:buNone/>
            </a:pPr>
            <a:r>
              <a:rPr lang="hu-HU" sz="1200" b="0" dirty="0"/>
              <a:t>Állítsa be a megfelelő hőmérsékletet: 1 fokonként akár 10%-ot is </a:t>
            </a:r>
            <a:r>
              <a:rPr lang="hu-HU" sz="1200" b="0"/>
              <a:t>megtakaríthat energiaköltségeiből!</a:t>
            </a:r>
            <a:endParaRPr dirty="0"/>
          </a:p>
        </p:txBody>
      </p:sp>
      <p:sp>
        <p:nvSpPr>
          <p:cNvPr id="349" name="Google Shape;34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0468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hu-HU" sz="1200" dirty="0">
                <a:latin typeface="Tahoma" panose="020B0604030504040204" pitchFamily="34" charset="0"/>
                <a:ea typeface="Tahoma" panose="020B0604030504040204" pitchFamily="34" charset="0"/>
                <a:cs typeface="Tahoma" panose="020B0604030504040204" pitchFamily="34" charset="0"/>
              </a:rPr>
              <a:t>A melegvizes bojlerek tekintetében: 1 mm vízkő akár 10%-kal is növelheti a villamosenergia-fogyasztást.</a:t>
            </a:r>
            <a:endParaRPr dirty="0"/>
          </a:p>
        </p:txBody>
      </p:sp>
      <p:sp>
        <p:nvSpPr>
          <p:cNvPr id="355" name="Google Shape;35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1537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0" name="Google Shape;20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hangers2.eu/"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ímdia" type="title">
  <p:cSld name="TITLE">
    <p:bg>
      <p:bgPr>
        <a:solidFill>
          <a:srgbClr val="344F74"/>
        </a:solidFill>
        <a:effectLst/>
      </p:bgPr>
    </p:bg>
    <p:spTree>
      <p:nvGrpSpPr>
        <p:cNvPr id="1" name="Shape 15"/>
        <p:cNvGrpSpPr/>
        <p:nvPr/>
      </p:nvGrpSpPr>
      <p:grpSpPr>
        <a:xfrm>
          <a:off x="0" y="0"/>
          <a:ext cx="0" cy="0"/>
          <a:chOff x="0" y="0"/>
          <a:chExt cx="0" cy="0"/>
        </a:xfrm>
      </p:grpSpPr>
      <p:sp>
        <p:nvSpPr>
          <p:cNvPr id="16" name="Google Shape;16;p33"/>
          <p:cNvSpPr txBox="1">
            <a:spLocks noGrp="1"/>
          </p:cNvSpPr>
          <p:nvPr>
            <p:ph type="subTitle" idx="1"/>
          </p:nvPr>
        </p:nvSpPr>
        <p:spPr>
          <a:xfrm>
            <a:off x="2178235" y="3606254"/>
            <a:ext cx="8141835"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1800"/>
              <a:buNone/>
              <a:defRPr sz="1800">
                <a:solidFill>
                  <a:schemeClr val="lt1"/>
                </a:solidFill>
                <a:latin typeface="Tahoma"/>
                <a:ea typeface="Tahoma"/>
                <a:cs typeface="Tahoma"/>
                <a:sym typeface="Tahom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33"/>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sz="1200" b="0" i="0" u="none" strike="noStrike" cap="none">
              <a:solidFill>
                <a:srgbClr val="888888"/>
              </a:solidFill>
              <a:latin typeface="Calibri"/>
              <a:ea typeface="Calibri"/>
              <a:cs typeface="Calibri"/>
              <a:sym typeface="Calibri"/>
            </a:endParaRPr>
          </a:p>
        </p:txBody>
      </p:sp>
      <p:sp>
        <p:nvSpPr>
          <p:cNvPr id="19" name="Google Shape;19;p33"/>
          <p:cNvSpPr txBox="1"/>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888888"/>
                </a:solidFill>
                <a:latin typeface="Calibri"/>
                <a:ea typeface="Calibri"/>
                <a:cs typeface="Calibri"/>
                <a:sym typeface="Calibri"/>
              </a:rPr>
              <a:t>‹#›</a:t>
            </a:fld>
            <a:endParaRPr sz="1200" b="0" i="0" u="none" strike="noStrike" cap="none">
              <a:solidFill>
                <a:srgbClr val="888888"/>
              </a:solidFill>
              <a:latin typeface="Calibri"/>
              <a:ea typeface="Calibri"/>
              <a:cs typeface="Calibri"/>
              <a:sym typeface="Calibri"/>
            </a:endParaRPr>
          </a:p>
        </p:txBody>
      </p:sp>
      <p:sp>
        <p:nvSpPr>
          <p:cNvPr id="20" name="Google Shape;20;p33"/>
          <p:cNvSpPr/>
          <p:nvPr/>
        </p:nvSpPr>
        <p:spPr>
          <a:xfrm rot="-5400000">
            <a:off x="4689767" y="-644239"/>
            <a:ext cx="6857998" cy="8146475"/>
          </a:xfrm>
          <a:prstGeom prst="triangle">
            <a:avLst>
              <a:gd name="adj" fmla="val 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1" name="Google Shape;21;p33"/>
          <p:cNvSpPr/>
          <p:nvPr/>
        </p:nvSpPr>
        <p:spPr>
          <a:xfrm rot="5400000">
            <a:off x="-110837" y="2854034"/>
            <a:ext cx="4114800" cy="3893127"/>
          </a:xfrm>
          <a:prstGeom prst="triangle">
            <a:avLst>
              <a:gd name="adj" fmla="val 99832"/>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2" name="Google Shape;22;p33"/>
          <p:cNvSpPr txBox="1"/>
          <p:nvPr/>
        </p:nvSpPr>
        <p:spPr>
          <a:xfrm>
            <a:off x="155581" y="5650046"/>
            <a:ext cx="2400742"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E89F56"/>
              </a:buClr>
              <a:buSzPts val="1800"/>
              <a:buFont typeface="Tahoma"/>
              <a:buNone/>
            </a:pPr>
            <a:r>
              <a:rPr lang="en-US" sz="1800" b="0" i="0" u="sng" strike="noStrike" cap="none">
                <a:solidFill>
                  <a:srgbClr val="E89F56"/>
                </a:solidFill>
                <a:latin typeface="Tahoma"/>
                <a:ea typeface="Tahoma"/>
                <a:cs typeface="Tahoma"/>
                <a:sym typeface="Tahoma"/>
                <a:hlinkClick r:id="rId2">
                  <a:extLst>
                    <a:ext uri="{A12FA001-AC4F-418D-AE19-62706E023703}">
                      <ahyp:hlinkClr xmlns:ahyp="http://schemas.microsoft.com/office/drawing/2018/hyperlinkcolor" val="tx"/>
                    </a:ext>
                  </a:extLst>
                </a:hlinkClick>
              </a:rPr>
              <a:t>https://changers2.eu/</a:t>
            </a:r>
            <a:r>
              <a:rPr lang="en-US" sz="1800" b="0" i="0" u="none" strike="noStrike" cap="none">
                <a:solidFill>
                  <a:srgbClr val="E89F56"/>
                </a:solidFill>
                <a:latin typeface="Tahoma"/>
                <a:ea typeface="Tahoma"/>
                <a:cs typeface="Tahoma"/>
                <a:sym typeface="Tahoma"/>
              </a:rPr>
              <a:t> </a:t>
            </a:r>
            <a:endParaRPr sz="1100" b="0" i="0" u="none" strike="noStrike" cap="none">
              <a:solidFill>
                <a:srgbClr val="E89F56"/>
              </a:solidFill>
              <a:latin typeface="Tahoma"/>
              <a:ea typeface="Tahoma"/>
              <a:cs typeface="Tahoma"/>
              <a:sym typeface="Tahoma"/>
            </a:endParaRPr>
          </a:p>
        </p:txBody>
      </p:sp>
      <p:pic>
        <p:nvPicPr>
          <p:cNvPr id="23" name="Google Shape;23;p33" descr="A képen Betűtípus, embléma, Grafika, képernyőkép látható&#10;&#10;Automatikusan generált leírás"/>
          <p:cNvPicPr preferRelativeResize="0"/>
          <p:nvPr/>
        </p:nvPicPr>
        <p:blipFill rotWithShape="1">
          <a:blip r:embed="rId3">
            <a:alphaModFix/>
          </a:blip>
          <a:srcRect l="5439" t="25705" r="4830" b="25329"/>
          <a:stretch/>
        </p:blipFill>
        <p:spPr>
          <a:xfrm>
            <a:off x="476093" y="436847"/>
            <a:ext cx="6192578" cy="1644653"/>
          </a:xfrm>
          <a:prstGeom prst="rect">
            <a:avLst/>
          </a:prstGeom>
          <a:noFill/>
          <a:ln>
            <a:noFill/>
          </a:ln>
        </p:spPr>
      </p:pic>
      <p:sp>
        <p:nvSpPr>
          <p:cNvPr id="24" name="Google Shape;24;p33"/>
          <p:cNvSpPr txBox="1">
            <a:spLocks noGrp="1"/>
          </p:cNvSpPr>
          <p:nvPr>
            <p:ph type="ctrTitle"/>
          </p:nvPr>
        </p:nvSpPr>
        <p:spPr>
          <a:xfrm>
            <a:off x="2173594" y="1733276"/>
            <a:ext cx="8146476" cy="17954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Tahoma"/>
              <a:buNone/>
              <a:defRPr sz="2400">
                <a:solidFill>
                  <a:schemeClr val="lt1"/>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Üres">
  <p:cSld name="Üres">
    <p:spTree>
      <p:nvGrpSpPr>
        <p:cNvPr id="1" name="Shape 127"/>
        <p:cNvGrpSpPr/>
        <p:nvPr/>
      </p:nvGrpSpPr>
      <p:grpSpPr>
        <a:xfrm>
          <a:off x="0" y="0"/>
          <a:ext cx="0" cy="0"/>
          <a:chOff x="0" y="0"/>
          <a:chExt cx="0" cy="0"/>
        </a:xfrm>
      </p:grpSpPr>
      <p:sp>
        <p:nvSpPr>
          <p:cNvPr id="128" name="Google Shape;12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29" name="Google Shape;129;p44"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
        <p:nvSpPr>
          <p:cNvPr id="130" name="Google Shape;130;p44"/>
          <p:cNvSpPr/>
          <p:nvPr/>
        </p:nvSpPr>
        <p:spPr>
          <a:xfrm rot="10800000">
            <a:off x="9717027" y="0"/>
            <a:ext cx="2474973" cy="1565563"/>
          </a:xfrm>
          <a:prstGeom prst="triangle">
            <a:avLst>
              <a:gd name="adj" fmla="val 70712"/>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1" name="Google Shape;131;p44"/>
          <p:cNvSpPr/>
          <p:nvPr/>
        </p:nvSpPr>
        <p:spPr>
          <a:xfrm rot="-5400000">
            <a:off x="10171732" y="1104033"/>
            <a:ext cx="2474973" cy="1565563"/>
          </a:xfrm>
          <a:prstGeom prst="triangle">
            <a:avLst>
              <a:gd name="adj" fmla="val 4944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2" name="Google Shape;132;p44"/>
          <p:cNvSpPr/>
          <p:nvPr/>
        </p:nvSpPr>
        <p:spPr>
          <a:xfrm rot="5400000">
            <a:off x="-454705" y="4250817"/>
            <a:ext cx="2474973" cy="1565563"/>
          </a:xfrm>
          <a:prstGeom prst="triangle">
            <a:avLst>
              <a:gd name="adj" fmla="val 4944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3" name="Google Shape;133;p44"/>
          <p:cNvSpPr/>
          <p:nvPr/>
        </p:nvSpPr>
        <p:spPr>
          <a:xfrm>
            <a:off x="0" y="5292437"/>
            <a:ext cx="2474973" cy="1565563"/>
          </a:xfrm>
          <a:prstGeom prst="triangle">
            <a:avLst>
              <a:gd name="adj" fmla="val 73511"/>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4" name="Google Shape;13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sz="2800" b="0" i="0" u="none" strike="noStrike" cap="none">
                <a:solidFill>
                  <a:schemeClr val="dk1"/>
                </a:solidFill>
                <a:latin typeface="Tahoma"/>
                <a:ea typeface="Tahoma"/>
                <a:cs typeface="Tahoma"/>
                <a:sym typeface="Tahoma"/>
              </a:defRPr>
            </a:lvl1pPr>
            <a:lvl2pPr marL="914400" lvl="1" indent="-381000" algn="l">
              <a:lnSpc>
                <a:spcPct val="90000"/>
              </a:lnSpc>
              <a:spcBef>
                <a:spcPts val="500"/>
              </a:spcBef>
              <a:spcAft>
                <a:spcPts val="0"/>
              </a:spcAft>
              <a:buClr>
                <a:schemeClr val="dk1"/>
              </a:buClr>
              <a:buSzPts val="2400"/>
              <a:buChar char="•"/>
              <a:defRPr>
                <a:latin typeface="Tahoma"/>
                <a:ea typeface="Tahoma"/>
                <a:cs typeface="Tahoma"/>
                <a:sym typeface="Tahoma"/>
              </a:defRPr>
            </a:lvl2pPr>
            <a:lvl3pPr marL="1371600" lvl="2" indent="-355600" algn="l">
              <a:lnSpc>
                <a:spcPct val="90000"/>
              </a:lnSpc>
              <a:spcBef>
                <a:spcPts val="500"/>
              </a:spcBef>
              <a:spcAft>
                <a:spcPts val="0"/>
              </a:spcAft>
              <a:buClr>
                <a:schemeClr val="dk1"/>
              </a:buClr>
              <a:buSzPts val="2000"/>
              <a:buChar char="•"/>
              <a:defRPr>
                <a:latin typeface="Tahoma"/>
                <a:ea typeface="Tahoma"/>
                <a:cs typeface="Tahoma"/>
                <a:sym typeface="Tahoma"/>
              </a:defRPr>
            </a:lvl3pPr>
            <a:lvl4pPr marL="1828800" lvl="3" indent="-342900" algn="l">
              <a:lnSpc>
                <a:spcPct val="90000"/>
              </a:lnSpc>
              <a:spcBef>
                <a:spcPts val="500"/>
              </a:spcBef>
              <a:spcAft>
                <a:spcPts val="0"/>
              </a:spcAft>
              <a:buClr>
                <a:schemeClr val="dk1"/>
              </a:buClr>
              <a:buSzPts val="1800"/>
              <a:buChar char="•"/>
              <a:defRPr>
                <a:latin typeface="Tahoma"/>
                <a:ea typeface="Tahoma"/>
                <a:cs typeface="Tahoma"/>
                <a:sym typeface="Tahoma"/>
              </a:defRPr>
            </a:lvl4pPr>
            <a:lvl5pPr marL="2286000" lvl="4" indent="-342900" algn="l">
              <a:lnSpc>
                <a:spcPct val="90000"/>
              </a:lnSpc>
              <a:spcBef>
                <a:spcPts val="500"/>
              </a:spcBef>
              <a:spcAft>
                <a:spcPts val="0"/>
              </a:spcAft>
              <a:buClr>
                <a:schemeClr val="dk1"/>
              </a:buClr>
              <a:buSzPts val="1800"/>
              <a:buChar char="•"/>
              <a:defRPr>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44"/>
          <p:cNvSpPr txBox="1"/>
          <p:nvPr/>
        </p:nvSpPr>
        <p:spPr>
          <a:xfrm>
            <a:off x="8530472" y="6356349"/>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ím és tartalom">
  <p:cSld name="1_Cím és tartalom">
    <p:spTree>
      <p:nvGrpSpPr>
        <p:cNvPr id="1" name="Shape 137"/>
        <p:cNvGrpSpPr/>
        <p:nvPr/>
      </p:nvGrpSpPr>
      <p:grpSpPr>
        <a:xfrm>
          <a:off x="0" y="0"/>
          <a:ext cx="0" cy="0"/>
          <a:chOff x="0" y="0"/>
          <a:chExt cx="0" cy="0"/>
        </a:xfrm>
      </p:grpSpPr>
      <p:sp>
        <p:nvSpPr>
          <p:cNvPr id="138" name="Google Shape;138;p45"/>
          <p:cNvSpPr txBox="1">
            <a:spLocks noGrp="1"/>
          </p:cNvSpPr>
          <p:nvPr>
            <p:ph type="title"/>
          </p:nvPr>
        </p:nvSpPr>
        <p:spPr>
          <a:xfrm>
            <a:off x="2771480" y="365125"/>
            <a:ext cx="80537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45"/>
          <p:cNvSpPr txBox="1">
            <a:spLocks noGrp="1"/>
          </p:cNvSpPr>
          <p:nvPr>
            <p:ph type="body" idx="1"/>
          </p:nvPr>
        </p:nvSpPr>
        <p:spPr>
          <a:xfrm>
            <a:off x="2771480" y="1825625"/>
            <a:ext cx="8053761" cy="435133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rgbClr val="E89F56"/>
              </a:buClr>
              <a:buSzPts val="1400"/>
              <a:buFont typeface="Arial"/>
              <a:buChar char="•"/>
              <a:defRPr sz="1400">
                <a:solidFill>
                  <a:schemeClr val="dk1"/>
                </a:solidFill>
                <a:latin typeface="Tahoma"/>
                <a:ea typeface="Tahoma"/>
                <a:cs typeface="Tahoma"/>
                <a:sym typeface="Tahoma"/>
              </a:defRPr>
            </a:lvl1pPr>
            <a:lvl2pPr marL="914400" lvl="1" indent="-317500" algn="l">
              <a:lnSpc>
                <a:spcPct val="90000"/>
              </a:lnSpc>
              <a:spcBef>
                <a:spcPts val="500"/>
              </a:spcBef>
              <a:spcAft>
                <a:spcPts val="0"/>
              </a:spcAft>
              <a:buClr>
                <a:srgbClr val="E89F56"/>
              </a:buClr>
              <a:buSzPts val="1400"/>
              <a:buChar char="•"/>
              <a:defRPr sz="1400">
                <a:latin typeface="Tahoma"/>
                <a:ea typeface="Tahoma"/>
                <a:cs typeface="Tahoma"/>
                <a:sym typeface="Tahoma"/>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1" name="Google Shape;141;p45"/>
          <p:cNvSpPr txBox="1"/>
          <p:nvPr/>
        </p:nvSpPr>
        <p:spPr>
          <a:xfrm>
            <a:off x="838200"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sp>
        <p:nvSpPr>
          <p:cNvPr id="142" name="Google Shape;142;p45"/>
          <p:cNvSpPr/>
          <p:nvPr/>
        </p:nvSpPr>
        <p:spPr>
          <a:xfrm rot="5400000">
            <a:off x="-1184563" y="3537087"/>
            <a:ext cx="4391888" cy="2022763"/>
          </a:xfrm>
          <a:prstGeom prst="triangle">
            <a:avLst>
              <a:gd name="adj" fmla="val 52872"/>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3" name="Google Shape;143;p45"/>
          <p:cNvSpPr/>
          <p:nvPr/>
        </p:nvSpPr>
        <p:spPr>
          <a:xfrm rot="-5400000">
            <a:off x="309679" y="2361620"/>
            <a:ext cx="2463665" cy="1303067"/>
          </a:xfrm>
          <a:prstGeom prst="triangle">
            <a:avLst>
              <a:gd name="adj" fmla="val 60139"/>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4" name="Google Shape;144;p45"/>
          <p:cNvSpPr/>
          <p:nvPr/>
        </p:nvSpPr>
        <p:spPr>
          <a:xfrm rot="-5400000">
            <a:off x="509498" y="5174451"/>
            <a:ext cx="1655379" cy="1711717"/>
          </a:xfrm>
          <a:prstGeom prst="triangle">
            <a:avLst>
              <a:gd name="adj" fmla="val 936"/>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5" name="Google Shape;145;p45"/>
          <p:cNvSpPr/>
          <p:nvPr/>
        </p:nvSpPr>
        <p:spPr>
          <a:xfrm rot="5400000">
            <a:off x="-164251" y="1262108"/>
            <a:ext cx="1040276" cy="711774"/>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6" name="Google Shape;146;p45"/>
          <p:cNvSpPr/>
          <p:nvPr/>
        </p:nvSpPr>
        <p:spPr>
          <a:xfrm rot="10800000">
            <a:off x="52554" y="4291"/>
            <a:ext cx="2022764" cy="2241038"/>
          </a:xfrm>
          <a:prstGeom prst="triangle">
            <a:avLst>
              <a:gd name="adj" fmla="val 50388"/>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E89F56"/>
              </a:solidFill>
              <a:latin typeface="Calibri"/>
              <a:ea typeface="Calibri"/>
              <a:cs typeface="Calibri"/>
              <a:sym typeface="Calibri"/>
            </a:endParaRPr>
          </a:p>
        </p:txBody>
      </p:sp>
      <p:sp>
        <p:nvSpPr>
          <p:cNvPr id="147" name="Google Shape;147;p45"/>
          <p:cNvSpPr/>
          <p:nvPr/>
        </p:nvSpPr>
        <p:spPr>
          <a:xfrm rot="10800000">
            <a:off x="9628907" y="0"/>
            <a:ext cx="2563093" cy="1066800"/>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8" name="Google Shape;148;p45"/>
          <p:cNvSpPr/>
          <p:nvPr/>
        </p:nvSpPr>
        <p:spPr>
          <a:xfrm rot="-5400000">
            <a:off x="10868739" y="723362"/>
            <a:ext cx="1605759" cy="1040763"/>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9" name="Google Shape;149;p45"/>
          <p:cNvSpPr/>
          <p:nvPr/>
        </p:nvSpPr>
        <p:spPr>
          <a:xfrm rot="-5400000">
            <a:off x="10227911" y="4893911"/>
            <a:ext cx="2561419" cy="1366756"/>
          </a:xfrm>
          <a:prstGeom prst="triangle">
            <a:avLst>
              <a:gd name="adj" fmla="val 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50" name="Google Shape;150;p45"/>
          <p:cNvSpPr/>
          <p:nvPr/>
        </p:nvSpPr>
        <p:spPr>
          <a:xfrm rot="-5400000">
            <a:off x="1595566" y="916991"/>
            <a:ext cx="789709" cy="415636"/>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51" name="Google Shape;151;p45"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
        <p:nvSpPr>
          <p:cNvPr id="152" name="Google Shape;152;p45"/>
          <p:cNvSpPr txBox="1"/>
          <p:nvPr/>
        </p:nvSpPr>
        <p:spPr>
          <a:xfrm>
            <a:off x="355887" y="6356349"/>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1_Üre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
        <p:nvSpPr>
          <p:cNvPr id="2" name="Footer Placeholder 7">
            <a:extLst>
              <a:ext uri="{FF2B5EF4-FFF2-40B4-BE49-F238E27FC236}">
                <a16:creationId xmlns:a16="http://schemas.microsoft.com/office/drawing/2014/main" id="{D394B0F6-781B-744D-F759-035FB1FDAE0E}"/>
              </a:ext>
            </a:extLst>
          </p:cNvPr>
          <p:cNvSpPr>
            <a:spLocks noGrp="1"/>
          </p:cNvSpPr>
          <p:nvPr>
            <p:ph type="ftr" sz="quarter" idx="11"/>
          </p:nvPr>
        </p:nvSpPr>
        <p:spPr>
          <a:xfrm>
            <a:off x="252919" y="6356350"/>
            <a:ext cx="5911517" cy="365125"/>
          </a:xfrm>
          <a:prstGeom prst="rect">
            <a:avLst/>
          </a:prstGeom>
        </p:spPr>
        <p:txBody>
          <a:bodyPr/>
          <a:lstStyle/>
          <a:p>
            <a:r>
              <a:rPr lang="hu-HU"/>
              <a:t>2021-1-HU01-KA220-ADU-000033719</a:t>
            </a:r>
            <a:endParaRPr lang="en-US"/>
          </a:p>
        </p:txBody>
      </p:sp>
    </p:spTree>
    <p:extLst>
      <p:ext uri="{BB962C8B-B14F-4D97-AF65-F5344CB8AC3E}">
        <p14:creationId xmlns:p14="http://schemas.microsoft.com/office/powerpoint/2010/main" val="885998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ED8CE2F-84EE-9A37-9CE5-C4DAEE2DA407}"/>
              </a:ext>
            </a:extLst>
          </p:cNvPr>
          <p:cNvSpPr>
            <a:spLocks noGrp="1"/>
          </p:cNvSpPr>
          <p:nvPr>
            <p:ph type="title"/>
          </p:nvPr>
        </p:nvSpPr>
        <p:spPr>
          <a:xfrm>
            <a:off x="2474973" y="2598677"/>
            <a:ext cx="7242054" cy="2309974"/>
          </a:xfrm>
        </p:spPr>
        <p:txBody>
          <a:bodyPr>
            <a:normAutofit/>
          </a:bodyPr>
          <a:lstStyle>
            <a:lvl1pPr algn="ctr">
              <a:defRPr lang="hu-HU" sz="3200" b="0"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Arial"/>
              </a:defRPr>
            </a:lvl1pPr>
          </a:lstStyle>
          <a:p>
            <a:r>
              <a:rPr lang="hu-HU" dirty="0"/>
              <a:t>Mintacím szerkesztése</a:t>
            </a:r>
          </a:p>
        </p:txBody>
      </p:sp>
      <p:sp>
        <p:nvSpPr>
          <p:cNvPr id="6" name="Google Shape;146;p5">
            <a:extLst>
              <a:ext uri="{FF2B5EF4-FFF2-40B4-BE49-F238E27FC236}">
                <a16:creationId xmlns:a16="http://schemas.microsoft.com/office/drawing/2014/main" id="{EC90E1F7-0D94-1068-E4A4-D9BB6E016B1C}"/>
              </a:ext>
            </a:extLst>
          </p:cNvPr>
          <p:cNvSpPr/>
          <p:nvPr userDrawn="1"/>
        </p:nvSpPr>
        <p:spPr>
          <a:xfrm rot="10800000">
            <a:off x="9717027" y="0"/>
            <a:ext cx="2474973" cy="1565563"/>
          </a:xfrm>
          <a:prstGeom prst="triangle">
            <a:avLst>
              <a:gd name="adj" fmla="val 70712"/>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147;p5">
            <a:extLst>
              <a:ext uri="{FF2B5EF4-FFF2-40B4-BE49-F238E27FC236}">
                <a16:creationId xmlns:a16="http://schemas.microsoft.com/office/drawing/2014/main" id="{06116253-8D5F-BFC6-1CB4-B7CFC1F17314}"/>
              </a:ext>
            </a:extLst>
          </p:cNvPr>
          <p:cNvSpPr/>
          <p:nvPr userDrawn="1"/>
        </p:nvSpPr>
        <p:spPr>
          <a:xfrm rot="-5400000">
            <a:off x="10171732" y="1104033"/>
            <a:ext cx="2474973" cy="1565563"/>
          </a:xfrm>
          <a:prstGeom prst="triangle">
            <a:avLst>
              <a:gd name="adj" fmla="val 4944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148;p5">
            <a:extLst>
              <a:ext uri="{FF2B5EF4-FFF2-40B4-BE49-F238E27FC236}">
                <a16:creationId xmlns:a16="http://schemas.microsoft.com/office/drawing/2014/main" id="{6A3E2A41-2A0F-74CD-A839-2472EE6AD42C}"/>
              </a:ext>
            </a:extLst>
          </p:cNvPr>
          <p:cNvSpPr/>
          <p:nvPr userDrawn="1"/>
        </p:nvSpPr>
        <p:spPr>
          <a:xfrm rot="5400000">
            <a:off x="-454705" y="4250817"/>
            <a:ext cx="2474973" cy="1565563"/>
          </a:xfrm>
          <a:prstGeom prst="triangle">
            <a:avLst>
              <a:gd name="adj" fmla="val 4944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49;p5">
            <a:extLst>
              <a:ext uri="{FF2B5EF4-FFF2-40B4-BE49-F238E27FC236}">
                <a16:creationId xmlns:a16="http://schemas.microsoft.com/office/drawing/2014/main" id="{7D5F6D63-C4D2-1B8E-A1AA-5431E45D0855}"/>
              </a:ext>
            </a:extLst>
          </p:cNvPr>
          <p:cNvSpPr/>
          <p:nvPr userDrawn="1"/>
        </p:nvSpPr>
        <p:spPr>
          <a:xfrm>
            <a:off x="0" y="5292437"/>
            <a:ext cx="2474973" cy="1565563"/>
          </a:xfrm>
          <a:prstGeom prst="triangle">
            <a:avLst>
              <a:gd name="adj" fmla="val 73511"/>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 name="Kép 11" descr="A képen Grafika látható&#10;&#10;Automatikusan generált leírás">
            <a:extLst>
              <a:ext uri="{FF2B5EF4-FFF2-40B4-BE49-F238E27FC236}">
                <a16:creationId xmlns:a16="http://schemas.microsoft.com/office/drawing/2014/main" id="{1CA08E0A-D99D-6777-23F5-83DCB29680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83" t="25960" r="5006" b="21856"/>
          <a:stretch/>
        </p:blipFill>
        <p:spPr>
          <a:xfrm>
            <a:off x="2209800" y="233691"/>
            <a:ext cx="6943726" cy="1981201"/>
          </a:xfrm>
          <a:prstGeom prst="rect">
            <a:avLst/>
          </a:prstGeom>
        </p:spPr>
      </p:pic>
    </p:spTree>
    <p:extLst>
      <p:ext uri="{BB962C8B-B14F-4D97-AF65-F5344CB8AC3E}">
        <p14:creationId xmlns:p14="http://schemas.microsoft.com/office/powerpoint/2010/main" val="2876258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E2A55F1-356E-29DC-AB2F-67320EF31043}"/>
              </a:ext>
            </a:extLst>
          </p:cNvPr>
          <p:cNvSpPr>
            <a:spLocks noGrp="1"/>
          </p:cNvSpPr>
          <p:nvPr>
            <p:ph type="title"/>
          </p:nvPr>
        </p:nvSpPr>
        <p:spPr>
          <a:xfrm>
            <a:off x="886691" y="403225"/>
            <a:ext cx="10515600" cy="1325563"/>
          </a:xfrm>
        </p:spPr>
        <p:txBody>
          <a:bodyPr>
            <a:normAutofit/>
          </a:bodyPr>
          <a:lstStyle>
            <a:lvl1pPr>
              <a:defRPr lang="hu-HU" sz="4000" b="0" i="0" u="none" strike="noStrike" cap="none" dirty="0">
                <a:solidFill>
                  <a:srgbClr val="354F74"/>
                </a:solidFill>
                <a:latin typeface="Tahoma" panose="020B0604030504040204" pitchFamily="34" charset="0"/>
                <a:ea typeface="Tahoma" panose="020B0604030504040204" pitchFamily="34" charset="0"/>
                <a:cs typeface="Tahoma" panose="020B0604030504040204" pitchFamily="34" charset="0"/>
                <a:sym typeface="Calibri"/>
              </a:defRPr>
            </a:lvl1pPr>
          </a:lstStyle>
          <a:p>
            <a:r>
              <a:rPr lang="hu-HU" dirty="0"/>
              <a:t>Mintacím szerkesztése</a:t>
            </a:r>
          </a:p>
        </p:txBody>
      </p:sp>
      <p:sp>
        <p:nvSpPr>
          <p:cNvPr id="3" name="Tartalom helye 2">
            <a:extLst>
              <a:ext uri="{FF2B5EF4-FFF2-40B4-BE49-F238E27FC236}">
                <a16:creationId xmlns:a16="http://schemas.microsoft.com/office/drawing/2014/main" id="{C8523D7F-C0BA-3310-CE87-B638F2A1DDCF}"/>
              </a:ext>
            </a:extLst>
          </p:cNvPr>
          <p:cNvSpPr>
            <a:spLocks noGrp="1"/>
          </p:cNvSpPr>
          <p:nvPr>
            <p:ph sz="half" idx="1"/>
          </p:nvPr>
        </p:nvSpPr>
        <p:spPr>
          <a:xfrm>
            <a:off x="838200" y="1825625"/>
            <a:ext cx="6667500" cy="4351338"/>
          </a:xfrm>
        </p:spPr>
        <p:txBody>
          <a:bodyPr/>
          <a:lstStyle>
            <a:lvl1pPr marL="342900" indent="-342900">
              <a:buClr>
                <a:srgbClr val="E89F56"/>
              </a:buClr>
              <a:buFont typeface="Arial" panose="020B0604020202020204" pitchFamily="34" charset="0"/>
              <a:buChar char="•"/>
              <a:defRPr sz="2400">
                <a:latin typeface="Tahoma" panose="020B0604030504040204" pitchFamily="34" charset="0"/>
                <a:ea typeface="Tahoma" panose="020B0604030504040204" pitchFamily="34" charset="0"/>
                <a:cs typeface="Tahoma" panose="020B0604030504040204" pitchFamily="34" charset="0"/>
              </a:defRPr>
            </a:lvl1pPr>
            <a:lvl2pPr>
              <a:buClr>
                <a:srgbClr val="E89F56"/>
              </a:buClr>
              <a:defRPr>
                <a:latin typeface="Tahoma" panose="020B0604030504040204" pitchFamily="34" charset="0"/>
                <a:ea typeface="Tahoma" panose="020B0604030504040204" pitchFamily="34" charset="0"/>
                <a:cs typeface="Tahoma" panose="020B0604030504040204" pitchFamily="34" charset="0"/>
              </a:defRPr>
            </a:lvl2pPr>
          </a:lstStyle>
          <a:p>
            <a:pPr lvl="0"/>
            <a:r>
              <a:rPr lang="hu-HU" dirty="0"/>
              <a:t>Mintaszöveg szerkesztése</a:t>
            </a:r>
          </a:p>
        </p:txBody>
      </p:sp>
      <p:sp>
        <p:nvSpPr>
          <p:cNvPr id="4" name="Tartalom helye 3">
            <a:extLst>
              <a:ext uri="{FF2B5EF4-FFF2-40B4-BE49-F238E27FC236}">
                <a16:creationId xmlns:a16="http://schemas.microsoft.com/office/drawing/2014/main" id="{8A336C0F-89E2-9C9B-EFA2-B916FBB7EE60}"/>
              </a:ext>
            </a:extLst>
          </p:cNvPr>
          <p:cNvSpPr>
            <a:spLocks noGrp="1"/>
          </p:cNvSpPr>
          <p:nvPr>
            <p:ph sz="half" idx="2"/>
          </p:nvPr>
        </p:nvSpPr>
        <p:spPr>
          <a:xfrm>
            <a:off x="7810500" y="1825625"/>
            <a:ext cx="3543299" cy="4203700"/>
          </a:xfrm>
        </p:spPr>
        <p:txBody>
          <a:bodyPr/>
          <a:lstStyle>
            <a:lvl1pPr marL="0" indent="0">
              <a:buNone/>
              <a:defRPr/>
            </a:lvl1pPr>
          </a:lstStyle>
          <a:p>
            <a:pPr lvl="0"/>
            <a:endParaRPr lang="hu-HU" dirty="0"/>
          </a:p>
        </p:txBody>
      </p:sp>
      <p:sp>
        <p:nvSpPr>
          <p:cNvPr id="12" name="Dátum helye 3">
            <a:extLst>
              <a:ext uri="{FF2B5EF4-FFF2-40B4-BE49-F238E27FC236}">
                <a16:creationId xmlns:a16="http://schemas.microsoft.com/office/drawing/2014/main" id="{4D2C54AF-0004-8389-C80A-BE029A4E50C2}"/>
              </a:ext>
            </a:extLst>
          </p:cNvPr>
          <p:cNvSpPr txBox="1">
            <a:spLocks/>
          </p:cNvSpPr>
          <p:nvPr userDrawn="1"/>
        </p:nvSpPr>
        <p:spPr>
          <a:xfrm>
            <a:off x="188720" y="6369437"/>
            <a:ext cx="2743200" cy="365125"/>
          </a:xfrm>
          <a:prstGeom prst="rect">
            <a:avLst/>
          </a:prstGeom>
        </p:spPr>
        <p:txBody>
          <a:bodyPr vert="horz" lIns="91440" tIns="45720" rIns="91440" bIns="45720" rtlCol="0" anchor="ctr"/>
          <a:lstStyle>
            <a:defPPr>
              <a:defRPr lang="hu-HU"/>
            </a:defPPr>
            <a:lvl1pPr marL="0" algn="l" defTabSz="914400" rtl="0" eaLnBrk="1" latinLnBrk="0" hangingPunct="1">
              <a:defRPr sz="1400" kern="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s-ES" sz="1200" smtClean="0">
                <a:solidFill>
                  <a:srgbClr val="354F74"/>
                </a:solidFill>
              </a:rPr>
              <a:pPr/>
              <a:t>‹#›</a:t>
            </a:fld>
            <a:endParaRPr lang="es-ES" sz="1200" dirty="0">
              <a:solidFill>
                <a:srgbClr val="354F74"/>
              </a:solidFill>
            </a:endParaRPr>
          </a:p>
        </p:txBody>
      </p:sp>
      <p:sp>
        <p:nvSpPr>
          <p:cNvPr id="14" name="Google Shape;123;p3">
            <a:extLst>
              <a:ext uri="{FF2B5EF4-FFF2-40B4-BE49-F238E27FC236}">
                <a16:creationId xmlns:a16="http://schemas.microsoft.com/office/drawing/2014/main" id="{20F546A4-8FCE-AB45-5D1A-76C632CF9D4D}"/>
              </a:ext>
            </a:extLst>
          </p:cNvPr>
          <p:cNvSpPr/>
          <p:nvPr userDrawn="1"/>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115;p3">
            <a:extLst>
              <a:ext uri="{FF2B5EF4-FFF2-40B4-BE49-F238E27FC236}">
                <a16:creationId xmlns:a16="http://schemas.microsoft.com/office/drawing/2014/main" id="{BEEAED80-88E8-DC03-1F1A-A59EE6D27B78}"/>
              </a:ext>
            </a:extLst>
          </p:cNvPr>
          <p:cNvSpPr>
            <a:spLocks noChangeAspect="1"/>
          </p:cNvSpPr>
          <p:nvPr userDrawn="1"/>
        </p:nvSpPr>
        <p:spPr>
          <a:xfrm rot="10800000">
            <a:off x="11598054" y="6241285"/>
            <a:ext cx="593946" cy="58412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 name="Google Shape;118;p3">
            <a:extLst>
              <a:ext uri="{FF2B5EF4-FFF2-40B4-BE49-F238E27FC236}">
                <a16:creationId xmlns:a16="http://schemas.microsoft.com/office/drawing/2014/main" id="{BBA6F319-A34A-92F9-9DFF-E013B2875C31}"/>
              </a:ext>
            </a:extLst>
          </p:cNvPr>
          <p:cNvSpPr>
            <a:spLocks noChangeAspect="1"/>
          </p:cNvSpPr>
          <p:nvPr userDrawn="1"/>
        </p:nvSpPr>
        <p:spPr>
          <a:xfrm rot="-5400000">
            <a:off x="11559565" y="5606501"/>
            <a:ext cx="593945" cy="58412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124;p3">
            <a:extLst>
              <a:ext uri="{FF2B5EF4-FFF2-40B4-BE49-F238E27FC236}">
                <a16:creationId xmlns:a16="http://schemas.microsoft.com/office/drawing/2014/main" id="{51FC7125-51E5-173A-1154-DDD6767263C5}"/>
              </a:ext>
            </a:extLst>
          </p:cNvPr>
          <p:cNvSpPr/>
          <p:nvPr userDrawn="1"/>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Kép 4" descr="A képen Grafika látható&#10;&#10;Automatikusan generált leírás">
            <a:extLst>
              <a:ext uri="{FF2B5EF4-FFF2-40B4-BE49-F238E27FC236}">
                <a16:creationId xmlns:a16="http://schemas.microsoft.com/office/drawing/2014/main" id="{325C4440-AFEF-ECCD-1C39-FE9AD5BBE067}"/>
              </a:ext>
            </a:extLst>
          </p:cNvPr>
          <p:cNvPicPr>
            <a:picLocks noChangeAspect="1"/>
          </p:cNvPicPr>
          <p:nvPr userDrawn="1"/>
        </p:nvPicPr>
        <p:blipFill rotWithShape="1">
          <a:blip r:embed="rId2"/>
          <a:srcRect t="24227" b="20111"/>
          <a:stretch/>
        </p:blipFill>
        <p:spPr>
          <a:xfrm>
            <a:off x="4966405" y="6246000"/>
            <a:ext cx="2259190" cy="612000"/>
          </a:xfrm>
          <a:prstGeom prst="rect">
            <a:avLst/>
          </a:prstGeom>
        </p:spPr>
      </p:pic>
    </p:spTree>
    <p:extLst>
      <p:ext uri="{BB962C8B-B14F-4D97-AF65-F5344CB8AC3E}">
        <p14:creationId xmlns:p14="http://schemas.microsoft.com/office/powerpoint/2010/main" val="1227061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6CD727D-06D7-5F3A-258C-A669FD11D650}"/>
              </a:ext>
            </a:extLst>
          </p:cNvPr>
          <p:cNvSpPr>
            <a:spLocks noGrp="1"/>
          </p:cNvSpPr>
          <p:nvPr>
            <p:ph type="title"/>
          </p:nvPr>
        </p:nvSpPr>
        <p:spPr>
          <a:xfrm>
            <a:off x="839788" y="-1555"/>
            <a:ext cx="10141230" cy="962025"/>
          </a:xfrm>
        </p:spPr>
        <p:txBody>
          <a:bodyPr anchor="b"/>
          <a:lstStyle>
            <a:lvl1pPr>
              <a:defRPr lang="hu-HU" sz="4000" b="0" i="0" u="none" strike="noStrike" cap="none" smtClean="0">
                <a:solidFill>
                  <a:srgbClr val="354F74"/>
                </a:solidFill>
                <a:latin typeface="Tahoma" panose="020B0604030504040204" pitchFamily="34" charset="0"/>
                <a:ea typeface="Tahoma" panose="020B0604030504040204" pitchFamily="34" charset="0"/>
                <a:cs typeface="Tahoma" panose="020B0604030504040204" pitchFamily="34" charset="0"/>
                <a:sym typeface="Calibri"/>
              </a:defRPr>
            </a:lvl1pPr>
          </a:lstStyle>
          <a:p>
            <a:r>
              <a:rPr lang="hu-HU" dirty="0"/>
              <a:t>Mintacím szerkesztése</a:t>
            </a:r>
          </a:p>
        </p:txBody>
      </p:sp>
      <p:sp>
        <p:nvSpPr>
          <p:cNvPr id="3" name="Tartalom helye 2">
            <a:extLst>
              <a:ext uri="{FF2B5EF4-FFF2-40B4-BE49-F238E27FC236}">
                <a16:creationId xmlns:a16="http://schemas.microsoft.com/office/drawing/2014/main" id="{8AEC61B8-E550-251A-B77A-944228280287}"/>
              </a:ext>
            </a:extLst>
          </p:cNvPr>
          <p:cNvSpPr>
            <a:spLocks noGrp="1"/>
          </p:cNvSpPr>
          <p:nvPr>
            <p:ph idx="1"/>
          </p:nvPr>
        </p:nvSpPr>
        <p:spPr>
          <a:xfrm>
            <a:off x="2709863" y="4151700"/>
            <a:ext cx="6772274" cy="1870075"/>
          </a:xfrm>
        </p:spPr>
        <p:txBody>
          <a:bodyP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hu-HU" dirty="0"/>
          </a:p>
        </p:txBody>
      </p:sp>
      <p:sp>
        <p:nvSpPr>
          <p:cNvPr id="4" name="Szöveg helye 3">
            <a:extLst>
              <a:ext uri="{FF2B5EF4-FFF2-40B4-BE49-F238E27FC236}">
                <a16:creationId xmlns:a16="http://schemas.microsoft.com/office/drawing/2014/main" id="{C7853A52-08CB-F7AC-894E-D2D67B8E7BC1}"/>
              </a:ext>
            </a:extLst>
          </p:cNvPr>
          <p:cNvSpPr>
            <a:spLocks noGrp="1"/>
          </p:cNvSpPr>
          <p:nvPr>
            <p:ph type="body" sz="half" idx="2"/>
          </p:nvPr>
        </p:nvSpPr>
        <p:spPr>
          <a:xfrm>
            <a:off x="839788" y="1776136"/>
            <a:ext cx="10141230" cy="2151339"/>
          </a:xfrm>
        </p:spPr>
        <p:txBody>
          <a:bodyPr>
            <a:normAutofit/>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dirty="0"/>
              <a:t>Mintaszöveg szerkesztése</a:t>
            </a:r>
          </a:p>
        </p:txBody>
      </p:sp>
      <p:sp>
        <p:nvSpPr>
          <p:cNvPr id="8" name="Dátum helye 3">
            <a:extLst>
              <a:ext uri="{FF2B5EF4-FFF2-40B4-BE49-F238E27FC236}">
                <a16:creationId xmlns:a16="http://schemas.microsoft.com/office/drawing/2014/main" id="{8F43F82B-1D53-E897-2AFF-F6F9A73ABCFD}"/>
              </a:ext>
            </a:extLst>
          </p:cNvPr>
          <p:cNvSpPr txBox="1">
            <a:spLocks/>
          </p:cNvSpPr>
          <p:nvPr userDrawn="1"/>
        </p:nvSpPr>
        <p:spPr>
          <a:xfrm>
            <a:off x="171628" y="6369437"/>
            <a:ext cx="2743200" cy="365125"/>
          </a:xfrm>
          <a:prstGeom prst="rect">
            <a:avLst/>
          </a:prstGeom>
        </p:spPr>
        <p:txBody>
          <a:bodyPr vert="horz" lIns="91440" tIns="45720" rIns="91440" bIns="45720" rtlCol="0" anchor="ctr"/>
          <a:lstStyle>
            <a:defPPr>
              <a:defRPr lang="hu-HU"/>
            </a:defPPr>
            <a:lvl1pPr marL="0" algn="l" defTabSz="914400" rtl="0" eaLnBrk="1" latinLnBrk="0" hangingPunct="1">
              <a:defRPr sz="1400" kern="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s-ES" sz="1200" smtClean="0">
                <a:solidFill>
                  <a:srgbClr val="354F74"/>
                </a:solidFill>
              </a:rPr>
              <a:pPr/>
              <a:t>‹#›</a:t>
            </a:fld>
            <a:endParaRPr lang="es-ES" sz="1200" dirty="0">
              <a:solidFill>
                <a:srgbClr val="354F74"/>
              </a:solidFill>
            </a:endParaRPr>
          </a:p>
        </p:txBody>
      </p:sp>
      <p:pic>
        <p:nvPicPr>
          <p:cNvPr id="9" name="Kép 8" descr="A képen Grafika látható&#10;&#10;Automatikusan generált leírás">
            <a:extLst>
              <a:ext uri="{FF2B5EF4-FFF2-40B4-BE49-F238E27FC236}">
                <a16:creationId xmlns:a16="http://schemas.microsoft.com/office/drawing/2014/main" id="{034BE2F1-7609-2723-61C1-0AC878270363}"/>
              </a:ext>
            </a:extLst>
          </p:cNvPr>
          <p:cNvPicPr>
            <a:picLocks noChangeAspect="1"/>
          </p:cNvPicPr>
          <p:nvPr userDrawn="1"/>
        </p:nvPicPr>
        <p:blipFill rotWithShape="1">
          <a:blip r:embed="rId2"/>
          <a:srcRect t="24227" b="20111"/>
          <a:stretch/>
        </p:blipFill>
        <p:spPr>
          <a:xfrm>
            <a:off x="4966405" y="6246000"/>
            <a:ext cx="2259190" cy="612000"/>
          </a:xfrm>
          <a:prstGeom prst="rect">
            <a:avLst/>
          </a:prstGeom>
        </p:spPr>
      </p:pic>
      <p:sp>
        <p:nvSpPr>
          <p:cNvPr id="10" name="Google Shape;123;p3">
            <a:extLst>
              <a:ext uri="{FF2B5EF4-FFF2-40B4-BE49-F238E27FC236}">
                <a16:creationId xmlns:a16="http://schemas.microsoft.com/office/drawing/2014/main" id="{D471FBF0-B845-5B9C-B4E9-49D037A0D05A}"/>
              </a:ext>
            </a:extLst>
          </p:cNvPr>
          <p:cNvSpPr/>
          <p:nvPr userDrawn="1"/>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115;p3">
            <a:extLst>
              <a:ext uri="{FF2B5EF4-FFF2-40B4-BE49-F238E27FC236}">
                <a16:creationId xmlns:a16="http://schemas.microsoft.com/office/drawing/2014/main" id="{F5E9E726-78B5-4DFE-DF66-21DACE2FE86C}"/>
              </a:ext>
            </a:extLst>
          </p:cNvPr>
          <p:cNvSpPr>
            <a:spLocks noChangeAspect="1"/>
          </p:cNvSpPr>
          <p:nvPr userDrawn="1"/>
        </p:nvSpPr>
        <p:spPr>
          <a:xfrm rot="10800000">
            <a:off x="11598054" y="6241285"/>
            <a:ext cx="593946" cy="58412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118;p3">
            <a:extLst>
              <a:ext uri="{FF2B5EF4-FFF2-40B4-BE49-F238E27FC236}">
                <a16:creationId xmlns:a16="http://schemas.microsoft.com/office/drawing/2014/main" id="{5E74EB85-014B-7AD5-EBA1-DA7C2A041860}"/>
              </a:ext>
            </a:extLst>
          </p:cNvPr>
          <p:cNvSpPr>
            <a:spLocks noChangeAspect="1"/>
          </p:cNvSpPr>
          <p:nvPr userDrawn="1"/>
        </p:nvSpPr>
        <p:spPr>
          <a:xfrm rot="-5400000">
            <a:off x="11559565" y="5606501"/>
            <a:ext cx="593945" cy="58412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124;p3">
            <a:extLst>
              <a:ext uri="{FF2B5EF4-FFF2-40B4-BE49-F238E27FC236}">
                <a16:creationId xmlns:a16="http://schemas.microsoft.com/office/drawing/2014/main" id="{579A16A1-2D58-A6CA-C965-0294D645702D}"/>
              </a:ext>
            </a:extLst>
          </p:cNvPr>
          <p:cNvSpPr/>
          <p:nvPr userDrawn="1"/>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37830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8"/>
        <p:cNvGrpSpPr/>
        <p:nvPr/>
      </p:nvGrpSpPr>
      <p:grpSpPr>
        <a:xfrm>
          <a:off x="0" y="0"/>
          <a:ext cx="0" cy="0"/>
          <a:chOff x="0" y="0"/>
          <a:chExt cx="0" cy="0"/>
        </a:xfrm>
      </p:grpSpPr>
      <p:sp>
        <p:nvSpPr>
          <p:cNvPr id="29" name="Google Shape;29;p25"/>
          <p:cNvSpPr txBox="1">
            <a:spLocks noGrp="1"/>
          </p:cNvSpPr>
          <p:nvPr>
            <p:ph type="title"/>
          </p:nvPr>
        </p:nvSpPr>
        <p:spPr>
          <a:xfrm>
            <a:off x="886691" y="4032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5"/>
          <p:cNvSpPr txBox="1">
            <a:spLocks noGrp="1"/>
          </p:cNvSpPr>
          <p:nvPr>
            <p:ph type="body" idx="1"/>
          </p:nvPr>
        </p:nvSpPr>
        <p:spPr>
          <a:xfrm>
            <a:off x="838200" y="1825625"/>
            <a:ext cx="66675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E89F56"/>
              </a:buClr>
              <a:buSzPts val="2400"/>
              <a:buFont typeface="Arial"/>
              <a:buChar char="•"/>
              <a:defRPr sz="2400">
                <a:latin typeface="Tahoma"/>
                <a:ea typeface="Tahoma"/>
                <a:cs typeface="Tahoma"/>
                <a:sym typeface="Tahoma"/>
              </a:defRPr>
            </a:lvl1pPr>
            <a:lvl2pPr marL="914400" lvl="1" indent="-381000" algn="l">
              <a:lnSpc>
                <a:spcPct val="90000"/>
              </a:lnSpc>
              <a:spcBef>
                <a:spcPts val="500"/>
              </a:spcBef>
              <a:spcAft>
                <a:spcPts val="0"/>
              </a:spcAft>
              <a:buClr>
                <a:srgbClr val="E89F56"/>
              </a:buClr>
              <a:buSzPts val="2400"/>
              <a:buChar char="•"/>
              <a:defRPr>
                <a:latin typeface="Tahoma"/>
                <a:ea typeface="Tahoma"/>
                <a:cs typeface="Tahoma"/>
                <a:sym typeface="Tahoma"/>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5"/>
          <p:cNvSpPr txBox="1">
            <a:spLocks noGrp="1"/>
          </p:cNvSpPr>
          <p:nvPr>
            <p:ph type="body" idx="2"/>
          </p:nvPr>
        </p:nvSpPr>
        <p:spPr>
          <a:xfrm>
            <a:off x="7810500" y="1825625"/>
            <a:ext cx="3543299" cy="4203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5"/>
          <p:cNvSpPr txBox="1"/>
          <p:nvPr/>
        </p:nvSpPr>
        <p:spPr>
          <a:xfrm>
            <a:off x="188720"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a:solidFill>
                  <a:srgbClr val="354F74"/>
                </a:solidFill>
                <a:latin typeface="Tahoma"/>
                <a:ea typeface="Tahoma"/>
                <a:cs typeface="Tahoma"/>
                <a:sym typeface="Tahoma"/>
              </a:rPr>
              <a:t>‹#›</a:t>
            </a:fld>
            <a:endParaRPr sz="1200">
              <a:solidFill>
                <a:srgbClr val="354F74"/>
              </a:solidFill>
              <a:latin typeface="Tahoma"/>
              <a:ea typeface="Tahoma"/>
              <a:cs typeface="Tahoma"/>
              <a:sym typeface="Tahoma"/>
            </a:endParaRPr>
          </a:p>
        </p:txBody>
      </p:sp>
      <p:sp>
        <p:nvSpPr>
          <p:cNvPr id="33" name="Google Shape;33;p25"/>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 name="Google Shape;34;p25"/>
          <p:cNvSpPr/>
          <p:nvPr/>
        </p:nvSpPr>
        <p:spPr>
          <a:xfrm rot="10800000">
            <a:off x="11598054" y="6241285"/>
            <a:ext cx="593946" cy="58412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 name="Google Shape;35;p25"/>
          <p:cNvSpPr/>
          <p:nvPr/>
        </p:nvSpPr>
        <p:spPr>
          <a:xfrm rot="-5400000">
            <a:off x="11559565" y="5606501"/>
            <a:ext cx="593945" cy="58412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6" name="Google Shape;36;p25"/>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7" name="Google Shape;37;p25"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8"/>
        <p:cNvGrpSpPr/>
        <p:nvPr/>
      </p:nvGrpSpPr>
      <p:grpSpPr>
        <a:xfrm>
          <a:off x="0" y="0"/>
          <a:ext cx="0" cy="0"/>
          <a:chOff x="0" y="0"/>
          <a:chExt cx="0" cy="0"/>
        </a:xfrm>
      </p:grpSpPr>
      <p:sp>
        <p:nvSpPr>
          <p:cNvPr id="29" name="Google Shape;29;p35"/>
          <p:cNvSpPr txBox="1">
            <a:spLocks noGrp="1"/>
          </p:cNvSpPr>
          <p:nvPr>
            <p:ph type="title"/>
          </p:nvPr>
        </p:nvSpPr>
        <p:spPr>
          <a:xfrm>
            <a:off x="886691" y="8820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5"/>
          <p:cNvSpPr txBox="1">
            <a:spLocks noGrp="1"/>
          </p:cNvSpPr>
          <p:nvPr>
            <p:ph type="body" idx="1"/>
          </p:nvPr>
        </p:nvSpPr>
        <p:spPr>
          <a:xfrm>
            <a:off x="838200" y="1825625"/>
            <a:ext cx="6667500"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E89F56"/>
              </a:buClr>
              <a:buSzPts val="2400"/>
              <a:buFont typeface="Arial"/>
              <a:buChar char="•"/>
              <a:defRPr sz="2400">
                <a:latin typeface="Tahoma"/>
                <a:ea typeface="Tahoma"/>
                <a:cs typeface="Tahoma"/>
                <a:sym typeface="Tahoma"/>
              </a:defRPr>
            </a:lvl1pPr>
            <a:lvl2pPr marL="914400" lvl="1" indent="-381000" algn="l">
              <a:lnSpc>
                <a:spcPct val="90000"/>
              </a:lnSpc>
              <a:spcBef>
                <a:spcPts val="500"/>
              </a:spcBef>
              <a:spcAft>
                <a:spcPts val="0"/>
              </a:spcAft>
              <a:buClr>
                <a:srgbClr val="E89F56"/>
              </a:buClr>
              <a:buSzPts val="2400"/>
              <a:buChar char="•"/>
              <a:defRPr>
                <a:latin typeface="Tahoma"/>
                <a:ea typeface="Tahoma"/>
                <a:cs typeface="Tahoma"/>
                <a:sym typeface="Tahoma"/>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5"/>
          <p:cNvSpPr txBox="1">
            <a:spLocks noGrp="1"/>
          </p:cNvSpPr>
          <p:nvPr>
            <p:ph type="body" idx="2"/>
          </p:nvPr>
        </p:nvSpPr>
        <p:spPr>
          <a:xfrm>
            <a:off x="7810500" y="1825625"/>
            <a:ext cx="3543299" cy="4203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5"/>
          <p:cNvSpPr txBox="1"/>
          <p:nvPr/>
        </p:nvSpPr>
        <p:spPr>
          <a:xfrm>
            <a:off x="188720"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a:solidFill>
                  <a:srgbClr val="354F74"/>
                </a:solidFill>
                <a:latin typeface="Tahoma"/>
                <a:ea typeface="Tahoma"/>
                <a:cs typeface="Tahoma"/>
                <a:sym typeface="Tahoma"/>
              </a:rPr>
              <a:t>‹#›</a:t>
            </a:fld>
            <a:endParaRPr sz="1200">
              <a:solidFill>
                <a:srgbClr val="354F74"/>
              </a:solidFill>
              <a:latin typeface="Tahoma"/>
              <a:ea typeface="Tahoma"/>
              <a:cs typeface="Tahoma"/>
              <a:sym typeface="Tahoma"/>
            </a:endParaRPr>
          </a:p>
        </p:txBody>
      </p:sp>
      <p:sp>
        <p:nvSpPr>
          <p:cNvPr id="33" name="Google Shape;33;p35"/>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 name="Google Shape;34;p35"/>
          <p:cNvSpPr/>
          <p:nvPr/>
        </p:nvSpPr>
        <p:spPr>
          <a:xfrm rot="10800000">
            <a:off x="11598054" y="6241285"/>
            <a:ext cx="593946" cy="58412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 name="Google Shape;35;p35"/>
          <p:cNvSpPr/>
          <p:nvPr/>
        </p:nvSpPr>
        <p:spPr>
          <a:xfrm rot="-5400000">
            <a:off x="11559565" y="5606501"/>
            <a:ext cx="593945" cy="58412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6" name="Google Shape;36;p35"/>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7" name="Google Shape;37;p35"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38"/>
        <p:cNvGrpSpPr/>
        <p:nvPr/>
      </p:nvGrpSpPr>
      <p:grpSpPr>
        <a:xfrm>
          <a:off x="0" y="0"/>
          <a:ext cx="0" cy="0"/>
          <a:chOff x="0" y="0"/>
          <a:chExt cx="0" cy="0"/>
        </a:xfrm>
      </p:grpSpPr>
      <p:sp>
        <p:nvSpPr>
          <p:cNvPr id="39" name="Google Shape;39;p36"/>
          <p:cNvSpPr txBox="1">
            <a:spLocks noGrp="1"/>
          </p:cNvSpPr>
          <p:nvPr>
            <p:ph type="title"/>
          </p:nvPr>
        </p:nvSpPr>
        <p:spPr>
          <a:xfrm>
            <a:off x="838200" y="365125"/>
            <a:ext cx="7553325"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6"/>
          <p:cNvSpPr txBox="1">
            <a:spLocks noGrp="1"/>
          </p:cNvSpPr>
          <p:nvPr>
            <p:ph type="body" idx="1"/>
          </p:nvPr>
        </p:nvSpPr>
        <p:spPr>
          <a:xfrm>
            <a:off x="838200" y="1825625"/>
            <a:ext cx="8143875" cy="4351338"/>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chemeClr val="dk1"/>
              </a:buClr>
              <a:buSzPts val="2800"/>
              <a:buFont typeface="Arial"/>
              <a:buNone/>
              <a:defRPr sz="2800" b="0" i="0" u="none" strike="noStrike" cap="none">
                <a:solidFill>
                  <a:schemeClr val="dk1"/>
                </a:solidFill>
                <a:latin typeface="Tahoma"/>
                <a:ea typeface="Tahoma"/>
                <a:cs typeface="Tahoma"/>
                <a:sym typeface="Tahoma"/>
              </a:defRPr>
            </a:lvl1pPr>
            <a:lvl2pPr marL="914400" lvl="1" indent="-381000" algn="l">
              <a:lnSpc>
                <a:spcPct val="90000"/>
              </a:lnSpc>
              <a:spcBef>
                <a:spcPts val="500"/>
              </a:spcBef>
              <a:spcAft>
                <a:spcPts val="0"/>
              </a:spcAft>
              <a:buClr>
                <a:srgbClr val="E89F56"/>
              </a:buClr>
              <a:buSzPts val="2400"/>
              <a:buChar char="•"/>
              <a:defRPr>
                <a:latin typeface="Tahoma"/>
                <a:ea typeface="Tahoma"/>
                <a:cs typeface="Tahoma"/>
                <a:sym typeface="Tahoma"/>
              </a:defRPr>
            </a:lvl2pPr>
            <a:lvl3pPr marL="1371600" lvl="2" indent="-355600" algn="l">
              <a:lnSpc>
                <a:spcPct val="90000"/>
              </a:lnSpc>
              <a:spcBef>
                <a:spcPts val="500"/>
              </a:spcBef>
              <a:spcAft>
                <a:spcPts val="0"/>
              </a:spcAft>
              <a:buClr>
                <a:srgbClr val="E89F56"/>
              </a:buClr>
              <a:buSzPts val="2000"/>
              <a:buChar char="•"/>
              <a:defRPr>
                <a:latin typeface="Tahoma"/>
                <a:ea typeface="Tahoma"/>
                <a:cs typeface="Tahoma"/>
                <a:sym typeface="Tahoma"/>
              </a:defRPr>
            </a:lvl3pPr>
            <a:lvl4pPr marL="1828800" lvl="3" indent="-342900" algn="l">
              <a:lnSpc>
                <a:spcPct val="90000"/>
              </a:lnSpc>
              <a:spcBef>
                <a:spcPts val="500"/>
              </a:spcBef>
              <a:spcAft>
                <a:spcPts val="0"/>
              </a:spcAft>
              <a:buClr>
                <a:srgbClr val="E89F56"/>
              </a:buClr>
              <a:buSzPts val="1800"/>
              <a:buChar char="•"/>
              <a:defRPr>
                <a:latin typeface="Tahoma"/>
                <a:ea typeface="Tahoma"/>
                <a:cs typeface="Tahoma"/>
                <a:sym typeface="Tahoma"/>
              </a:defRPr>
            </a:lvl4pPr>
            <a:lvl5pPr marL="2286000" lvl="4" indent="-342900" algn="l">
              <a:lnSpc>
                <a:spcPct val="90000"/>
              </a:lnSpc>
              <a:spcBef>
                <a:spcPts val="500"/>
              </a:spcBef>
              <a:spcAft>
                <a:spcPts val="0"/>
              </a:spcAft>
              <a:buClr>
                <a:srgbClr val="E89F56"/>
              </a:buClr>
              <a:buSzPts val="1800"/>
              <a:buChar char="•"/>
              <a:defRPr>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6"/>
          <p:cNvSpPr/>
          <p:nvPr/>
        </p:nvSpPr>
        <p:spPr>
          <a:xfrm>
            <a:off x="8208809" y="4123752"/>
            <a:ext cx="3664529" cy="2732864"/>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2" name="Google Shape;42;p36"/>
          <p:cNvSpPr/>
          <p:nvPr/>
        </p:nvSpPr>
        <p:spPr>
          <a:xfrm rot="-5400000">
            <a:off x="8042564" y="2362199"/>
            <a:ext cx="6165273" cy="2133600"/>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3" name="Google Shape;43;p36"/>
          <p:cNvSpPr/>
          <p:nvPr/>
        </p:nvSpPr>
        <p:spPr>
          <a:xfrm rot="10800000">
            <a:off x="8271158" y="1382"/>
            <a:ext cx="3539833" cy="2732864"/>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4" name="Google Shape;44;p36"/>
          <p:cNvSpPr txBox="1"/>
          <p:nvPr/>
        </p:nvSpPr>
        <p:spPr>
          <a:xfrm>
            <a:off x="197265" y="633422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pic>
        <p:nvPicPr>
          <p:cNvPr id="45" name="Google Shape;45;p36" descr="A képen Grafika látható&#10;&#10;Automatikusan generált leírás"/>
          <p:cNvPicPr preferRelativeResize="0"/>
          <p:nvPr/>
        </p:nvPicPr>
        <p:blipFill rotWithShape="1">
          <a:blip r:embed="rId2">
            <a:alphaModFix/>
          </a:blip>
          <a:srcRect t="24227" b="20110"/>
          <a:stretch/>
        </p:blipFill>
        <p:spPr>
          <a:xfrm>
            <a:off x="3581400" y="6176963"/>
            <a:ext cx="2259190" cy="612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ím és tartalom">
  <p:cSld name="3_Cím és tartalom">
    <p:spTree>
      <p:nvGrpSpPr>
        <p:cNvPr id="1" name="Shape 46"/>
        <p:cNvGrpSpPr/>
        <p:nvPr/>
      </p:nvGrpSpPr>
      <p:grpSpPr>
        <a:xfrm>
          <a:off x="0" y="0"/>
          <a:ext cx="0" cy="0"/>
          <a:chOff x="0" y="0"/>
          <a:chExt cx="0" cy="0"/>
        </a:xfrm>
      </p:grpSpPr>
      <p:sp>
        <p:nvSpPr>
          <p:cNvPr id="47" name="Google Shape;47;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400"/>
              <a:buFont typeface="Arial"/>
              <a:buNone/>
              <a:defRPr sz="4400">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9" name="Google Shape;4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0" name="Google Shape;50;p37"/>
          <p:cNvSpPr txBox="1">
            <a:spLocks noGrp="1"/>
          </p:cNvSpPr>
          <p:nvPr>
            <p:ph type="sldNum" idx="12"/>
          </p:nvPr>
        </p:nvSpPr>
        <p:spPr>
          <a:xfrm>
            <a:off x="8997099"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1" name="Google Shape;51;p37" descr="A képen szöveg látható&#10;&#10;Automatikusan generált leírás"/>
          <p:cNvPicPr preferRelativeResize="0"/>
          <p:nvPr/>
        </p:nvPicPr>
        <p:blipFill rotWithShape="1">
          <a:blip r:embed="rId2">
            <a:alphaModFix/>
          </a:blip>
          <a:srcRect/>
          <a:stretch/>
        </p:blipFill>
        <p:spPr>
          <a:xfrm>
            <a:off x="10190374" y="52698"/>
            <a:ext cx="1952791" cy="575277"/>
          </a:xfrm>
          <a:prstGeom prst="rect">
            <a:avLst/>
          </a:prstGeom>
          <a:noFill/>
          <a:ln>
            <a:noFill/>
          </a:ln>
        </p:spPr>
      </p:pic>
      <p:sp>
        <p:nvSpPr>
          <p:cNvPr id="52" name="Google Shape;52;p37"/>
          <p:cNvSpPr>
            <a:spLocks noGrp="1"/>
          </p:cNvSpPr>
          <p:nvPr>
            <p:ph type="body" idx="1"/>
          </p:nvPr>
        </p:nvSpPr>
        <p:spPr>
          <a:xfrm>
            <a:off x="838200" y="2681145"/>
            <a:ext cx="10515600" cy="2811419"/>
          </a:xfrm>
          <a:prstGeom prst="flowChartPunchedCard">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45700" rIns="91425" bIns="45700" anchor="ctr" anchorCtr="0">
            <a:normAutofit/>
          </a:bodyPr>
          <a:lstStyle>
            <a:lvl1pPr marL="457200" lvl="0" indent="-342900" algn="l">
              <a:lnSpc>
                <a:spcPct val="90000"/>
              </a:lnSpc>
              <a:spcBef>
                <a:spcPts val="1000"/>
              </a:spcBef>
              <a:spcAft>
                <a:spcPts val="0"/>
              </a:spcAft>
              <a:buClr>
                <a:schemeClr val="dk1"/>
              </a:buClr>
              <a:buSzPts val="1800"/>
              <a:buChar char="•"/>
              <a:defRPr>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53"/>
        <p:cNvGrpSpPr/>
        <p:nvPr/>
      </p:nvGrpSpPr>
      <p:grpSpPr>
        <a:xfrm>
          <a:off x="0" y="0"/>
          <a:ext cx="0" cy="0"/>
          <a:chOff x="0" y="0"/>
          <a:chExt cx="0" cy="0"/>
        </a:xfrm>
      </p:grpSpPr>
      <p:sp>
        <p:nvSpPr>
          <p:cNvPr id="54" name="Google Shape;54;p38"/>
          <p:cNvSpPr txBox="1">
            <a:spLocks noGrp="1"/>
          </p:cNvSpPr>
          <p:nvPr>
            <p:ph type="title"/>
          </p:nvPr>
        </p:nvSpPr>
        <p:spPr>
          <a:xfrm>
            <a:off x="839788" y="-1555"/>
            <a:ext cx="10141230" cy="9620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8"/>
          <p:cNvSpPr txBox="1">
            <a:spLocks noGrp="1"/>
          </p:cNvSpPr>
          <p:nvPr>
            <p:ph type="body" idx="1"/>
          </p:nvPr>
        </p:nvSpPr>
        <p:spPr>
          <a:xfrm>
            <a:off x="2709863" y="4151700"/>
            <a:ext cx="6772274" cy="18700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3200"/>
              <a:buNone/>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6" name="Google Shape;56;p38"/>
          <p:cNvSpPr txBox="1">
            <a:spLocks noGrp="1"/>
          </p:cNvSpPr>
          <p:nvPr>
            <p:ph type="body" idx="2"/>
          </p:nvPr>
        </p:nvSpPr>
        <p:spPr>
          <a:xfrm>
            <a:off x="839788" y="1776136"/>
            <a:ext cx="10141230" cy="21513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400"/>
              <a:buNone/>
              <a:defRPr sz="2400">
                <a:latin typeface="Tahoma"/>
                <a:ea typeface="Tahoma"/>
                <a:cs typeface="Tahoma"/>
                <a:sym typeface="Tahom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38"/>
          <p:cNvSpPr txBox="1"/>
          <p:nvPr/>
        </p:nvSpPr>
        <p:spPr>
          <a:xfrm>
            <a:off x="171628"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a:solidFill>
                  <a:srgbClr val="354F74"/>
                </a:solidFill>
                <a:latin typeface="Tahoma"/>
                <a:ea typeface="Tahoma"/>
                <a:cs typeface="Tahoma"/>
                <a:sym typeface="Tahoma"/>
              </a:rPr>
              <a:t>‹#›</a:t>
            </a:fld>
            <a:endParaRPr sz="1200">
              <a:solidFill>
                <a:srgbClr val="354F74"/>
              </a:solidFill>
              <a:latin typeface="Tahoma"/>
              <a:ea typeface="Tahoma"/>
              <a:cs typeface="Tahoma"/>
              <a:sym typeface="Tahoma"/>
            </a:endParaRPr>
          </a:p>
        </p:txBody>
      </p:sp>
      <p:pic>
        <p:nvPicPr>
          <p:cNvPr id="58" name="Google Shape;58;p38"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
        <p:nvSpPr>
          <p:cNvPr id="59" name="Google Shape;59;p38"/>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0" name="Google Shape;60;p38"/>
          <p:cNvSpPr/>
          <p:nvPr/>
        </p:nvSpPr>
        <p:spPr>
          <a:xfrm rot="10800000">
            <a:off x="11598054" y="6241285"/>
            <a:ext cx="593946" cy="58412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1" name="Google Shape;61;p38"/>
          <p:cNvSpPr/>
          <p:nvPr/>
        </p:nvSpPr>
        <p:spPr>
          <a:xfrm rot="-5400000">
            <a:off x="11559565" y="5606501"/>
            <a:ext cx="593945" cy="58412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2" name="Google Shape;62;p38"/>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ím és tartalom">
  <p:cSld name="2_Cím és tartalom">
    <p:spTree>
      <p:nvGrpSpPr>
        <p:cNvPr id="1" name="Shape 70"/>
        <p:cNvGrpSpPr/>
        <p:nvPr/>
      </p:nvGrpSpPr>
      <p:grpSpPr>
        <a:xfrm>
          <a:off x="0" y="0"/>
          <a:ext cx="0" cy="0"/>
          <a:chOff x="0" y="0"/>
          <a:chExt cx="0" cy="0"/>
        </a:xfrm>
      </p:grpSpPr>
      <p:sp>
        <p:nvSpPr>
          <p:cNvPr id="71" name="Google Shape;71;p40"/>
          <p:cNvSpPr txBox="1">
            <a:spLocks noGrp="1"/>
          </p:cNvSpPr>
          <p:nvPr>
            <p:ph type="title"/>
          </p:nvPr>
        </p:nvSpPr>
        <p:spPr>
          <a:xfrm>
            <a:off x="838200" y="365125"/>
            <a:ext cx="7686675"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0"/>
          <p:cNvSpPr txBox="1">
            <a:spLocks noGrp="1"/>
          </p:cNvSpPr>
          <p:nvPr>
            <p:ph type="body" idx="1"/>
          </p:nvPr>
        </p:nvSpPr>
        <p:spPr>
          <a:xfrm>
            <a:off x="838200" y="1825625"/>
            <a:ext cx="8629650" cy="4351338"/>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rgbClr val="E89F56"/>
              </a:buClr>
              <a:buSzPts val="2800"/>
              <a:buFont typeface="Arial"/>
              <a:buChar char="•"/>
              <a:defRPr sz="2800" b="0" i="0" u="none" strike="noStrike" cap="none">
                <a:solidFill>
                  <a:schemeClr val="dk1"/>
                </a:solidFill>
                <a:latin typeface="Tahoma"/>
                <a:ea typeface="Tahoma"/>
                <a:cs typeface="Tahoma"/>
                <a:sym typeface="Tahoma"/>
              </a:defRPr>
            </a:lvl1pPr>
            <a:lvl2pPr marL="914400" lvl="1" indent="-381000" algn="l">
              <a:lnSpc>
                <a:spcPct val="90000"/>
              </a:lnSpc>
              <a:spcBef>
                <a:spcPts val="500"/>
              </a:spcBef>
              <a:spcAft>
                <a:spcPts val="0"/>
              </a:spcAft>
              <a:buClr>
                <a:srgbClr val="E89F56"/>
              </a:buClr>
              <a:buSzPts val="2400"/>
              <a:buChar char="•"/>
              <a:defRPr>
                <a:latin typeface="Tahoma"/>
                <a:ea typeface="Tahoma"/>
                <a:cs typeface="Tahoma"/>
                <a:sym typeface="Tahoma"/>
              </a:defRPr>
            </a:lvl2pPr>
            <a:lvl3pPr marL="1371600" lvl="2" indent="-355600" algn="l">
              <a:lnSpc>
                <a:spcPct val="90000"/>
              </a:lnSpc>
              <a:spcBef>
                <a:spcPts val="500"/>
              </a:spcBef>
              <a:spcAft>
                <a:spcPts val="0"/>
              </a:spcAft>
              <a:buClr>
                <a:srgbClr val="E89F56"/>
              </a:buClr>
              <a:buSzPts val="2000"/>
              <a:buChar char="•"/>
              <a:defRPr>
                <a:latin typeface="Tahoma"/>
                <a:ea typeface="Tahoma"/>
                <a:cs typeface="Tahoma"/>
                <a:sym typeface="Tahoma"/>
              </a:defRPr>
            </a:lvl3pPr>
            <a:lvl4pPr marL="1828800" lvl="3" indent="-342900" algn="l">
              <a:lnSpc>
                <a:spcPct val="90000"/>
              </a:lnSpc>
              <a:spcBef>
                <a:spcPts val="500"/>
              </a:spcBef>
              <a:spcAft>
                <a:spcPts val="0"/>
              </a:spcAft>
              <a:buClr>
                <a:srgbClr val="E89F56"/>
              </a:buClr>
              <a:buSzPts val="1800"/>
              <a:buChar char="•"/>
              <a:defRPr>
                <a:latin typeface="Tahoma"/>
                <a:ea typeface="Tahoma"/>
                <a:cs typeface="Tahoma"/>
                <a:sym typeface="Tahoma"/>
              </a:defRPr>
            </a:lvl4pPr>
            <a:lvl5pPr marL="2286000" lvl="4" indent="-342900" algn="l">
              <a:lnSpc>
                <a:spcPct val="90000"/>
              </a:lnSpc>
              <a:spcBef>
                <a:spcPts val="500"/>
              </a:spcBef>
              <a:spcAft>
                <a:spcPts val="0"/>
              </a:spcAft>
              <a:buClr>
                <a:srgbClr val="E89F56"/>
              </a:buClr>
              <a:buSzPts val="1800"/>
              <a:buChar char="•"/>
              <a:defRPr>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40"/>
          <p:cNvSpPr/>
          <p:nvPr/>
        </p:nvSpPr>
        <p:spPr>
          <a:xfrm>
            <a:off x="8208809" y="4123752"/>
            <a:ext cx="3664529" cy="2732864"/>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4" name="Google Shape;74;p40"/>
          <p:cNvSpPr/>
          <p:nvPr/>
        </p:nvSpPr>
        <p:spPr>
          <a:xfrm rot="-5400000">
            <a:off x="8042564" y="2362199"/>
            <a:ext cx="6165273" cy="2133600"/>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5" name="Google Shape;75;p40"/>
          <p:cNvSpPr/>
          <p:nvPr/>
        </p:nvSpPr>
        <p:spPr>
          <a:xfrm rot="10800000">
            <a:off x="8271158" y="1382"/>
            <a:ext cx="3539833" cy="2732864"/>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6" name="Google Shape;76;p40"/>
          <p:cNvSpPr txBox="1"/>
          <p:nvPr/>
        </p:nvSpPr>
        <p:spPr>
          <a:xfrm>
            <a:off x="838200"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pic>
        <p:nvPicPr>
          <p:cNvPr id="77" name="Google Shape;77;p40" descr="A képen Grafika látható&#10;&#10;Automatikusan generált leírás"/>
          <p:cNvPicPr preferRelativeResize="0"/>
          <p:nvPr/>
        </p:nvPicPr>
        <p:blipFill rotWithShape="1">
          <a:blip r:embed="rId2">
            <a:alphaModFix/>
          </a:blip>
          <a:srcRect t="24227" b="20110"/>
          <a:stretch/>
        </p:blipFill>
        <p:spPr>
          <a:xfrm>
            <a:off x="3581400" y="6176963"/>
            <a:ext cx="2259190" cy="612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zakaszfejléc">
  <p:cSld name="Szakaszfejléc">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a:off x="3448049" y="1432347"/>
            <a:ext cx="7944047" cy="2468248"/>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354F74"/>
              </a:buClr>
              <a:buSzPts val="4800"/>
              <a:buFont typeface="Calibri"/>
              <a:buNone/>
              <a:defRPr sz="4800">
                <a:solidFill>
                  <a:srgbClr val="354F7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1"/>
          <p:cNvSpPr/>
          <p:nvPr/>
        </p:nvSpPr>
        <p:spPr>
          <a:xfrm rot="5400000">
            <a:off x="-8546" y="9578"/>
            <a:ext cx="1157849" cy="1138711"/>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1" name="Google Shape;81;p41"/>
          <p:cNvSpPr/>
          <p:nvPr/>
        </p:nvSpPr>
        <p:spPr>
          <a:xfrm rot="-5400000" flipH="1">
            <a:off x="-8547" y="1238666"/>
            <a:ext cx="1157849" cy="1138709"/>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2" name="Google Shape;82;p41"/>
          <p:cNvSpPr/>
          <p:nvPr/>
        </p:nvSpPr>
        <p:spPr>
          <a:xfrm rot="-5400000" flipH="1">
            <a:off x="-8545" y="2453908"/>
            <a:ext cx="1157848" cy="113870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3" name="Google Shape;83;p41"/>
          <p:cNvSpPr/>
          <p:nvPr/>
        </p:nvSpPr>
        <p:spPr>
          <a:xfrm rot="10800000">
            <a:off x="1210981" y="2464427"/>
            <a:ext cx="1157845" cy="113870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4" name="Google Shape;84;p41"/>
          <p:cNvSpPr/>
          <p:nvPr/>
        </p:nvSpPr>
        <p:spPr>
          <a:xfrm rot="-5400000">
            <a:off x="632058" y="588971"/>
            <a:ext cx="2315694" cy="1157844"/>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5" name="Google Shape;85;p41"/>
          <p:cNvSpPr/>
          <p:nvPr/>
        </p:nvSpPr>
        <p:spPr>
          <a:xfrm rot="10800000">
            <a:off x="2440074" y="1245374"/>
            <a:ext cx="1157845" cy="113870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6" name="Google Shape;86;p41"/>
          <p:cNvSpPr/>
          <p:nvPr/>
        </p:nvSpPr>
        <p:spPr>
          <a:xfrm rot="-5400000">
            <a:off x="2434793" y="-940"/>
            <a:ext cx="1196120" cy="1157845"/>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7" name="Google Shape;87;p41"/>
          <p:cNvSpPr/>
          <p:nvPr/>
        </p:nvSpPr>
        <p:spPr>
          <a:xfrm rot="10800000">
            <a:off x="11137835" y="5719289"/>
            <a:ext cx="1054164" cy="1036740"/>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8" name="Google Shape;88;p41"/>
          <p:cNvSpPr/>
          <p:nvPr/>
        </p:nvSpPr>
        <p:spPr>
          <a:xfrm rot="-5400000" flipH="1">
            <a:off x="10044120" y="4598191"/>
            <a:ext cx="1054164" cy="1036738"/>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9" name="Google Shape;89;p41"/>
          <p:cNvSpPr/>
          <p:nvPr/>
        </p:nvSpPr>
        <p:spPr>
          <a:xfrm rot="5400000">
            <a:off x="9462475" y="3956083"/>
            <a:ext cx="2108325" cy="1054160"/>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0" name="Google Shape;90;p41"/>
          <p:cNvSpPr/>
          <p:nvPr/>
        </p:nvSpPr>
        <p:spPr>
          <a:xfrm rot="-5400000">
            <a:off x="11141765" y="4584334"/>
            <a:ext cx="1054161" cy="103673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1" name="Google Shape;91;p41"/>
          <p:cNvSpPr/>
          <p:nvPr/>
        </p:nvSpPr>
        <p:spPr>
          <a:xfrm rot="5400000">
            <a:off x="8819067" y="4565999"/>
            <a:ext cx="1089010" cy="1054162"/>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2" name="Google Shape;92;p41"/>
          <p:cNvSpPr/>
          <p:nvPr/>
        </p:nvSpPr>
        <p:spPr>
          <a:xfrm>
            <a:off x="8939748" y="5733470"/>
            <a:ext cx="2103970" cy="103192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3" name="Google Shape;93;p41"/>
          <p:cNvSpPr/>
          <p:nvPr/>
        </p:nvSpPr>
        <p:spPr>
          <a:xfrm rot="-5400000">
            <a:off x="6998479" y="5012344"/>
            <a:ext cx="2143171" cy="1354180"/>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4" name="Google Shape;94;p41"/>
          <p:cNvSpPr/>
          <p:nvPr/>
        </p:nvSpPr>
        <p:spPr>
          <a:xfrm rot="-8025446">
            <a:off x="9040527" y="4173305"/>
            <a:ext cx="773025" cy="731360"/>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5" name="Google Shape;95;p41"/>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6" name="Google Shape;96;p41"/>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7" name="Google Shape;97;p41"/>
          <p:cNvSpPr/>
          <p:nvPr/>
        </p:nvSpPr>
        <p:spPr>
          <a:xfrm>
            <a:off x="557843" y="6236571"/>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8" name="Google Shape;98;p41"/>
          <p:cNvSpPr/>
          <p:nvPr/>
        </p:nvSpPr>
        <p:spPr>
          <a:xfrm rot="10800000">
            <a:off x="136570" y="6236571"/>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99" name="Google Shape;99;p41" descr="A képen Grafika látható&#10;&#10;Automatikusan generált leírás"/>
          <p:cNvPicPr preferRelativeResize="0"/>
          <p:nvPr/>
        </p:nvPicPr>
        <p:blipFill rotWithShape="1">
          <a:blip r:embed="rId2">
            <a:alphaModFix/>
          </a:blip>
          <a:srcRect t="24227" b="20110"/>
          <a:stretch/>
        </p:blipFill>
        <p:spPr>
          <a:xfrm>
            <a:off x="3252253" y="6249434"/>
            <a:ext cx="2259190" cy="612000"/>
          </a:xfrm>
          <a:prstGeom prst="rect">
            <a:avLst/>
          </a:prstGeom>
          <a:noFill/>
          <a:ln>
            <a:noFill/>
          </a:ln>
        </p:spPr>
      </p:pic>
      <p:sp>
        <p:nvSpPr>
          <p:cNvPr id="100" name="Google Shape;100;p41"/>
          <p:cNvSpPr txBox="1"/>
          <p:nvPr/>
        </p:nvSpPr>
        <p:spPr>
          <a:xfrm>
            <a:off x="1139864" y="6369437"/>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400">
                <a:solidFill>
                  <a:srgbClr val="354F74"/>
                </a:solidFill>
                <a:latin typeface="Tahoma"/>
                <a:ea typeface="Tahoma"/>
                <a:cs typeface="Tahoma"/>
                <a:sym typeface="Tahoma"/>
              </a:rPr>
              <a:t>‹#›</a:t>
            </a:fld>
            <a:endParaRPr sz="1400">
              <a:solidFill>
                <a:srgbClr val="354F74"/>
              </a:solidFill>
              <a:latin typeface="Tahoma"/>
              <a:ea typeface="Tahoma"/>
              <a:cs typeface="Tahoma"/>
              <a:sym typeface="Tahom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Összehasonlítás">
  <p:cSld name="Összehasonlítás">
    <p:spTree>
      <p:nvGrpSpPr>
        <p:cNvPr id="1" name="Shape 101"/>
        <p:cNvGrpSpPr/>
        <p:nvPr/>
      </p:nvGrpSpPr>
      <p:grpSpPr>
        <a:xfrm>
          <a:off x="0" y="0"/>
          <a:ext cx="0" cy="0"/>
          <a:chOff x="0" y="0"/>
          <a:chExt cx="0" cy="0"/>
        </a:xfrm>
      </p:grpSpPr>
      <p:sp>
        <p:nvSpPr>
          <p:cNvPr id="102" name="Google Shape;102;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000"/>
              <a:buFont typeface="Tahoma"/>
              <a:buNone/>
              <a:defRPr sz="4000" b="0" i="0" u="none" strike="noStrike" cap="none">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0" i="0" u="none" strike="noStrike" cap="none">
                <a:solidFill>
                  <a:schemeClr val="dk1"/>
                </a:solidFill>
                <a:latin typeface="Tahoma"/>
                <a:ea typeface="Tahoma"/>
                <a:cs typeface="Tahoma"/>
                <a:sym typeface="Tahoma"/>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4" name="Google Shape;104;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E89F56"/>
              </a:buClr>
              <a:buSzPts val="2400"/>
              <a:buChar char="•"/>
              <a:defRPr sz="2400">
                <a:latin typeface="Tahoma"/>
                <a:ea typeface="Tahoma"/>
                <a:cs typeface="Tahoma"/>
                <a:sym typeface="Tahoma"/>
              </a:defRPr>
            </a:lvl1pPr>
            <a:lvl2pPr marL="914400" lvl="1" indent="-381000" algn="l">
              <a:lnSpc>
                <a:spcPct val="90000"/>
              </a:lnSpc>
              <a:spcBef>
                <a:spcPts val="500"/>
              </a:spcBef>
              <a:spcAft>
                <a:spcPts val="0"/>
              </a:spcAft>
              <a:buClr>
                <a:schemeClr val="dk1"/>
              </a:buClr>
              <a:buSzPts val="2400"/>
              <a:buChar char="•"/>
              <a:defRPr>
                <a:latin typeface="Tahoma"/>
                <a:ea typeface="Tahoma"/>
                <a:cs typeface="Tahoma"/>
                <a:sym typeface="Tahoma"/>
              </a:defRPr>
            </a:lvl2pPr>
            <a:lvl3pPr marL="1371600" lvl="2" indent="-355600" algn="l">
              <a:lnSpc>
                <a:spcPct val="90000"/>
              </a:lnSpc>
              <a:spcBef>
                <a:spcPts val="500"/>
              </a:spcBef>
              <a:spcAft>
                <a:spcPts val="0"/>
              </a:spcAft>
              <a:buClr>
                <a:schemeClr val="dk1"/>
              </a:buClr>
              <a:buSzPts val="2000"/>
              <a:buChar char="•"/>
              <a:defRPr>
                <a:latin typeface="Tahoma"/>
                <a:ea typeface="Tahoma"/>
                <a:cs typeface="Tahoma"/>
                <a:sym typeface="Tahoma"/>
              </a:defRPr>
            </a:lvl3pPr>
            <a:lvl4pPr marL="1828800" lvl="3" indent="-342900" algn="l">
              <a:lnSpc>
                <a:spcPct val="90000"/>
              </a:lnSpc>
              <a:spcBef>
                <a:spcPts val="500"/>
              </a:spcBef>
              <a:spcAft>
                <a:spcPts val="0"/>
              </a:spcAft>
              <a:buClr>
                <a:schemeClr val="dk1"/>
              </a:buClr>
              <a:buSzPts val="1800"/>
              <a:buChar char="•"/>
              <a:defRPr>
                <a:latin typeface="Tahoma"/>
                <a:ea typeface="Tahoma"/>
                <a:cs typeface="Tahoma"/>
                <a:sym typeface="Tahoma"/>
              </a:defRPr>
            </a:lvl4pPr>
            <a:lvl5pPr marL="2286000" lvl="4" indent="-342900" algn="l">
              <a:lnSpc>
                <a:spcPct val="90000"/>
              </a:lnSpc>
              <a:spcBef>
                <a:spcPts val="500"/>
              </a:spcBef>
              <a:spcAft>
                <a:spcPts val="0"/>
              </a:spcAft>
              <a:buClr>
                <a:schemeClr val="dk1"/>
              </a:buClr>
              <a:buSzPts val="1800"/>
              <a:buChar char="•"/>
              <a:defRPr>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2"/>
          <p:cNvSpPr txBox="1">
            <a:spLocks noGrp="1"/>
          </p:cNvSpPr>
          <p:nvPr>
            <p:ph type="body" idx="3"/>
          </p:nvPr>
        </p:nvSpPr>
        <p:spPr>
          <a:xfrm>
            <a:off x="6172200" y="1690688"/>
            <a:ext cx="5183188" cy="44989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42"/>
          <p:cNvSpPr txBox="1"/>
          <p:nvPr/>
        </p:nvSpPr>
        <p:spPr>
          <a:xfrm>
            <a:off x="274178" y="6350786"/>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00000000-1234-1234-1234-123412341234}" type="slidenum">
              <a:rPr lang="en-US" sz="1200">
                <a:solidFill>
                  <a:srgbClr val="354F74"/>
                </a:solidFill>
                <a:latin typeface="Tahoma"/>
                <a:ea typeface="Tahoma"/>
                <a:cs typeface="Tahoma"/>
                <a:sym typeface="Tahoma"/>
              </a:rPr>
              <a:t>‹#›</a:t>
            </a:fld>
            <a:endParaRPr sz="1200">
              <a:solidFill>
                <a:srgbClr val="354F74"/>
              </a:solidFill>
              <a:latin typeface="Tahoma"/>
              <a:ea typeface="Tahoma"/>
              <a:cs typeface="Tahoma"/>
              <a:sym typeface="Tahoma"/>
            </a:endParaRPr>
          </a:p>
        </p:txBody>
      </p:sp>
      <p:pic>
        <p:nvPicPr>
          <p:cNvPr id="107" name="Google Shape;107;p42"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
        <p:nvSpPr>
          <p:cNvPr id="108" name="Google Shape;108;p42"/>
          <p:cNvSpPr/>
          <p:nvPr/>
        </p:nvSpPr>
        <p:spPr>
          <a:xfrm>
            <a:off x="11402291" y="100289"/>
            <a:ext cx="637309" cy="519458"/>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9" name="Google Shape;109;p42"/>
          <p:cNvSpPr/>
          <p:nvPr/>
        </p:nvSpPr>
        <p:spPr>
          <a:xfrm rot="10800000">
            <a:off x="11598054" y="6241285"/>
            <a:ext cx="593946" cy="58412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0" name="Google Shape;110;p42"/>
          <p:cNvSpPr/>
          <p:nvPr/>
        </p:nvSpPr>
        <p:spPr>
          <a:xfrm rot="-5400000">
            <a:off x="11559565" y="5606501"/>
            <a:ext cx="593945" cy="58412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1" name="Google Shape;111;p42"/>
          <p:cNvSpPr/>
          <p:nvPr/>
        </p:nvSpPr>
        <p:spPr>
          <a:xfrm rot="10800000">
            <a:off x="10981018" y="100289"/>
            <a:ext cx="637309" cy="519458"/>
          </a:xfrm>
          <a:prstGeom prst="triangle">
            <a:avLst>
              <a:gd name="adj" fmla="val 50000"/>
            </a:avLst>
          </a:prstGeom>
          <a:solidFill>
            <a:srgbClr val="354F7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p:cSld name="Kép képaláírással">
    <p:spTree>
      <p:nvGrpSpPr>
        <p:cNvPr id="1" name="Shape 112"/>
        <p:cNvGrpSpPr/>
        <p:nvPr/>
      </p:nvGrpSpPr>
      <p:grpSpPr>
        <a:xfrm>
          <a:off x="0" y="0"/>
          <a:ext cx="0" cy="0"/>
          <a:chOff x="0" y="0"/>
          <a:chExt cx="0" cy="0"/>
        </a:xfrm>
      </p:grpSpPr>
      <p:sp>
        <p:nvSpPr>
          <p:cNvPr id="113" name="Google Shape;113;p43"/>
          <p:cNvSpPr txBox="1">
            <a:spLocks noGrp="1"/>
          </p:cNvSpPr>
          <p:nvPr>
            <p:ph type="title"/>
          </p:nvPr>
        </p:nvSpPr>
        <p:spPr>
          <a:xfrm>
            <a:off x="2564091" y="457200"/>
            <a:ext cx="8323868" cy="111283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54F74"/>
              </a:buClr>
              <a:buSzPts val="4800"/>
              <a:buFont typeface="Tahoma"/>
              <a:buNone/>
              <a:defRPr sz="4800">
                <a:solidFill>
                  <a:srgbClr val="354F74"/>
                </a:solidFill>
                <a:latin typeface="Tahoma"/>
                <a:ea typeface="Tahoma"/>
                <a:cs typeface="Tahoma"/>
                <a:sym typeface="Tahom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43"/>
          <p:cNvSpPr txBox="1">
            <a:spLocks noGrp="1"/>
          </p:cNvSpPr>
          <p:nvPr>
            <p:ph type="body" idx="1"/>
          </p:nvPr>
        </p:nvSpPr>
        <p:spPr>
          <a:xfrm>
            <a:off x="2564091" y="2057400"/>
            <a:ext cx="8323868" cy="3811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E89F56"/>
              </a:buClr>
              <a:buSzPts val="2800"/>
              <a:buFont typeface="Calibri"/>
              <a:buAutoNum type="arabicParenR"/>
              <a:defRPr sz="2800">
                <a:latin typeface="Tahoma"/>
                <a:ea typeface="Tahoma"/>
                <a:cs typeface="Tahoma"/>
                <a:sym typeface="Tahom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5" name="Google Shape;11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43"/>
          <p:cNvSpPr/>
          <p:nvPr/>
        </p:nvSpPr>
        <p:spPr>
          <a:xfrm rot="5400000">
            <a:off x="-1184563" y="3537087"/>
            <a:ext cx="4391888" cy="2022763"/>
          </a:xfrm>
          <a:prstGeom prst="triangle">
            <a:avLst>
              <a:gd name="adj" fmla="val 52872"/>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7" name="Google Shape;117;p43"/>
          <p:cNvSpPr/>
          <p:nvPr/>
        </p:nvSpPr>
        <p:spPr>
          <a:xfrm rot="-5400000">
            <a:off x="309679" y="2361620"/>
            <a:ext cx="2463665" cy="1303067"/>
          </a:xfrm>
          <a:prstGeom prst="triangle">
            <a:avLst>
              <a:gd name="adj" fmla="val 60139"/>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8" name="Google Shape;118;p43"/>
          <p:cNvSpPr/>
          <p:nvPr/>
        </p:nvSpPr>
        <p:spPr>
          <a:xfrm rot="-5400000">
            <a:off x="509498" y="5174451"/>
            <a:ext cx="1655379" cy="1711717"/>
          </a:xfrm>
          <a:prstGeom prst="triangle">
            <a:avLst>
              <a:gd name="adj" fmla="val 936"/>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9" name="Google Shape;119;p43"/>
          <p:cNvSpPr/>
          <p:nvPr/>
        </p:nvSpPr>
        <p:spPr>
          <a:xfrm rot="5400000">
            <a:off x="-164251" y="1262108"/>
            <a:ext cx="1040276" cy="711774"/>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0" name="Google Shape;120;p43"/>
          <p:cNvSpPr/>
          <p:nvPr/>
        </p:nvSpPr>
        <p:spPr>
          <a:xfrm rot="10800000">
            <a:off x="52554" y="4291"/>
            <a:ext cx="2022764" cy="2241038"/>
          </a:xfrm>
          <a:prstGeom prst="triangle">
            <a:avLst>
              <a:gd name="adj" fmla="val 50388"/>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E89F56"/>
              </a:solidFill>
              <a:latin typeface="Calibri"/>
              <a:ea typeface="Calibri"/>
              <a:cs typeface="Calibri"/>
              <a:sym typeface="Calibri"/>
            </a:endParaRPr>
          </a:p>
        </p:txBody>
      </p:sp>
      <p:sp>
        <p:nvSpPr>
          <p:cNvPr id="121" name="Google Shape;121;p43"/>
          <p:cNvSpPr/>
          <p:nvPr/>
        </p:nvSpPr>
        <p:spPr>
          <a:xfrm rot="10800000">
            <a:off x="9628907" y="0"/>
            <a:ext cx="2563093" cy="1066800"/>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2" name="Google Shape;122;p43"/>
          <p:cNvSpPr/>
          <p:nvPr/>
        </p:nvSpPr>
        <p:spPr>
          <a:xfrm rot="-5400000">
            <a:off x="10868739" y="723362"/>
            <a:ext cx="1605759" cy="1040763"/>
          </a:xfrm>
          <a:prstGeom prst="triangle">
            <a:avLst>
              <a:gd name="adj" fmla="val 5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3" name="Google Shape;123;p43"/>
          <p:cNvSpPr/>
          <p:nvPr/>
        </p:nvSpPr>
        <p:spPr>
          <a:xfrm rot="-5400000">
            <a:off x="10227911" y="4893911"/>
            <a:ext cx="2561419" cy="1366756"/>
          </a:xfrm>
          <a:prstGeom prst="triangle">
            <a:avLst>
              <a:gd name="adj" fmla="val 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4" name="Google Shape;124;p43"/>
          <p:cNvSpPr/>
          <p:nvPr/>
        </p:nvSpPr>
        <p:spPr>
          <a:xfrm rot="-5400000">
            <a:off x="1595566" y="916991"/>
            <a:ext cx="789709" cy="415636"/>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5" name="Google Shape;125;p43"/>
          <p:cNvSpPr txBox="1"/>
          <p:nvPr/>
        </p:nvSpPr>
        <p:spPr>
          <a:xfrm>
            <a:off x="141405" y="6492874"/>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54F74"/>
              </a:buClr>
              <a:buSzPts val="1400"/>
              <a:buFont typeface="Tahoma"/>
              <a:buNone/>
            </a:pPr>
            <a:fld id="{00000000-1234-1234-1234-123412341234}" type="slidenum">
              <a:rPr lang="en-US" sz="1400" b="0" i="0" u="none" strike="noStrike" cap="none">
                <a:solidFill>
                  <a:srgbClr val="354F74"/>
                </a:solidFill>
                <a:latin typeface="Tahoma"/>
                <a:ea typeface="Tahoma"/>
                <a:cs typeface="Tahoma"/>
                <a:sym typeface="Tahoma"/>
              </a:rPr>
              <a:t>‹#›</a:t>
            </a:fld>
            <a:endParaRPr sz="1400" b="0" i="0" u="none" strike="noStrike" cap="none">
              <a:solidFill>
                <a:srgbClr val="354F74"/>
              </a:solidFill>
              <a:latin typeface="Tahoma"/>
              <a:ea typeface="Tahoma"/>
              <a:cs typeface="Tahoma"/>
              <a:sym typeface="Tahoma"/>
            </a:endParaRPr>
          </a:p>
        </p:txBody>
      </p:sp>
      <p:pic>
        <p:nvPicPr>
          <p:cNvPr id="126" name="Google Shape;126;p43" descr="A képen Grafika látható&#10;&#10;Automatikusan generált leírás"/>
          <p:cNvPicPr preferRelativeResize="0"/>
          <p:nvPr/>
        </p:nvPicPr>
        <p:blipFill rotWithShape="1">
          <a:blip r:embed="rId2">
            <a:alphaModFix/>
          </a:blip>
          <a:srcRect t="24227" b="20110"/>
          <a:stretch/>
        </p:blipFill>
        <p:spPr>
          <a:xfrm>
            <a:off x="4966405" y="6246000"/>
            <a:ext cx="2259190" cy="612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63"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F4724F3A-0865-F842-A0BA-D60F31AD2E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986575B2-91B5-6366-EEBF-0B3C403F0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82656D4-727D-2731-333E-E126B59862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00456-E324-4957-BD3B-6506B443F434}" type="datetimeFigureOut">
              <a:rPr lang="hu-HU" smtClean="0"/>
              <a:t>2024. 08. 21.</a:t>
            </a:fld>
            <a:endParaRPr lang="hu-HU"/>
          </a:p>
        </p:txBody>
      </p:sp>
      <p:sp>
        <p:nvSpPr>
          <p:cNvPr id="5" name="Élőláb helye 4">
            <a:extLst>
              <a:ext uri="{FF2B5EF4-FFF2-40B4-BE49-F238E27FC236}">
                <a16:creationId xmlns:a16="http://schemas.microsoft.com/office/drawing/2014/main" id="{C0E208CF-6503-EBF5-86E3-428FDC329E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A86D638A-ADF7-A30E-778C-D008F41ED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00DD8-649D-448C-BF46-3338A8850BBA}" type="slidenum">
              <a:rPr lang="hu-HU" smtClean="0"/>
              <a:t>‹#›</a:t>
            </a:fld>
            <a:endParaRPr lang="hu-HU"/>
          </a:p>
        </p:txBody>
      </p:sp>
    </p:spTree>
    <p:extLst>
      <p:ext uri="{BB962C8B-B14F-4D97-AF65-F5344CB8AC3E}">
        <p14:creationId xmlns:p14="http://schemas.microsoft.com/office/powerpoint/2010/main" val="1160110767"/>
      </p:ext>
    </p:extLst>
  </p:cSld>
  <p:clrMap bg1="lt1" tx1="dk1" bg2="lt2" tx2="dk2" accent1="accent1" accent2="accent2" accent3="accent3" accent4="accent4" accent5="accent5" accent6="accent6" hlink="hlink" folHlink="folHlink"/>
  <p:sldLayoutIdLst>
    <p:sldLayoutId id="2147483664"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F4724F3A-0865-F842-A0BA-D60F31AD2E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986575B2-91B5-6366-EEBF-0B3C403F0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82656D4-727D-2731-333E-E126B59862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00456-E324-4957-BD3B-6506B443F434}" type="datetimeFigureOut">
              <a:rPr lang="hu-HU" smtClean="0"/>
              <a:t>2024. 08. 21.</a:t>
            </a:fld>
            <a:endParaRPr lang="hu-HU"/>
          </a:p>
        </p:txBody>
      </p:sp>
      <p:sp>
        <p:nvSpPr>
          <p:cNvPr id="5" name="Élőláb helye 4">
            <a:extLst>
              <a:ext uri="{FF2B5EF4-FFF2-40B4-BE49-F238E27FC236}">
                <a16:creationId xmlns:a16="http://schemas.microsoft.com/office/drawing/2014/main" id="{C0E208CF-6503-EBF5-86E3-428FDC329E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A86D638A-ADF7-A30E-778C-D008F41ED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00DD8-649D-448C-BF46-3338A8850BBA}" type="slidenum">
              <a:rPr lang="hu-HU" smtClean="0"/>
              <a:t>‹#›</a:t>
            </a:fld>
            <a:endParaRPr lang="hu-HU"/>
          </a:p>
        </p:txBody>
      </p:sp>
    </p:spTree>
    <p:extLst>
      <p:ext uri="{BB962C8B-B14F-4D97-AF65-F5344CB8AC3E}">
        <p14:creationId xmlns:p14="http://schemas.microsoft.com/office/powerpoint/2010/main" val="4009947963"/>
      </p:ext>
    </p:extLst>
  </p:cSld>
  <p:clrMap bg1="lt1" tx1="dk1" bg2="lt2" tx2="dk2" accent1="accent1" accent2="accent2" accent3="accent3" accent4="accent4" accent5="accent5" accent6="accent6" hlink="hlink" folHlink="folHlink"/>
  <p:sldLayoutIdLst>
    <p:sldLayoutId id="2147483670" r:id="rId1"/>
    <p:sldLayoutId id="214748367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ahoma"/>
              <a:buNone/>
              <a:defRPr sz="4400" b="0" i="0" u="none" strike="noStrike" cap="none">
                <a:solidFill>
                  <a:schemeClr val="dk1"/>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ahoma"/>
                <a:ea typeface="Tahoma"/>
                <a:cs typeface="Tahoma"/>
                <a:sym typeface="Tahom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www.pim.com.mt/"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ec.europa.eu/eurostat/statistics-explained/index.php?title=Energy_consumption_in_household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hyperlink" Target="https://ec.europa.eu/eurostat/statistics-explained/index.php?title=Water_statistics#Water_as_a_resource"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hyperlink" Target="https://www.eea.europa.eu/signals-archived/signals-2018-content-list/infographic/water-use-at-home/image/image_view_fullscreen" TargetMode="External"/><Relationship Id="rId4" Type="http://schemas.openxmlformats.org/officeDocument/2006/relationships/hyperlink" Target="https://www.eea.europa.eu/signals-archived/signals-2018-content-list/articles/water-use-in-europe-2014#:~:text=On%20average%2C%20144%20litres%20of,differs%20from%20region%20to%20regio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visualcapitalist.com/mapped-europes-biggest-sources-of-electricity-by-countr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europarl.europa.eu/RegData/etudes/ATAG/2023/745693/EPRS_ATA(2023)745693_EN.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iea.org/data-and-statistics/data-tools/greenhouse-gas-emissions-from-energy-data-explorer"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s://aqalgroup.com/2021-worldwide-co2-emission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tock.adobe.com/hu/images/the-greenhouse-effect-diagram/419267009?prev_url=detail"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coastal.climatecentral.org/"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un.org/sites/un2.un.org/files/2021-twg_2-062321.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un.org/sites/un2.un.org/files/2021-twg_2-062321.pdf" TargetMode="External"/><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creativecommons.org/licenses/by-nc-sa/4.0/deed.hu"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8.xml"/><Relationship Id="rId16" Type="http://schemas.openxmlformats.org/officeDocument/2006/relationships/image" Target="../media/image15.sv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14.pn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hyperlink" Target="https://energy-poverty.ec.europa.eu/system/files/2021-11/EPAH_inspiring%20cases%20from%20across%20Europe_report_0.pdf"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imperial.ac.uk/grantham/publications/decarbonising-buildings-insights-from-across-europe.php"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stock.adobe.com/hu/images/steckdose-energieeffizienzklassen-von-a-bis-g/416234389?prev_url=detai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stock.adobe.com/hu/images/turn-off-the-water-onceptual-vector/259881968?prev_url=detai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hyperlink" Target="https://ec.europa.eu/social/BlobServlet?docId=26940&amp;langId=en" TargetMode="External"/><Relationship Id="rId13" Type="http://schemas.openxmlformats.org/officeDocument/2006/relationships/hyperlink" Target="https://www.eib.org/en/infographics/2nd-climate-survey-young-europeans-climate-change" TargetMode="External"/><Relationship Id="rId18" Type="http://schemas.openxmlformats.org/officeDocument/2006/relationships/hyperlink" Target="https://unesdoc.unesco.org/ark:/48223/pf0000219752" TargetMode="External"/><Relationship Id="rId3" Type="http://schemas.openxmlformats.org/officeDocument/2006/relationships/hyperlink" Target="https://ec.europa.eu/eurostat/statistics-explained/index.php?title=Energy_consumption_in_households#Energy_products_used_in_the_residential_sector" TargetMode="External"/><Relationship Id="rId7" Type="http://schemas.openxmlformats.org/officeDocument/2006/relationships/hyperlink" Target="https://aqalgroup.com/2021-worldwide-co2-emissions/" TargetMode="External"/><Relationship Id="rId12" Type="http://schemas.openxmlformats.org/officeDocument/2006/relationships/hyperlink" Target="https://www.oresomeresources.com/media-centre/diagram-of-the-greenhouse-effect/" TargetMode="External"/><Relationship Id="rId17" Type="http://schemas.openxmlformats.org/officeDocument/2006/relationships/hyperlink" Target="https://www.un.org/sites/un2.un.org/files/2021-twg_2-062321.pdf" TargetMode="External"/><Relationship Id="rId2" Type="http://schemas.openxmlformats.org/officeDocument/2006/relationships/notesSlide" Target="../notesSlides/notesSlide28.xml"/><Relationship Id="rId16" Type="http://schemas.openxmlformats.org/officeDocument/2006/relationships/hyperlink" Target="https://energy-poverty.ec.europa.eu/system/files/2021-11/EPAH_inspiring%20cases%20from%20across%20Europe_report_0.pdf" TargetMode="External"/><Relationship Id="rId1" Type="http://schemas.openxmlformats.org/officeDocument/2006/relationships/slideLayout" Target="../slideLayouts/slideLayout2.xml"/><Relationship Id="rId6" Type="http://schemas.openxmlformats.org/officeDocument/2006/relationships/hyperlink" Target="https://www.iea.org/data-and-statistics/data-tools/greenhouse-gas-emissions-from-energy-data-explorer" TargetMode="External"/><Relationship Id="rId11" Type="http://schemas.openxmlformats.org/officeDocument/2006/relationships/hyperlink" Target="https://www.eea.europa.eu/signals-archived/signals-2018-content-list/infographic/water-use-at-home/image/image_view_fullscreen" TargetMode="External"/><Relationship Id="rId5" Type="http://schemas.openxmlformats.org/officeDocument/2006/relationships/hyperlink" Target="https://www.europarl.europa.eu/RegData/etudes/ATAG/2023/745693/EPRS_ATA(2023)745693_EN.pdf" TargetMode="External"/><Relationship Id="rId15" Type="http://schemas.openxmlformats.org/officeDocument/2006/relationships/hyperlink" Target="https://www.teachingenglish.org.uk/sites/teacheng/files/2022-08/CALE_activities_low_resource_contexts.pdf" TargetMode="External"/><Relationship Id="rId10" Type="http://schemas.openxmlformats.org/officeDocument/2006/relationships/hyperlink" Target="https://www.eea.europa.eu/signals-archived/signals-2018-content-list/articles/water-use-in-europe-2014#:~:text=On%20average%2C%20144%20litres%20of,differs%20from%20region%20to%20region" TargetMode="External"/><Relationship Id="rId4" Type="http://schemas.openxmlformats.org/officeDocument/2006/relationships/hyperlink" Target="https://www.visualcapitalist.com/mapped-europes-biggest-sources-of-electricity-by-country/" TargetMode="External"/><Relationship Id="rId9" Type="http://schemas.openxmlformats.org/officeDocument/2006/relationships/hyperlink" Target="https://ec.europa.eu/eurostat/statistics-explained/index.php?title=Water_statistics#Water_as_a_resource" TargetMode="External"/><Relationship Id="rId14" Type="http://schemas.openxmlformats.org/officeDocument/2006/relationships/hyperlink" Target="https://www.imperial.ac.uk/grantham/publications/decarbonising-buildings-insights-from-across-europe.ph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changers2.eu/"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
          <p:cNvSpPr txBox="1">
            <a:spLocks noGrp="1"/>
          </p:cNvSpPr>
          <p:nvPr>
            <p:ph type="ctrTitle"/>
          </p:nvPr>
        </p:nvSpPr>
        <p:spPr>
          <a:xfrm>
            <a:off x="2088243" y="1587909"/>
            <a:ext cx="6983021" cy="32715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Tahoma"/>
              <a:buNone/>
            </a:pPr>
            <a:r>
              <a:rPr lang="hu-HU" sz="4000" dirty="0"/>
              <a:t>2. modul: </a:t>
            </a:r>
            <a:r>
              <a:rPr lang="hu-HU" sz="4000" i="0" u="none" strike="noStrike" dirty="0"/>
              <a:t>A ház teljesítménye</a:t>
            </a:r>
            <a:br>
              <a:rPr lang="hu-HU" sz="2800" b="1" dirty="0">
                <a:solidFill>
                  <a:srgbClr val="E89F56"/>
                </a:solidFill>
              </a:rPr>
            </a:br>
            <a:br>
              <a:rPr lang="hu-HU" sz="2800" b="1" dirty="0">
                <a:solidFill>
                  <a:srgbClr val="E89F56"/>
                </a:solidFill>
              </a:rPr>
            </a:br>
            <a:r>
              <a:rPr lang="hu-HU" dirty="0"/>
              <a:t>Háztartási energiafogyasztás, energiaszegény-</a:t>
            </a:r>
            <a:br>
              <a:rPr lang="hu-HU" dirty="0"/>
            </a:br>
            <a:r>
              <a:rPr lang="hu-HU" dirty="0" err="1"/>
              <a:t>ség</a:t>
            </a:r>
            <a:r>
              <a:rPr lang="hu-HU" dirty="0"/>
              <a:t>, szokások megváltoztatása, energia- és víztakarékossági tippek.</a:t>
            </a:r>
            <a:br>
              <a:rPr lang="hu-HU" b="0" u="none" strike="noStrike" dirty="0">
                <a:solidFill>
                  <a:schemeClr val="dk2"/>
                </a:solidFill>
              </a:rPr>
            </a:br>
            <a:endParaRPr lang="hu-HU" dirty="0">
              <a:solidFill>
                <a:srgbClr val="E89F56"/>
              </a:solidFill>
            </a:endParaRPr>
          </a:p>
        </p:txBody>
      </p:sp>
      <p:pic>
        <p:nvPicPr>
          <p:cNvPr id="160" name="Google Shape;160;p1" descr="Projects in Motion"/>
          <p:cNvPicPr preferRelativeResize="0"/>
          <p:nvPr/>
        </p:nvPicPr>
        <p:blipFill rotWithShape="1">
          <a:blip r:embed="rId3">
            <a:alphaModFix/>
          </a:blip>
          <a:srcRect/>
          <a:stretch/>
        </p:blipFill>
        <p:spPr>
          <a:xfrm>
            <a:off x="10652828" y="5874557"/>
            <a:ext cx="1358346" cy="482213"/>
          </a:xfrm>
          <a:prstGeom prst="rect">
            <a:avLst/>
          </a:prstGeom>
          <a:noFill/>
          <a:ln>
            <a:noFill/>
          </a:ln>
        </p:spPr>
      </p:pic>
      <p:sp>
        <p:nvSpPr>
          <p:cNvPr id="161" name="Google Shape;161;p1"/>
          <p:cNvSpPr txBox="1"/>
          <p:nvPr/>
        </p:nvSpPr>
        <p:spPr>
          <a:xfrm>
            <a:off x="10406743" y="6356770"/>
            <a:ext cx="194201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http://www.pim.com.mt/</a:t>
            </a:r>
            <a:r>
              <a:rPr lang="hu-HU" sz="1200" b="0" i="0" u="none" strike="noStrike" cap="none" dirty="0">
                <a:solidFill>
                  <a:schemeClr val="dk1"/>
                </a:solidFill>
                <a:latin typeface="Calibri"/>
                <a:ea typeface="Calibri"/>
                <a:cs typeface="Calibri"/>
                <a:sym typeface="Calibri"/>
              </a:rPr>
              <a:t> </a:t>
            </a:r>
            <a:endParaRPr lang="hu-HU" sz="1200" dirty="0">
              <a:solidFill>
                <a:schemeClr val="dk1"/>
              </a:solidFill>
              <a:latin typeface="Calibri"/>
              <a:ea typeface="Calibri"/>
              <a:cs typeface="Calibri"/>
              <a:sym typeface="Calibri"/>
            </a:endParaRPr>
          </a:p>
        </p:txBody>
      </p:sp>
      <p:pic>
        <p:nvPicPr>
          <p:cNvPr id="3" name="Kép 2">
            <a:extLst>
              <a:ext uri="{FF2B5EF4-FFF2-40B4-BE49-F238E27FC236}">
                <a16:creationId xmlns:a16="http://schemas.microsoft.com/office/drawing/2014/main" id="{42FD8BDC-3634-5F17-9A43-B1B1EB2F1261}"/>
              </a:ext>
            </a:extLst>
          </p:cNvPr>
          <p:cNvPicPr>
            <a:picLocks noChangeAspect="1"/>
          </p:cNvPicPr>
          <p:nvPr/>
        </p:nvPicPr>
        <p:blipFill>
          <a:blip r:embed="rId5"/>
          <a:srcRect/>
          <a:stretch/>
        </p:blipFill>
        <p:spPr>
          <a:xfrm>
            <a:off x="180826" y="6147034"/>
            <a:ext cx="2230244" cy="4758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8"/>
          <p:cNvSpPr txBox="1">
            <a:spLocks noGrp="1"/>
          </p:cNvSpPr>
          <p:nvPr>
            <p:ph type="title"/>
          </p:nvPr>
        </p:nvSpPr>
        <p:spPr>
          <a:xfrm>
            <a:off x="335422" y="380288"/>
            <a:ext cx="10141230" cy="9620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54F74"/>
              </a:buClr>
              <a:buSzPts val="4000"/>
              <a:buFont typeface="Tahoma"/>
              <a:buNone/>
            </a:pPr>
            <a:r>
              <a:rPr lang="hu-HU" dirty="0"/>
              <a:t>Energiafogyasztás a háztartásokban</a:t>
            </a:r>
          </a:p>
        </p:txBody>
      </p:sp>
      <p:sp>
        <p:nvSpPr>
          <p:cNvPr id="221" name="Google Shape;221;p8"/>
          <p:cNvSpPr txBox="1"/>
          <p:nvPr/>
        </p:nvSpPr>
        <p:spPr>
          <a:xfrm>
            <a:off x="6271782" y="6143890"/>
            <a:ext cx="610597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https://ec.europa.eu/eurostat/statistics-explained/index.php?title=Energy_consumption_in_households</a:t>
            </a:r>
            <a:r>
              <a:rPr lang="en-US" sz="900" dirty="0">
                <a:solidFill>
                  <a:schemeClr val="dk1"/>
                </a:solidFill>
                <a:latin typeface="Calibri"/>
                <a:ea typeface="Calibri"/>
                <a:cs typeface="Calibri"/>
                <a:sym typeface="Calibri"/>
              </a:rPr>
              <a:t> </a:t>
            </a:r>
            <a:endParaRPr sz="900" dirty="0">
              <a:solidFill>
                <a:schemeClr val="dk1"/>
              </a:solidFill>
              <a:latin typeface="Calibri"/>
              <a:ea typeface="Calibri"/>
              <a:cs typeface="Calibri"/>
              <a:sym typeface="Calibri"/>
            </a:endParaRPr>
          </a:p>
        </p:txBody>
      </p:sp>
      <p:sp>
        <p:nvSpPr>
          <p:cNvPr id="222" name="Google Shape;222;p8"/>
          <p:cNvSpPr txBox="1"/>
          <p:nvPr/>
        </p:nvSpPr>
        <p:spPr>
          <a:xfrm>
            <a:off x="335422" y="1432932"/>
            <a:ext cx="11395816" cy="3785611"/>
          </a:xfrm>
          <a:prstGeom prst="rect">
            <a:avLst/>
          </a:prstGeom>
          <a:noFill/>
          <a:ln>
            <a:noFill/>
          </a:ln>
        </p:spPr>
        <p:txBody>
          <a:bodyPr spcFirstLastPara="1" wrap="square" lIns="91425" tIns="45700" rIns="91425" bIns="45700" anchor="t" anchorCtr="0">
            <a:spAutoFit/>
          </a:bodyPr>
          <a:lstStyle/>
          <a:p>
            <a:pPr marL="285750" marR="0" lvl="0" indent="-285750" algn="just" rtl="0">
              <a:spcBef>
                <a:spcPts val="0"/>
              </a:spcBef>
              <a:spcAft>
                <a:spcPts val="0"/>
              </a:spcAft>
              <a:buClr>
                <a:schemeClr val="dk1"/>
              </a:buClr>
              <a:buSzPts val="2400"/>
              <a:buFont typeface="Noto Sans Symbols"/>
              <a:buChar char="▪"/>
            </a:pPr>
            <a:r>
              <a:rPr lang="hu-HU" sz="2000" i="0" dirty="0">
                <a:solidFill>
                  <a:schemeClr val="dk1"/>
                </a:solidFill>
                <a:highlight>
                  <a:srgbClr val="FFFFFF"/>
                </a:highlight>
                <a:latin typeface="Tahoma"/>
                <a:ea typeface="Tahoma"/>
                <a:cs typeface="Tahoma"/>
                <a:sym typeface="Tahoma"/>
              </a:rPr>
              <a:t>2021-ben a háztartások a végső energiafogyasztás 27%-át, vagyis a bruttó belföldi energiafogyasztás 18,6%-át tették ki az Európai Unióban.</a:t>
            </a:r>
          </a:p>
          <a:p>
            <a:pPr marL="285750" marR="0" lvl="0" indent="-285750" algn="just" rtl="0">
              <a:spcBef>
                <a:spcPts val="0"/>
              </a:spcBef>
              <a:spcAft>
                <a:spcPts val="0"/>
              </a:spcAft>
              <a:buClr>
                <a:schemeClr val="dk1"/>
              </a:buClr>
              <a:buSzPts val="2400"/>
              <a:buFont typeface="Noto Sans Symbols"/>
              <a:buChar char="▪"/>
            </a:pPr>
            <a:endParaRPr lang="hu-HU" sz="2000" i="0" dirty="0">
              <a:solidFill>
                <a:schemeClr val="dk1"/>
              </a:solidFill>
              <a:highlight>
                <a:srgbClr val="FFFFFF"/>
              </a:highlight>
              <a:latin typeface="Tahoma"/>
              <a:ea typeface="Tahoma"/>
              <a:cs typeface="Tahoma"/>
              <a:sym typeface="Tahoma"/>
            </a:endParaRPr>
          </a:p>
          <a:p>
            <a:pPr marL="285750" marR="0" lvl="0" indent="-285750" algn="just" rtl="0">
              <a:spcBef>
                <a:spcPts val="0"/>
              </a:spcBef>
              <a:spcAft>
                <a:spcPts val="0"/>
              </a:spcAft>
              <a:buClr>
                <a:schemeClr val="dk1"/>
              </a:buClr>
              <a:buSzPts val="2400"/>
              <a:buFont typeface="Noto Sans Symbols"/>
              <a:buChar char="▪"/>
            </a:pPr>
            <a:r>
              <a:rPr lang="hu-HU" sz="2000" i="0" dirty="0">
                <a:solidFill>
                  <a:schemeClr val="dk1"/>
                </a:solidFill>
                <a:highlight>
                  <a:srgbClr val="FFFFFF"/>
                </a:highlight>
                <a:latin typeface="Tahoma"/>
                <a:ea typeface="Tahoma"/>
                <a:cs typeface="Tahoma"/>
                <a:sym typeface="Tahoma"/>
              </a:rPr>
              <a:t>A földgáz az EU háztartások végső energiafogyasztásának 33,5%-át tette ki, ezt követte a villamos energia (24,6%), a megújuló erőforrások és a hulladékok (21,2%), valamint a kőolaj és kőolajtermékek (9,5%).</a:t>
            </a:r>
          </a:p>
          <a:p>
            <a:pPr marL="285750" marR="0" lvl="0" indent="-285750" algn="just" rtl="0">
              <a:spcBef>
                <a:spcPts val="0"/>
              </a:spcBef>
              <a:spcAft>
                <a:spcPts val="0"/>
              </a:spcAft>
              <a:buClr>
                <a:schemeClr val="dk1"/>
              </a:buClr>
              <a:buSzPts val="2400"/>
              <a:buFont typeface="Noto Sans Symbols"/>
              <a:buChar char="▪"/>
            </a:pPr>
            <a:endParaRPr lang="hu-HU" sz="2000" i="0" dirty="0">
              <a:solidFill>
                <a:schemeClr val="dk1"/>
              </a:solidFill>
              <a:highlight>
                <a:srgbClr val="FFFFFF"/>
              </a:highlight>
              <a:latin typeface="Tahoma"/>
              <a:ea typeface="Tahoma"/>
              <a:cs typeface="Tahoma"/>
              <a:sym typeface="Tahoma"/>
            </a:endParaRPr>
          </a:p>
          <a:p>
            <a:pPr marL="285750" marR="0" lvl="0" indent="-285750" algn="just" rtl="0">
              <a:spcBef>
                <a:spcPts val="0"/>
              </a:spcBef>
              <a:spcAft>
                <a:spcPts val="0"/>
              </a:spcAft>
              <a:buClr>
                <a:schemeClr val="dk1"/>
              </a:buClr>
              <a:buSzPts val="2400"/>
              <a:buFont typeface="Noto Sans Symbols"/>
              <a:buChar char="▪"/>
            </a:pPr>
            <a:r>
              <a:rPr lang="hu-HU" sz="2000" i="0" dirty="0">
                <a:solidFill>
                  <a:schemeClr val="dk1"/>
                </a:solidFill>
                <a:highlight>
                  <a:srgbClr val="FFFFFF"/>
                </a:highlight>
                <a:latin typeface="Tahoma"/>
                <a:ea typeface="Tahoma"/>
                <a:cs typeface="Tahoma"/>
                <a:sym typeface="Tahoma"/>
              </a:rPr>
              <a:t>Az EU-ban a háztartások az energiát elsősorban lakásfűtésre használták (a végső energiafogyasztás 64,4%-a </a:t>
            </a:r>
            <a:r>
              <a:rPr lang="hu-HU" sz="2000" i="0" dirty="0" err="1">
                <a:solidFill>
                  <a:schemeClr val="dk1"/>
                </a:solidFill>
                <a:highlight>
                  <a:srgbClr val="FFFFFF"/>
                </a:highlight>
                <a:latin typeface="Tahoma"/>
                <a:ea typeface="Tahoma"/>
                <a:cs typeface="Tahoma"/>
                <a:sym typeface="Tahoma"/>
              </a:rPr>
              <a:t>a</a:t>
            </a:r>
            <a:r>
              <a:rPr lang="hu-HU" sz="2000" i="0" dirty="0">
                <a:solidFill>
                  <a:schemeClr val="dk1"/>
                </a:solidFill>
                <a:highlight>
                  <a:srgbClr val="FFFFFF"/>
                </a:highlight>
                <a:latin typeface="Tahoma"/>
                <a:ea typeface="Tahoma"/>
                <a:cs typeface="Tahoma"/>
                <a:sym typeface="Tahoma"/>
              </a:rPr>
              <a:t> lakossági szektorban).</a:t>
            </a:r>
          </a:p>
          <a:p>
            <a:pPr marL="285750" marR="0" lvl="0" indent="-285750" algn="just" rtl="0">
              <a:spcBef>
                <a:spcPts val="0"/>
              </a:spcBef>
              <a:spcAft>
                <a:spcPts val="0"/>
              </a:spcAft>
              <a:buClr>
                <a:schemeClr val="dk1"/>
              </a:buClr>
              <a:buSzPts val="2400"/>
              <a:buFont typeface="Noto Sans Symbols"/>
              <a:buChar char="▪"/>
            </a:pPr>
            <a:endParaRPr lang="hu-HU" sz="2000" i="0" dirty="0">
              <a:solidFill>
                <a:schemeClr val="dk1"/>
              </a:solidFill>
              <a:highlight>
                <a:srgbClr val="FFFFFF"/>
              </a:highlight>
              <a:latin typeface="Tahoma"/>
              <a:ea typeface="Tahoma"/>
              <a:cs typeface="Tahoma"/>
              <a:sym typeface="Tahoma"/>
            </a:endParaRPr>
          </a:p>
          <a:p>
            <a:pPr marL="285750" marR="0" lvl="0" indent="-285750" algn="just" rtl="0">
              <a:spcBef>
                <a:spcPts val="0"/>
              </a:spcBef>
              <a:spcAft>
                <a:spcPts val="0"/>
              </a:spcAft>
              <a:buClr>
                <a:schemeClr val="dk1"/>
              </a:buClr>
              <a:buSzPts val="2400"/>
              <a:buFont typeface="Noto Sans Symbols"/>
              <a:buChar char="▪"/>
            </a:pPr>
            <a:r>
              <a:rPr lang="hu-HU" sz="2000" i="0" dirty="0">
                <a:solidFill>
                  <a:schemeClr val="dk1"/>
                </a:solidFill>
                <a:highlight>
                  <a:srgbClr val="FFFFFF"/>
                </a:highlight>
                <a:latin typeface="Tahoma"/>
                <a:ea typeface="Tahoma"/>
                <a:cs typeface="Tahoma"/>
                <a:sym typeface="Tahoma"/>
              </a:rPr>
              <a:t>A háztartások energiafelhasználása 6%-kal </a:t>
            </a:r>
          </a:p>
          <a:p>
            <a:pPr marR="0" lvl="0" algn="just" rtl="0">
              <a:spcBef>
                <a:spcPts val="0"/>
              </a:spcBef>
              <a:spcAft>
                <a:spcPts val="0"/>
              </a:spcAft>
              <a:buClr>
                <a:schemeClr val="dk1"/>
              </a:buClr>
              <a:buSzPts val="2400"/>
            </a:pPr>
            <a:r>
              <a:rPr lang="hu-HU" sz="2000" i="0" dirty="0">
                <a:solidFill>
                  <a:schemeClr val="dk1"/>
                </a:solidFill>
                <a:highlight>
                  <a:srgbClr val="FFFFFF"/>
                </a:highlight>
                <a:latin typeface="Tahoma"/>
                <a:ea typeface="Tahoma"/>
                <a:cs typeface="Tahoma"/>
                <a:sym typeface="Tahoma"/>
              </a:rPr>
              <a:t>   nőtt 2021-ben.</a:t>
            </a:r>
            <a:endParaRPr sz="2000" i="0" dirty="0">
              <a:solidFill>
                <a:schemeClr val="dk1"/>
              </a:solidFill>
              <a:highlight>
                <a:srgbClr val="FFFFFF"/>
              </a:highlight>
              <a:latin typeface="Tahoma"/>
              <a:ea typeface="Tahoma"/>
              <a:cs typeface="Tahoma"/>
              <a:sym typeface="Tahoma"/>
            </a:endParaRPr>
          </a:p>
        </p:txBody>
      </p:sp>
      <p:pic>
        <p:nvPicPr>
          <p:cNvPr id="223" name="Google Shape;223;p8"/>
          <p:cNvPicPr preferRelativeResize="0">
            <a:picLocks noChangeAspect="1"/>
          </p:cNvPicPr>
          <p:nvPr/>
        </p:nvPicPr>
        <p:blipFill rotWithShape="1">
          <a:blip r:embed="rId4">
            <a:alphaModFix/>
          </a:blip>
          <a:srcRect t="21804"/>
          <a:stretch/>
        </p:blipFill>
        <p:spPr>
          <a:xfrm>
            <a:off x="6271782" y="4582870"/>
            <a:ext cx="5292966" cy="1561020"/>
          </a:xfrm>
          <a:prstGeom prst="rect">
            <a:avLst/>
          </a:prstGeom>
          <a:noFill/>
          <a:ln>
            <a:noFill/>
          </a:ln>
        </p:spPr>
      </p:pic>
      <p:sp>
        <p:nvSpPr>
          <p:cNvPr id="224" name="Google Shape;224;p8"/>
          <p:cNvSpPr txBox="1"/>
          <p:nvPr/>
        </p:nvSpPr>
        <p:spPr>
          <a:xfrm>
            <a:off x="6791259" y="4121246"/>
            <a:ext cx="4544834"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u-HU" sz="1200" b="1" dirty="0">
                <a:solidFill>
                  <a:srgbClr val="2F5496"/>
                </a:solidFill>
                <a:latin typeface="Tahoma"/>
                <a:ea typeface="Tahoma"/>
                <a:cs typeface="Tahoma"/>
                <a:sym typeface="Tahoma"/>
              </a:rPr>
              <a:t>A háztartások energiafogyasztása az Európai Unióban</a:t>
            </a:r>
            <a:r>
              <a:rPr lang="en-US" sz="1200" b="1" dirty="0">
                <a:solidFill>
                  <a:srgbClr val="2F5496"/>
                </a:solidFill>
                <a:latin typeface="Tahoma"/>
                <a:ea typeface="Tahoma"/>
                <a:cs typeface="Tahoma"/>
                <a:sym typeface="Tahoma"/>
              </a:rPr>
              <a:t>. (%</a:t>
            </a:r>
            <a:r>
              <a:rPr lang="hu-HU" sz="1200" b="1" dirty="0">
                <a:solidFill>
                  <a:srgbClr val="2F5496"/>
                </a:solidFill>
                <a:latin typeface="Tahoma"/>
                <a:ea typeface="Tahoma"/>
                <a:cs typeface="Tahoma"/>
                <a:sym typeface="Tahoma"/>
              </a:rPr>
              <a:t>-os részesedés</a:t>
            </a:r>
            <a:r>
              <a:rPr lang="en-US" sz="1200" b="1" dirty="0">
                <a:solidFill>
                  <a:srgbClr val="2F5496"/>
                </a:solidFill>
                <a:latin typeface="Tahoma"/>
                <a:ea typeface="Tahoma"/>
                <a:cs typeface="Tahoma"/>
                <a:sym typeface="Tahoma"/>
              </a:rPr>
              <a:t>, 2021).</a:t>
            </a:r>
            <a:endParaRPr sz="1200" b="1" dirty="0">
              <a:solidFill>
                <a:srgbClr val="2F5496"/>
              </a:solidFill>
              <a:latin typeface="Tahoma"/>
              <a:ea typeface="Tahoma"/>
              <a:cs typeface="Tahoma"/>
              <a:sym typeface="Tahoma"/>
            </a:endParaRPr>
          </a:p>
        </p:txBody>
      </p:sp>
      <p:sp>
        <p:nvSpPr>
          <p:cNvPr id="2" name="Szövegdoboz 1">
            <a:extLst>
              <a:ext uri="{FF2B5EF4-FFF2-40B4-BE49-F238E27FC236}">
                <a16:creationId xmlns:a16="http://schemas.microsoft.com/office/drawing/2014/main" id="{BA0766A6-9D1E-702E-D1FF-82A96F0F1E67}"/>
              </a:ext>
            </a:extLst>
          </p:cNvPr>
          <p:cNvSpPr txBox="1"/>
          <p:nvPr/>
        </p:nvSpPr>
        <p:spPr>
          <a:xfrm>
            <a:off x="6499429" y="4768544"/>
            <a:ext cx="583659" cy="276999"/>
          </a:xfrm>
          <a:prstGeom prst="rect">
            <a:avLst/>
          </a:prstGeom>
          <a:solidFill>
            <a:srgbClr val="F5F5F5"/>
          </a:solidFill>
        </p:spPr>
        <p:txBody>
          <a:bodyPr wrap="square" rtlCol="0">
            <a:spAutoFit/>
          </a:bodyPr>
          <a:lstStyle/>
          <a:p>
            <a:r>
              <a:rPr lang="hu-HU" sz="1200" dirty="0"/>
              <a:t>Fűtés</a:t>
            </a:r>
          </a:p>
        </p:txBody>
      </p:sp>
      <p:sp>
        <p:nvSpPr>
          <p:cNvPr id="3" name="Szövegdoboz 2">
            <a:extLst>
              <a:ext uri="{FF2B5EF4-FFF2-40B4-BE49-F238E27FC236}">
                <a16:creationId xmlns:a16="http://schemas.microsoft.com/office/drawing/2014/main" id="{D6BE910C-7735-2342-19F5-B262550A952F}"/>
              </a:ext>
            </a:extLst>
          </p:cNvPr>
          <p:cNvSpPr txBox="1"/>
          <p:nvPr/>
        </p:nvSpPr>
        <p:spPr>
          <a:xfrm>
            <a:off x="10752281" y="4766237"/>
            <a:ext cx="583659" cy="276999"/>
          </a:xfrm>
          <a:prstGeom prst="rect">
            <a:avLst/>
          </a:prstGeom>
          <a:solidFill>
            <a:srgbClr val="F5F5F5"/>
          </a:solidFill>
        </p:spPr>
        <p:txBody>
          <a:bodyPr wrap="square" rtlCol="0">
            <a:spAutoFit/>
          </a:bodyPr>
          <a:lstStyle/>
          <a:p>
            <a:r>
              <a:rPr lang="hu-HU" sz="1200" dirty="0"/>
              <a:t>Hűtés</a:t>
            </a:r>
          </a:p>
        </p:txBody>
      </p:sp>
      <p:sp>
        <p:nvSpPr>
          <p:cNvPr id="4" name="Szövegdoboz 3">
            <a:extLst>
              <a:ext uri="{FF2B5EF4-FFF2-40B4-BE49-F238E27FC236}">
                <a16:creationId xmlns:a16="http://schemas.microsoft.com/office/drawing/2014/main" id="{D77EA555-8BF5-BB58-5B85-78BB3B890BE2}"/>
              </a:ext>
            </a:extLst>
          </p:cNvPr>
          <p:cNvSpPr txBox="1"/>
          <p:nvPr/>
        </p:nvSpPr>
        <p:spPr>
          <a:xfrm>
            <a:off x="7083088" y="4581571"/>
            <a:ext cx="1081661" cy="461665"/>
          </a:xfrm>
          <a:prstGeom prst="rect">
            <a:avLst/>
          </a:prstGeom>
          <a:solidFill>
            <a:srgbClr val="F5F5F5"/>
          </a:solidFill>
        </p:spPr>
        <p:txBody>
          <a:bodyPr wrap="square" rtlCol="0">
            <a:spAutoFit/>
          </a:bodyPr>
          <a:lstStyle/>
          <a:p>
            <a:pPr algn="ctr"/>
            <a:r>
              <a:rPr lang="hu-HU" sz="1200" dirty="0"/>
              <a:t>Víz-melegítés</a:t>
            </a:r>
          </a:p>
        </p:txBody>
      </p:sp>
      <p:sp>
        <p:nvSpPr>
          <p:cNvPr id="6" name="Szövegdoboz 5">
            <a:extLst>
              <a:ext uri="{FF2B5EF4-FFF2-40B4-BE49-F238E27FC236}">
                <a16:creationId xmlns:a16="http://schemas.microsoft.com/office/drawing/2014/main" id="{D89499A8-CE71-D875-24C7-962CEB801CB8}"/>
              </a:ext>
            </a:extLst>
          </p:cNvPr>
          <p:cNvSpPr txBox="1"/>
          <p:nvPr/>
        </p:nvSpPr>
        <p:spPr>
          <a:xfrm>
            <a:off x="9868088" y="4773772"/>
            <a:ext cx="710123" cy="276999"/>
          </a:xfrm>
          <a:prstGeom prst="rect">
            <a:avLst/>
          </a:prstGeom>
          <a:solidFill>
            <a:srgbClr val="F5F5F5"/>
          </a:solidFill>
        </p:spPr>
        <p:txBody>
          <a:bodyPr wrap="square" rtlCol="0">
            <a:spAutoFit/>
          </a:bodyPr>
          <a:lstStyle/>
          <a:p>
            <a:r>
              <a:rPr lang="hu-HU" sz="1200" dirty="0"/>
              <a:t>Egyéb</a:t>
            </a:r>
          </a:p>
        </p:txBody>
      </p:sp>
      <p:sp>
        <p:nvSpPr>
          <p:cNvPr id="7" name="Szövegdoboz 6">
            <a:extLst>
              <a:ext uri="{FF2B5EF4-FFF2-40B4-BE49-F238E27FC236}">
                <a16:creationId xmlns:a16="http://schemas.microsoft.com/office/drawing/2014/main" id="{4D211A1F-D0B8-C224-038A-51E3EC18DBC4}"/>
              </a:ext>
            </a:extLst>
          </p:cNvPr>
          <p:cNvSpPr txBox="1"/>
          <p:nvPr/>
        </p:nvSpPr>
        <p:spPr>
          <a:xfrm>
            <a:off x="7948055" y="4598360"/>
            <a:ext cx="1337298" cy="400110"/>
          </a:xfrm>
          <a:prstGeom prst="rect">
            <a:avLst/>
          </a:prstGeom>
          <a:solidFill>
            <a:srgbClr val="F5F5F5"/>
          </a:solidFill>
        </p:spPr>
        <p:txBody>
          <a:bodyPr wrap="square" rtlCol="0">
            <a:spAutoFit/>
          </a:bodyPr>
          <a:lstStyle/>
          <a:p>
            <a:pPr algn="ctr"/>
            <a:r>
              <a:rPr lang="hu-HU" sz="1000" dirty="0"/>
              <a:t>Világítás és </a:t>
            </a:r>
            <a:r>
              <a:rPr lang="hu-HU" sz="1000" dirty="0" err="1"/>
              <a:t>elektro</a:t>
            </a:r>
            <a:r>
              <a:rPr lang="hu-HU" sz="1000" dirty="0"/>
              <a:t>- mos készülékek</a:t>
            </a:r>
          </a:p>
        </p:txBody>
      </p:sp>
      <p:sp>
        <p:nvSpPr>
          <p:cNvPr id="5" name="Szövegdoboz 4">
            <a:extLst>
              <a:ext uri="{FF2B5EF4-FFF2-40B4-BE49-F238E27FC236}">
                <a16:creationId xmlns:a16="http://schemas.microsoft.com/office/drawing/2014/main" id="{5502D398-5C9D-9E00-A637-C733298DE5D9}"/>
              </a:ext>
            </a:extLst>
          </p:cNvPr>
          <p:cNvSpPr txBox="1"/>
          <p:nvPr/>
        </p:nvSpPr>
        <p:spPr>
          <a:xfrm>
            <a:off x="9063676" y="4773772"/>
            <a:ext cx="673093" cy="276999"/>
          </a:xfrm>
          <a:prstGeom prst="rect">
            <a:avLst/>
          </a:prstGeom>
          <a:solidFill>
            <a:srgbClr val="F5F5F5"/>
          </a:solidFill>
        </p:spPr>
        <p:txBody>
          <a:bodyPr wrap="square" rtlCol="0">
            <a:spAutoFit/>
          </a:bodyPr>
          <a:lstStyle/>
          <a:p>
            <a:r>
              <a:rPr lang="hu-HU" sz="1200" dirty="0"/>
              <a:t>Főzés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9"/>
          <p:cNvSpPr txBox="1">
            <a:spLocks noGrp="1"/>
          </p:cNvSpPr>
          <p:nvPr>
            <p:ph type="title"/>
          </p:nvPr>
        </p:nvSpPr>
        <p:spPr>
          <a:xfrm>
            <a:off x="839788" y="-1555"/>
            <a:ext cx="10141230" cy="9620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54F74"/>
              </a:buClr>
              <a:buSzPts val="4000"/>
              <a:buFont typeface="Tahoma"/>
              <a:buNone/>
            </a:pPr>
            <a:r>
              <a:rPr lang="hu-HU" dirty="0"/>
              <a:t>Vízfogyasztás és a kereslet</a:t>
            </a:r>
            <a:endParaRPr dirty="0"/>
          </a:p>
        </p:txBody>
      </p:sp>
      <p:sp>
        <p:nvSpPr>
          <p:cNvPr id="231" name="Google Shape;231;p9"/>
          <p:cNvSpPr txBox="1">
            <a:spLocks noGrp="1"/>
          </p:cNvSpPr>
          <p:nvPr>
            <p:ph type="body" idx="2"/>
          </p:nvPr>
        </p:nvSpPr>
        <p:spPr>
          <a:xfrm>
            <a:off x="313542" y="1121898"/>
            <a:ext cx="5741239" cy="52861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hu-HU" b="0" i="0" dirty="0"/>
              <a:t>Európában személyenként átlagosan 144 liter vizet fogyasztanak a háztartásokban.</a:t>
            </a:r>
          </a:p>
          <a:p>
            <a:pPr marL="0" lvl="0" indent="0" algn="l" rtl="0">
              <a:lnSpc>
                <a:spcPct val="90000"/>
              </a:lnSpc>
              <a:spcBef>
                <a:spcPts val="0"/>
              </a:spcBef>
              <a:spcAft>
                <a:spcPts val="0"/>
              </a:spcAft>
              <a:buClr>
                <a:schemeClr val="dk1"/>
              </a:buClr>
              <a:buSzPts val="2400"/>
              <a:buNone/>
            </a:pPr>
            <a:endParaRPr b="0" i="0" dirty="0"/>
          </a:p>
          <a:p>
            <a:pPr marL="285750" lvl="0" indent="-285750" algn="l" rtl="0">
              <a:lnSpc>
                <a:spcPct val="90000"/>
              </a:lnSpc>
              <a:spcBef>
                <a:spcPts val="1000"/>
              </a:spcBef>
              <a:spcAft>
                <a:spcPts val="0"/>
              </a:spcAft>
              <a:buClr>
                <a:schemeClr val="dk1"/>
              </a:buClr>
              <a:buSzPts val="2400"/>
              <a:buFont typeface="Noto Sans Symbols"/>
              <a:buChar char="▪"/>
            </a:pPr>
            <a:r>
              <a:rPr lang="hu-HU" b="0" i="0" dirty="0"/>
              <a:t>Az egy évben elfogyasztott víz legnagyobb részét (40%) a mezőgazdaság használja el Európában.</a:t>
            </a:r>
          </a:p>
          <a:p>
            <a:pPr marL="285750" lvl="0" indent="-285750" algn="l" rtl="0">
              <a:lnSpc>
                <a:spcPct val="90000"/>
              </a:lnSpc>
              <a:spcBef>
                <a:spcPts val="1000"/>
              </a:spcBef>
              <a:spcAft>
                <a:spcPts val="0"/>
              </a:spcAft>
              <a:buClr>
                <a:schemeClr val="dk1"/>
              </a:buClr>
              <a:buSzPts val="2400"/>
              <a:buFont typeface="Noto Sans Symbols"/>
              <a:buChar char="▪"/>
            </a:pPr>
            <a:r>
              <a:rPr lang="hu-HU" b="0" i="0" dirty="0"/>
              <a:t>Az energiatermelés is sok vizet használ fel (28%), pl. az atomerőművek és a fosszilis tüzelésű erőművek hűtésére.</a:t>
            </a:r>
          </a:p>
          <a:p>
            <a:pPr marL="285750" lvl="0" indent="-285750" algn="l" rtl="0">
              <a:lnSpc>
                <a:spcPct val="90000"/>
              </a:lnSpc>
              <a:spcBef>
                <a:spcPts val="1000"/>
              </a:spcBef>
              <a:spcAft>
                <a:spcPts val="0"/>
              </a:spcAft>
              <a:buClr>
                <a:schemeClr val="dk1"/>
              </a:buClr>
              <a:buSzPts val="2400"/>
              <a:buFont typeface="Noto Sans Symbols"/>
              <a:buChar char="▪"/>
            </a:pPr>
            <a:r>
              <a:rPr lang="hu-HU" b="0" i="0" dirty="0"/>
              <a:t>A bányászat és a feldolgozóipar 18%-ot tesz ki, ezt követi a háztartási használat, amely a vízhasználat mintegy 12%-</a:t>
            </a:r>
            <a:r>
              <a:rPr lang="hu-HU" dirty="0"/>
              <a:t>ér</a:t>
            </a:r>
            <a:r>
              <a:rPr lang="hu-HU" b="0" i="0" dirty="0"/>
              <a:t>t felel.</a:t>
            </a:r>
            <a:r>
              <a:rPr lang="en-US" b="0" i="0" dirty="0"/>
              <a:t> </a:t>
            </a:r>
            <a:endParaRPr dirty="0"/>
          </a:p>
        </p:txBody>
      </p:sp>
      <p:sp>
        <p:nvSpPr>
          <p:cNvPr id="232" name="Google Shape;232;p9"/>
          <p:cNvSpPr txBox="1"/>
          <p:nvPr/>
        </p:nvSpPr>
        <p:spPr>
          <a:xfrm>
            <a:off x="442973" y="6212530"/>
            <a:ext cx="610597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u="sng"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hlinkClick r:id="rId3">
                  <a:extLst>
                    <a:ext uri="{A12FA001-AC4F-418D-AE19-62706E023703}">
                      <ahyp:hlinkClr xmlns:ahyp="http://schemas.microsoft.com/office/drawing/2018/hyperlinkcolor" val="tx"/>
                    </a:ext>
                  </a:extLst>
                </a:hlinkClick>
              </a:rPr>
              <a:t>https://ec.europa.eu/eurostat/statistics-explained/index.php?title=Water_statistics#Water_as_a_resource</a:t>
            </a:r>
            <a:endParaRPr sz="800"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endParaRPr>
          </a:p>
          <a:p>
            <a:pPr marL="0" marR="0" lvl="0" indent="0" algn="l" rtl="0">
              <a:spcBef>
                <a:spcPts val="0"/>
              </a:spcBef>
              <a:spcAft>
                <a:spcPts val="0"/>
              </a:spcAft>
              <a:buNone/>
            </a:pPr>
            <a:r>
              <a:rPr lang="en-US" sz="800" u="sng"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hlinkClick r:id="rId4">
                  <a:extLst>
                    <a:ext uri="{A12FA001-AC4F-418D-AE19-62706E023703}">
                      <ahyp:hlinkClr xmlns:ahyp="http://schemas.microsoft.com/office/drawing/2018/hyperlinkcolor" val="tx"/>
                    </a:ext>
                  </a:extLst>
                </a:hlinkClick>
              </a:rPr>
              <a:t>https://www.eea.europa.eu/signals-archived/signals-2018-content-list/articles/water-use-in-europe-2014#:~:text=On%20average%2C%20144%20litres%20of,differs%20from%20region%20to%20region</a:t>
            </a:r>
            <a:r>
              <a:rPr lang="en-US" sz="80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a:t>
            </a:r>
            <a:endParaRPr lang="en-US" sz="800"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233" name="Google Shape;233;p9"/>
          <p:cNvSpPr txBox="1"/>
          <p:nvPr/>
        </p:nvSpPr>
        <p:spPr>
          <a:xfrm>
            <a:off x="6548942" y="821971"/>
            <a:ext cx="4432075" cy="861734"/>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u-HU" sz="2000" b="1" dirty="0">
                <a:solidFill>
                  <a:srgbClr val="2F5496"/>
                </a:solidFill>
                <a:latin typeface="Tahoma"/>
                <a:ea typeface="Tahoma"/>
                <a:cs typeface="Tahoma"/>
                <a:sym typeface="Tahoma"/>
              </a:rPr>
              <a:t>Mire használják az európaiak az ivóvizet</a:t>
            </a:r>
            <a:r>
              <a:rPr lang="en-US" sz="2000" b="1" dirty="0">
                <a:solidFill>
                  <a:srgbClr val="2F5496"/>
                </a:solidFill>
                <a:latin typeface="Tahoma"/>
                <a:ea typeface="Tahoma"/>
                <a:cs typeface="Tahoma"/>
                <a:sym typeface="Tahoma"/>
              </a:rPr>
              <a:t>? </a:t>
            </a:r>
            <a:endParaRPr lang="hu-HU" sz="2000" b="1" dirty="0">
              <a:solidFill>
                <a:srgbClr val="2F5496"/>
              </a:solidFill>
              <a:latin typeface="Tahoma"/>
              <a:ea typeface="Tahoma"/>
              <a:cs typeface="Tahoma"/>
              <a:sym typeface="Tahoma"/>
            </a:endParaRPr>
          </a:p>
          <a:p>
            <a:pPr marL="0" marR="0" lvl="0" indent="0" algn="ctr" rtl="0">
              <a:spcBef>
                <a:spcPts val="0"/>
              </a:spcBef>
              <a:spcAft>
                <a:spcPts val="0"/>
              </a:spcAft>
              <a:buNone/>
            </a:pPr>
            <a:r>
              <a:rPr lang="en-US" sz="1000" dirty="0">
                <a:solidFill>
                  <a:srgbClr val="2F5496"/>
                </a:solidFill>
                <a:latin typeface="Tahoma"/>
                <a:ea typeface="Tahoma"/>
                <a:cs typeface="Tahoma"/>
                <a:sym typeface="Tahoma"/>
              </a:rPr>
              <a:t>(</a:t>
            </a:r>
            <a:r>
              <a:rPr lang="en-US" sz="1000" dirty="0">
                <a:solidFill>
                  <a:srgbClr val="2F5496"/>
                </a:solidFill>
                <a:latin typeface="Tahoma"/>
                <a:ea typeface="Tahoma"/>
                <a:cs typeface="Tahoma"/>
                <a:sym typeface="Tahoma"/>
                <a:hlinkClick r:id="rId5"/>
              </a:rPr>
              <a:t>Indicative, EC, 2023</a:t>
            </a:r>
            <a:r>
              <a:rPr lang="en-US" sz="1000" dirty="0">
                <a:solidFill>
                  <a:srgbClr val="2F5496"/>
                </a:solidFill>
                <a:latin typeface="Tahoma"/>
                <a:ea typeface="Tahoma"/>
                <a:cs typeface="Tahoma"/>
                <a:sym typeface="Tahoma"/>
              </a:rPr>
              <a:t>) </a:t>
            </a:r>
            <a:endParaRPr sz="1000" dirty="0">
              <a:solidFill>
                <a:srgbClr val="2F5496"/>
              </a:solidFill>
              <a:latin typeface="Tahoma"/>
              <a:ea typeface="Tahoma"/>
              <a:cs typeface="Tahoma"/>
              <a:sym typeface="Tahoma"/>
            </a:endParaRPr>
          </a:p>
        </p:txBody>
      </p:sp>
      <p:pic>
        <p:nvPicPr>
          <p:cNvPr id="1026" name="Picture 2" descr="Water use at home">
            <a:extLst>
              <a:ext uri="{FF2B5EF4-FFF2-40B4-BE49-F238E27FC236}">
                <a16:creationId xmlns:a16="http://schemas.microsoft.com/office/drawing/2014/main" id="{C63B9AB5-123E-B893-1F4B-DF3B4FECB4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239" t="47292" r="7501" b="8293"/>
          <a:stretch/>
        </p:blipFill>
        <p:spPr bwMode="auto">
          <a:xfrm>
            <a:off x="5939183" y="1815920"/>
            <a:ext cx="5519076" cy="417196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365C359-6B06-01EC-FB7E-C1707C094239}"/>
              </a:ext>
            </a:extLst>
          </p:cNvPr>
          <p:cNvGrpSpPr/>
          <p:nvPr/>
        </p:nvGrpSpPr>
        <p:grpSpPr>
          <a:xfrm>
            <a:off x="6137221" y="1367933"/>
            <a:ext cx="1553104" cy="2349304"/>
            <a:chOff x="10646285" y="2662089"/>
            <a:chExt cx="1553104" cy="2349304"/>
          </a:xfrm>
        </p:grpSpPr>
        <p:sp>
          <p:nvSpPr>
            <p:cNvPr id="2" name="Szövegdoboz 1">
              <a:extLst>
                <a:ext uri="{FF2B5EF4-FFF2-40B4-BE49-F238E27FC236}">
                  <a16:creationId xmlns:a16="http://schemas.microsoft.com/office/drawing/2014/main" id="{048973DF-5919-6BC0-9FF8-0474C2DB013F}"/>
                </a:ext>
              </a:extLst>
            </p:cNvPr>
            <p:cNvSpPr txBox="1"/>
            <p:nvPr/>
          </p:nvSpPr>
          <p:spPr>
            <a:xfrm>
              <a:off x="10646610" y="2662089"/>
              <a:ext cx="1540041" cy="276999"/>
            </a:xfrm>
            <a:prstGeom prst="rect">
              <a:avLst/>
            </a:prstGeom>
            <a:solidFill>
              <a:srgbClr val="094369"/>
            </a:solidFill>
          </p:spPr>
          <p:txBody>
            <a:bodyPr wrap="square" rtlCol="0">
              <a:spAutoFit/>
            </a:bodyPr>
            <a:lstStyle/>
            <a:p>
              <a:pPr algn="ctr"/>
              <a:r>
                <a:rPr lang="hu-HU" sz="1200" b="1" dirty="0">
                  <a:solidFill>
                    <a:schemeClr val="bg1"/>
                  </a:solidFill>
                  <a:latin typeface="Tahoma" panose="020B0604030504040204" pitchFamily="34" charset="0"/>
                  <a:ea typeface="Tahoma" panose="020B0604030504040204" pitchFamily="34" charset="0"/>
                  <a:cs typeface="Tahoma" panose="020B0604030504040204" pitchFamily="34" charset="0"/>
                </a:rPr>
                <a:t>ZUHANYZÁS</a:t>
              </a:r>
            </a:p>
          </p:txBody>
        </p:sp>
        <p:sp>
          <p:nvSpPr>
            <p:cNvPr id="3" name="Szövegdoboz 2">
              <a:extLst>
                <a:ext uri="{FF2B5EF4-FFF2-40B4-BE49-F238E27FC236}">
                  <a16:creationId xmlns:a16="http://schemas.microsoft.com/office/drawing/2014/main" id="{5F66318F-8A9C-7F05-1592-49E42A0F650B}"/>
                </a:ext>
              </a:extLst>
            </p:cNvPr>
            <p:cNvSpPr txBox="1"/>
            <p:nvPr/>
          </p:nvSpPr>
          <p:spPr>
            <a:xfrm>
              <a:off x="10646610" y="3180165"/>
              <a:ext cx="1552779" cy="276999"/>
            </a:xfrm>
            <a:prstGeom prst="rect">
              <a:avLst/>
            </a:prstGeom>
            <a:solidFill>
              <a:srgbClr val="145E8A"/>
            </a:solidFill>
          </p:spPr>
          <p:txBody>
            <a:bodyPr wrap="square" rtlCol="0">
              <a:spAutoFit/>
            </a:bodyPr>
            <a:lstStyle/>
            <a:p>
              <a:pPr algn="ctr"/>
              <a:r>
                <a:rPr lang="hu-HU" sz="1200" b="1" dirty="0">
                  <a:solidFill>
                    <a:schemeClr val="bg1"/>
                  </a:solidFill>
                  <a:latin typeface="Tahoma" panose="020B0604030504040204" pitchFamily="34" charset="0"/>
                  <a:ea typeface="Tahoma" panose="020B0604030504040204" pitchFamily="34" charset="0"/>
                  <a:cs typeface="Tahoma" panose="020B0604030504040204" pitchFamily="34" charset="0"/>
                </a:rPr>
                <a:t>FOGMOSÁS</a:t>
              </a:r>
            </a:p>
          </p:txBody>
        </p:sp>
        <p:sp>
          <p:nvSpPr>
            <p:cNvPr id="4" name="Szövegdoboz 3">
              <a:extLst>
                <a:ext uri="{FF2B5EF4-FFF2-40B4-BE49-F238E27FC236}">
                  <a16:creationId xmlns:a16="http://schemas.microsoft.com/office/drawing/2014/main" id="{1869987C-E8FA-237B-C621-CBB28C30EF83}"/>
                </a:ext>
              </a:extLst>
            </p:cNvPr>
            <p:cNvSpPr txBox="1"/>
            <p:nvPr/>
          </p:nvSpPr>
          <p:spPr>
            <a:xfrm>
              <a:off x="10646285" y="3698241"/>
              <a:ext cx="1540041" cy="276999"/>
            </a:xfrm>
            <a:prstGeom prst="rect">
              <a:avLst/>
            </a:prstGeom>
            <a:solidFill>
              <a:srgbClr val="2999D6"/>
            </a:solidFill>
          </p:spPr>
          <p:txBody>
            <a:bodyPr wrap="square" rtlCol="0">
              <a:spAutoFit/>
            </a:bodyPr>
            <a:lstStyle/>
            <a:p>
              <a:pPr algn="ctr"/>
              <a:r>
                <a:rPr lang="hu-HU" sz="1200" b="1" dirty="0">
                  <a:solidFill>
                    <a:schemeClr val="tx1"/>
                  </a:solidFill>
                  <a:latin typeface="Tahoma" panose="020B0604030504040204" pitchFamily="34" charset="0"/>
                  <a:ea typeface="Tahoma" panose="020B0604030504040204" pitchFamily="34" charset="0"/>
                  <a:cs typeface="Tahoma" panose="020B0604030504040204" pitchFamily="34" charset="0"/>
                </a:rPr>
                <a:t>WC HASZNÁLAT</a:t>
              </a:r>
            </a:p>
          </p:txBody>
        </p:sp>
        <p:sp>
          <p:nvSpPr>
            <p:cNvPr id="5" name="Szövegdoboz 4">
              <a:extLst>
                <a:ext uri="{FF2B5EF4-FFF2-40B4-BE49-F238E27FC236}">
                  <a16:creationId xmlns:a16="http://schemas.microsoft.com/office/drawing/2014/main" id="{E2488692-6BE8-3CB0-565A-0D05FD54FD97}"/>
                </a:ext>
              </a:extLst>
            </p:cNvPr>
            <p:cNvSpPr txBox="1"/>
            <p:nvPr/>
          </p:nvSpPr>
          <p:spPr>
            <a:xfrm>
              <a:off x="10646610" y="4216317"/>
              <a:ext cx="1552779" cy="276999"/>
            </a:xfrm>
            <a:prstGeom prst="rect">
              <a:avLst/>
            </a:prstGeom>
            <a:solidFill>
              <a:srgbClr val="89D2F6"/>
            </a:solidFill>
          </p:spPr>
          <p:txBody>
            <a:bodyPr wrap="square" rtlCol="0">
              <a:spAutoFit/>
            </a:bodyPr>
            <a:lstStyle/>
            <a:p>
              <a:pPr algn="ctr"/>
              <a:r>
                <a:rPr lang="hu-HU" sz="1200" b="1" dirty="0">
                  <a:solidFill>
                    <a:schemeClr val="tx1"/>
                  </a:solidFill>
                  <a:latin typeface="Tahoma" panose="020B0604030504040204" pitchFamily="34" charset="0"/>
                  <a:ea typeface="Tahoma" panose="020B0604030504040204" pitchFamily="34" charset="0"/>
                  <a:cs typeface="Tahoma" panose="020B0604030504040204" pitchFamily="34" charset="0"/>
                </a:rPr>
                <a:t>MOSOGATÁS</a:t>
              </a:r>
            </a:p>
          </p:txBody>
        </p:sp>
        <p:sp>
          <p:nvSpPr>
            <p:cNvPr id="6" name="Szövegdoboz 5">
              <a:extLst>
                <a:ext uri="{FF2B5EF4-FFF2-40B4-BE49-F238E27FC236}">
                  <a16:creationId xmlns:a16="http://schemas.microsoft.com/office/drawing/2014/main" id="{A6FB0C87-CD14-D935-6796-BDE909A725F4}"/>
                </a:ext>
              </a:extLst>
            </p:cNvPr>
            <p:cNvSpPr txBox="1"/>
            <p:nvPr/>
          </p:nvSpPr>
          <p:spPr>
            <a:xfrm>
              <a:off x="10646610" y="4734394"/>
              <a:ext cx="1540800" cy="276999"/>
            </a:xfrm>
            <a:prstGeom prst="rect">
              <a:avLst/>
            </a:prstGeom>
            <a:solidFill>
              <a:srgbClr val="BEE4FA"/>
            </a:solidFill>
          </p:spPr>
          <p:txBody>
            <a:bodyPr wrap="square" rtlCol="0">
              <a:spAutoFit/>
            </a:bodyPr>
            <a:lstStyle/>
            <a:p>
              <a:pPr algn="ctr"/>
              <a:r>
                <a:rPr lang="hu-HU" sz="1200" b="1" dirty="0">
                  <a:solidFill>
                    <a:schemeClr val="tx1"/>
                  </a:solidFill>
                  <a:latin typeface="Tahoma" panose="020B0604030504040204" pitchFamily="34" charset="0"/>
                  <a:ea typeface="Tahoma" panose="020B0604030504040204" pitchFamily="34" charset="0"/>
                  <a:cs typeface="Tahoma" panose="020B0604030504040204" pitchFamily="34" charset="0"/>
                </a:rPr>
                <a:t>MOSÁS</a:t>
              </a:r>
            </a:p>
          </p:txBody>
        </p:sp>
      </p:grpSp>
      <p:sp>
        <p:nvSpPr>
          <p:cNvPr id="7" name="Google Shape;233;p9">
            <a:extLst>
              <a:ext uri="{FF2B5EF4-FFF2-40B4-BE49-F238E27FC236}">
                <a16:creationId xmlns:a16="http://schemas.microsoft.com/office/drawing/2014/main" id="{1674D198-2621-E412-B4F9-495FB62E4C76}"/>
              </a:ext>
            </a:extLst>
          </p:cNvPr>
          <p:cNvSpPr txBox="1"/>
          <p:nvPr/>
        </p:nvSpPr>
        <p:spPr>
          <a:xfrm>
            <a:off x="6369505" y="5987885"/>
            <a:ext cx="1861653"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u-HU" b="1" dirty="0">
                <a:solidFill>
                  <a:srgbClr val="2F5496"/>
                </a:solidFill>
                <a:latin typeface="Tahoma"/>
                <a:ea typeface="Tahoma"/>
                <a:cs typeface="Tahoma"/>
                <a:sym typeface="Tahoma"/>
              </a:rPr>
              <a:t>Víztakarékos intézkedésekkel</a:t>
            </a:r>
            <a:endParaRPr lang="hu-HU" dirty="0">
              <a:solidFill>
                <a:srgbClr val="2F5496"/>
              </a:solidFill>
              <a:latin typeface="Tahoma"/>
              <a:ea typeface="Tahoma"/>
              <a:cs typeface="Tahoma"/>
              <a:sym typeface="Tahoma"/>
            </a:endParaRPr>
          </a:p>
        </p:txBody>
      </p:sp>
      <p:sp>
        <p:nvSpPr>
          <p:cNvPr id="8" name="Google Shape;233;p9">
            <a:extLst>
              <a:ext uri="{FF2B5EF4-FFF2-40B4-BE49-F238E27FC236}">
                <a16:creationId xmlns:a16="http://schemas.microsoft.com/office/drawing/2014/main" id="{9BEF1F2D-41D7-1850-A767-66E4B26C30AA}"/>
              </a:ext>
            </a:extLst>
          </p:cNvPr>
          <p:cNvSpPr txBox="1"/>
          <p:nvPr/>
        </p:nvSpPr>
        <p:spPr>
          <a:xfrm>
            <a:off x="8178905" y="5987885"/>
            <a:ext cx="1861653"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hu-HU" b="1" dirty="0">
                <a:solidFill>
                  <a:srgbClr val="2F5496"/>
                </a:solidFill>
                <a:latin typeface="Tahoma"/>
                <a:ea typeface="Tahoma"/>
                <a:cs typeface="Tahoma"/>
                <a:sym typeface="Tahoma"/>
              </a:rPr>
              <a:t>Régi szokások és eszközök esetén</a:t>
            </a:r>
            <a:endParaRPr lang="hu-HU" dirty="0">
              <a:solidFill>
                <a:srgbClr val="2F5496"/>
              </a:solidFill>
              <a:latin typeface="Tahoma"/>
              <a:ea typeface="Tahoma"/>
              <a:cs typeface="Tahoma"/>
              <a:sym typeface="Tahom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0"/>
          <p:cNvSpPr txBox="1">
            <a:spLocks noGrp="1"/>
          </p:cNvSpPr>
          <p:nvPr>
            <p:ph type="title"/>
          </p:nvPr>
        </p:nvSpPr>
        <p:spPr>
          <a:xfrm>
            <a:off x="566242" y="3556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dirty="0"/>
              <a:t>Energiaforrások az EU-ban</a:t>
            </a:r>
          </a:p>
        </p:txBody>
      </p:sp>
      <p:sp>
        <p:nvSpPr>
          <p:cNvPr id="239" name="Google Shape;239;p10"/>
          <p:cNvSpPr txBox="1"/>
          <p:nvPr/>
        </p:nvSpPr>
        <p:spPr>
          <a:xfrm>
            <a:off x="335423" y="75556"/>
            <a:ext cx="6105970"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9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https://www.visualcapitalist.com/mapped-europes-biggest-sources-of-electricity-by-country/</a:t>
            </a:r>
            <a:endParaRPr lang="hu-HU" sz="900" dirty="0">
              <a:solidFill>
                <a:schemeClr val="dk1"/>
              </a:solidFill>
              <a:latin typeface="Calibri"/>
              <a:ea typeface="Calibri"/>
              <a:cs typeface="Calibri"/>
              <a:sym typeface="Calibri"/>
            </a:endParaRPr>
          </a:p>
          <a:p>
            <a:pPr marL="0" marR="0" lvl="0" indent="0" algn="l" rtl="0">
              <a:spcBef>
                <a:spcPts val="0"/>
              </a:spcBef>
              <a:spcAft>
                <a:spcPts val="0"/>
              </a:spcAft>
              <a:buNone/>
            </a:pPr>
            <a:r>
              <a:rPr lang="hu-HU" sz="9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https://www.europarl.europa.eu/RegData/etudes/ATAG/2023/745693/EPRS_ATA(2023)745693_EN.pdf</a:t>
            </a:r>
            <a:r>
              <a:rPr lang="hu-HU" sz="900" dirty="0">
                <a:solidFill>
                  <a:schemeClr val="dk1"/>
                </a:solidFill>
                <a:latin typeface="Calibri"/>
                <a:ea typeface="Calibri"/>
                <a:cs typeface="Calibri"/>
                <a:sym typeface="Calibri"/>
              </a:rPr>
              <a:t> </a:t>
            </a:r>
            <a:br>
              <a:rPr lang="hu-HU" sz="900" dirty="0">
                <a:solidFill>
                  <a:schemeClr val="dk1"/>
                </a:solidFill>
                <a:latin typeface="Calibri"/>
                <a:ea typeface="Calibri"/>
                <a:cs typeface="Calibri"/>
                <a:sym typeface="Calibri"/>
              </a:rPr>
            </a:br>
            <a:r>
              <a:rPr lang="hu-HU" sz="900" dirty="0">
                <a:solidFill>
                  <a:schemeClr val="dk1"/>
                </a:solidFill>
                <a:latin typeface="Calibri"/>
                <a:ea typeface="Calibri"/>
                <a:cs typeface="Calibri"/>
                <a:sym typeface="Calibri"/>
              </a:rPr>
              <a:t> </a:t>
            </a:r>
            <a:endParaRPr lang="hu-HU" dirty="0"/>
          </a:p>
        </p:txBody>
      </p:sp>
      <p:sp>
        <p:nvSpPr>
          <p:cNvPr id="240" name="Google Shape;240;p10"/>
          <p:cNvSpPr txBox="1"/>
          <p:nvPr/>
        </p:nvSpPr>
        <p:spPr>
          <a:xfrm>
            <a:off x="335423" y="1453429"/>
            <a:ext cx="4734417" cy="5262939"/>
          </a:xfrm>
          <a:prstGeom prst="rect">
            <a:avLst/>
          </a:prstGeom>
          <a:noFill/>
          <a:ln>
            <a:noFill/>
          </a:ln>
        </p:spPr>
        <p:txBody>
          <a:bodyPr spcFirstLastPara="1" wrap="square" lIns="91425" tIns="45700" rIns="91425" bIns="45700" anchor="t" anchorCtr="0">
            <a:spAutoFit/>
          </a:bodyPr>
          <a:lstStyle/>
          <a:p>
            <a:pPr marL="177800" marR="0" lvl="0" indent="-177800" algn="just" rtl="0">
              <a:spcBef>
                <a:spcPts val="0"/>
              </a:spcBef>
              <a:spcAft>
                <a:spcPts val="0"/>
              </a:spcAft>
              <a:buClr>
                <a:srgbClr val="333333"/>
              </a:buClr>
              <a:buSzPts val="2400"/>
              <a:buFont typeface="Noto Sans Symbols"/>
              <a:buChar char="▪"/>
            </a:pPr>
            <a:r>
              <a:rPr lang="hu-HU" sz="2400" b="0" i="0" dirty="0">
                <a:solidFill>
                  <a:srgbClr val="333333"/>
                </a:solidFill>
                <a:highlight>
                  <a:srgbClr val="FFFFFF"/>
                </a:highlight>
                <a:latin typeface="Tahoma"/>
                <a:ea typeface="Tahoma"/>
                <a:cs typeface="Tahoma"/>
                <a:sym typeface="Tahoma"/>
              </a:rPr>
              <a:t>Összességében elmondható, hogy 2022-re az EU-ban az energiaforrások nagy részét megújuló erőforrások tették ki (43,2%), ezeket követte az atomenergia (27,6%), majd a szilárd tüzelőanyagok, például a szén (16,4%).</a:t>
            </a:r>
          </a:p>
          <a:p>
            <a:pPr marL="177800" marR="0" lvl="0" indent="-177800" algn="just" rtl="0">
              <a:spcBef>
                <a:spcPts val="0"/>
              </a:spcBef>
              <a:spcAft>
                <a:spcPts val="0"/>
              </a:spcAft>
              <a:buClr>
                <a:srgbClr val="333333"/>
              </a:buClr>
              <a:buSzPts val="2400"/>
              <a:buFont typeface="Noto Sans Symbols"/>
              <a:buChar char="▪"/>
            </a:pPr>
            <a:endParaRPr lang="hu-HU" sz="2400" dirty="0">
              <a:solidFill>
                <a:srgbClr val="333333"/>
              </a:solidFill>
              <a:highlight>
                <a:srgbClr val="FFFFFF"/>
              </a:highlight>
              <a:latin typeface="Tahoma"/>
              <a:ea typeface="Tahoma"/>
              <a:cs typeface="Tahoma"/>
              <a:sym typeface="Tahoma"/>
            </a:endParaRPr>
          </a:p>
          <a:p>
            <a:pPr marL="177800" marR="0" lvl="0" indent="-177800" algn="just" rtl="0">
              <a:spcBef>
                <a:spcPts val="0"/>
              </a:spcBef>
              <a:spcAft>
                <a:spcPts val="0"/>
              </a:spcAft>
              <a:buClr>
                <a:srgbClr val="333333"/>
              </a:buClr>
              <a:buSzPts val="2400"/>
              <a:buFont typeface="Noto Sans Symbols"/>
              <a:buChar char="▪"/>
            </a:pPr>
            <a:r>
              <a:rPr lang="hu-HU" sz="2400" b="0" i="0" dirty="0">
                <a:solidFill>
                  <a:srgbClr val="333333"/>
                </a:solidFill>
                <a:highlight>
                  <a:srgbClr val="FFFFFF"/>
                </a:highlight>
                <a:latin typeface="Tahoma"/>
                <a:ea typeface="Tahoma"/>
                <a:cs typeface="Tahoma"/>
                <a:sym typeface="Tahoma"/>
              </a:rPr>
              <a:t>A megújuló energiát leginkább bioenergiából és hulladékból állítják elő (56,8%), ezt követi a szél- (14,9%), a víz- (9,8%) és a napenergia (8,9%).</a:t>
            </a:r>
            <a:endParaRPr lang="hu-HU" sz="2400" dirty="0">
              <a:solidFill>
                <a:srgbClr val="333333"/>
              </a:solidFill>
              <a:highlight>
                <a:srgbClr val="FFFFFF"/>
              </a:highlight>
              <a:latin typeface="Tahoma"/>
              <a:ea typeface="Tahoma"/>
              <a:cs typeface="Tahoma"/>
              <a:sym typeface="Tahoma"/>
            </a:endParaRPr>
          </a:p>
        </p:txBody>
      </p:sp>
      <p:grpSp>
        <p:nvGrpSpPr>
          <p:cNvPr id="5" name="Group 4">
            <a:extLst>
              <a:ext uri="{FF2B5EF4-FFF2-40B4-BE49-F238E27FC236}">
                <a16:creationId xmlns:a16="http://schemas.microsoft.com/office/drawing/2014/main" id="{78799FCA-3AB0-4909-02A6-C6A36159EF2E}"/>
              </a:ext>
            </a:extLst>
          </p:cNvPr>
          <p:cNvGrpSpPr/>
          <p:nvPr/>
        </p:nvGrpSpPr>
        <p:grpSpPr>
          <a:xfrm>
            <a:off x="5159947" y="1453429"/>
            <a:ext cx="7032053" cy="4642571"/>
            <a:chOff x="5313719" y="2538397"/>
            <a:chExt cx="6542857" cy="4319603"/>
          </a:xfrm>
        </p:grpSpPr>
        <p:sp>
          <p:nvSpPr>
            <p:cNvPr id="242" name="Google Shape;242;p10"/>
            <p:cNvSpPr txBox="1"/>
            <p:nvPr/>
          </p:nvSpPr>
          <p:spPr>
            <a:xfrm>
              <a:off x="5313719" y="2538397"/>
              <a:ext cx="6542857" cy="27916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350" b="1" dirty="0">
                  <a:solidFill>
                    <a:srgbClr val="2F5496"/>
                  </a:solidFill>
                  <a:latin typeface="Tahoma"/>
                  <a:ea typeface="Tahoma"/>
                  <a:cs typeface="Tahoma"/>
                  <a:sym typeface="Tahoma"/>
                </a:rPr>
                <a:t>Az energiaforrások részesedése az EU primerenergia-termelésében (%), 2022</a:t>
              </a:r>
            </a:p>
          </p:txBody>
        </p:sp>
        <p:pic>
          <p:nvPicPr>
            <p:cNvPr id="4" name="Picture 3">
              <a:extLst>
                <a:ext uri="{FF2B5EF4-FFF2-40B4-BE49-F238E27FC236}">
                  <a16:creationId xmlns:a16="http://schemas.microsoft.com/office/drawing/2014/main" id="{CC91EB9C-302A-E34E-AC21-A1AA1B99AB9D}"/>
                </a:ext>
              </a:extLst>
            </p:cNvPr>
            <p:cNvPicPr>
              <a:picLocks noChangeAspect="1"/>
            </p:cNvPicPr>
            <p:nvPr/>
          </p:nvPicPr>
          <p:blipFill>
            <a:blip r:embed="rId5"/>
            <a:stretch>
              <a:fillRect/>
            </a:stretch>
          </p:blipFill>
          <p:spPr>
            <a:xfrm>
              <a:off x="5313719" y="2953238"/>
              <a:ext cx="6542857" cy="3904762"/>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1"/>
          <p:cNvSpPr txBox="1">
            <a:spLocks noGrp="1"/>
          </p:cNvSpPr>
          <p:nvPr>
            <p:ph type="title"/>
          </p:nvPr>
        </p:nvSpPr>
        <p:spPr>
          <a:xfrm>
            <a:off x="839788" y="-1555"/>
            <a:ext cx="10141230" cy="9620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54F74"/>
              </a:buClr>
              <a:buSzPts val="4000"/>
              <a:buFont typeface="Tahoma"/>
              <a:buNone/>
            </a:pPr>
            <a:r>
              <a:rPr lang="hu-HU" dirty="0"/>
              <a:t>Az egy főre jutó CO</a:t>
            </a:r>
            <a:r>
              <a:rPr lang="hu-HU" baseline="-25000" dirty="0"/>
              <a:t>2</a:t>
            </a:r>
            <a:r>
              <a:rPr lang="hu-HU" dirty="0"/>
              <a:t>-kibocsátás világszerte</a:t>
            </a:r>
          </a:p>
        </p:txBody>
      </p:sp>
      <p:sp>
        <p:nvSpPr>
          <p:cNvPr id="248" name="Google Shape;248;p11"/>
          <p:cNvSpPr txBox="1">
            <a:spLocks noGrp="1"/>
          </p:cNvSpPr>
          <p:nvPr>
            <p:ph type="body" idx="2"/>
          </p:nvPr>
        </p:nvSpPr>
        <p:spPr>
          <a:xfrm>
            <a:off x="851940" y="1143485"/>
            <a:ext cx="10488119" cy="3923190"/>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just" rtl="0">
              <a:lnSpc>
                <a:spcPct val="110000"/>
              </a:lnSpc>
              <a:spcBef>
                <a:spcPts val="0"/>
              </a:spcBef>
              <a:spcAft>
                <a:spcPts val="0"/>
              </a:spcAft>
              <a:buClr>
                <a:schemeClr val="dk1"/>
              </a:buClr>
              <a:buSzPts val="2400"/>
              <a:buFont typeface="Noto Sans Symbols"/>
              <a:buChar char="▪"/>
            </a:pPr>
            <a:r>
              <a:rPr lang="hu-HU" b="0" i="0" dirty="0">
                <a:highlight>
                  <a:srgbClr val="FFFFFF"/>
                </a:highlight>
              </a:rPr>
              <a:t>2021-ben a globális kibocsátás elérte a 33,6 </a:t>
            </a:r>
            <a:r>
              <a:rPr lang="hu-HU" b="0" i="0" dirty="0" err="1">
                <a:highlight>
                  <a:srgbClr val="FFFFFF"/>
                </a:highlight>
              </a:rPr>
              <a:t>Gt</a:t>
            </a:r>
            <a:r>
              <a:rPr lang="hu-HU" b="0" i="0" dirty="0">
                <a:highlight>
                  <a:srgbClr val="FFFFFF"/>
                </a:highlight>
              </a:rPr>
              <a:t> CO</a:t>
            </a:r>
            <a:r>
              <a:rPr lang="hu-HU" b="0" i="0" baseline="-25000" dirty="0">
                <a:highlight>
                  <a:srgbClr val="FFFFFF"/>
                </a:highlight>
              </a:rPr>
              <a:t>2</a:t>
            </a:r>
            <a:r>
              <a:rPr lang="hu-HU" b="0" i="0" dirty="0">
                <a:highlight>
                  <a:srgbClr val="FFFFFF"/>
                </a:highlight>
              </a:rPr>
              <a:t>-t, ami </a:t>
            </a:r>
            <a:r>
              <a:rPr lang="hu-HU" b="1" dirty="0">
                <a:solidFill>
                  <a:srgbClr val="E89F56"/>
                </a:solidFill>
                <a:highlight>
                  <a:srgbClr val="FFFFFF"/>
                </a:highlight>
              </a:rPr>
              <a:t>5,8%-os növekedés</a:t>
            </a:r>
            <a:r>
              <a:rPr lang="hu-HU" b="1" i="0" dirty="0">
                <a:highlight>
                  <a:srgbClr val="FFFFFF"/>
                </a:highlight>
              </a:rPr>
              <a:t> </a:t>
            </a:r>
            <a:r>
              <a:rPr lang="hu-HU" b="0" i="0" dirty="0">
                <a:highlight>
                  <a:srgbClr val="FFFFFF"/>
                </a:highlight>
              </a:rPr>
              <a:t>2020-hoz képest, valószínűleg a világjárvány utáni gazdasági fellendülésnek köszönhetően.</a:t>
            </a:r>
          </a:p>
          <a:p>
            <a:pPr marL="342900" lvl="0" indent="-342900" algn="just" rtl="0">
              <a:lnSpc>
                <a:spcPct val="110000"/>
              </a:lnSpc>
              <a:spcBef>
                <a:spcPts val="0"/>
              </a:spcBef>
              <a:spcAft>
                <a:spcPts val="0"/>
              </a:spcAft>
              <a:buClr>
                <a:schemeClr val="dk1"/>
              </a:buClr>
              <a:buSzPts val="2400"/>
              <a:buFont typeface="Noto Sans Symbols"/>
              <a:buChar char="▪"/>
            </a:pPr>
            <a:endParaRPr lang="hu-HU" b="0" i="0" dirty="0">
              <a:highlight>
                <a:srgbClr val="FFFFFF"/>
              </a:highlight>
            </a:endParaRPr>
          </a:p>
          <a:p>
            <a:pPr marL="342900" lvl="0" indent="-342900" algn="just" rtl="0">
              <a:lnSpc>
                <a:spcPct val="110000"/>
              </a:lnSpc>
              <a:spcBef>
                <a:spcPts val="0"/>
              </a:spcBef>
              <a:spcAft>
                <a:spcPts val="0"/>
              </a:spcAft>
              <a:buClr>
                <a:schemeClr val="dk1"/>
              </a:buClr>
              <a:buSzPts val="2400"/>
              <a:buFont typeface="Noto Sans Symbols"/>
              <a:buChar char="▪"/>
            </a:pPr>
            <a:r>
              <a:rPr lang="hu-HU" b="0" i="0" dirty="0">
                <a:highlight>
                  <a:srgbClr val="FFFFFF"/>
                </a:highlight>
              </a:rPr>
              <a:t>A növekedés mintegy 0,9%-a </a:t>
            </a:r>
            <a:r>
              <a:rPr lang="hu-HU" b="0" i="0" dirty="0" err="1">
                <a:highlight>
                  <a:srgbClr val="FFFFFF"/>
                </a:highlight>
              </a:rPr>
              <a:t>a</a:t>
            </a:r>
            <a:r>
              <a:rPr lang="hu-HU" b="0" i="0" dirty="0">
                <a:highlight>
                  <a:srgbClr val="FFFFFF"/>
                </a:highlight>
              </a:rPr>
              <a:t> népességnövekedésnek köszönhető, míg a jelentős része, 4,8%-a az egy főre jutó kibocsátás növekedéséből fakad.</a:t>
            </a:r>
          </a:p>
          <a:p>
            <a:pPr marL="342900" lvl="0" indent="-342900" algn="just" rtl="0">
              <a:lnSpc>
                <a:spcPct val="110000"/>
              </a:lnSpc>
              <a:spcBef>
                <a:spcPts val="0"/>
              </a:spcBef>
              <a:spcAft>
                <a:spcPts val="0"/>
              </a:spcAft>
              <a:buClr>
                <a:schemeClr val="dk1"/>
              </a:buClr>
              <a:buSzPts val="2400"/>
              <a:buFont typeface="Noto Sans Symbols"/>
              <a:buChar char="▪"/>
            </a:pPr>
            <a:endParaRPr lang="hu-HU" b="0" i="0" dirty="0">
              <a:highlight>
                <a:srgbClr val="FFFFFF"/>
              </a:highlight>
            </a:endParaRPr>
          </a:p>
          <a:p>
            <a:pPr marL="342900" lvl="0" indent="-342900" algn="just" rtl="0">
              <a:lnSpc>
                <a:spcPct val="110000"/>
              </a:lnSpc>
              <a:spcBef>
                <a:spcPts val="0"/>
              </a:spcBef>
              <a:spcAft>
                <a:spcPts val="0"/>
              </a:spcAft>
              <a:buClr>
                <a:schemeClr val="dk1"/>
              </a:buClr>
              <a:buSzPts val="2400"/>
              <a:buFont typeface="Noto Sans Symbols"/>
              <a:buChar char="▪"/>
            </a:pPr>
            <a:r>
              <a:rPr lang="hu-HU" b="0" i="0" dirty="0">
                <a:highlight>
                  <a:srgbClr val="FFFFFF"/>
                </a:highlight>
              </a:rPr>
              <a:t>Hatalmas különbségek vannak az </a:t>
            </a:r>
            <a:r>
              <a:rPr lang="hu-HU" b="1" dirty="0">
                <a:solidFill>
                  <a:srgbClr val="E89F56"/>
                </a:solidFill>
                <a:highlight>
                  <a:srgbClr val="FFFFFF"/>
                </a:highlight>
              </a:rPr>
              <a:t>egy főre jutó CO</a:t>
            </a:r>
            <a:r>
              <a:rPr lang="hu-HU" b="1" baseline="-25000" dirty="0">
                <a:solidFill>
                  <a:srgbClr val="E89F56"/>
                </a:solidFill>
                <a:highlight>
                  <a:srgbClr val="FFFFFF"/>
                </a:highlight>
              </a:rPr>
              <a:t>2</a:t>
            </a:r>
            <a:r>
              <a:rPr lang="hu-HU" b="1" dirty="0">
                <a:solidFill>
                  <a:srgbClr val="E89F56"/>
                </a:solidFill>
                <a:highlight>
                  <a:srgbClr val="FFFFFF"/>
                </a:highlight>
              </a:rPr>
              <a:t>-kibocsátás </a:t>
            </a:r>
            <a:r>
              <a:rPr lang="hu-HU" b="0" i="0" dirty="0">
                <a:highlight>
                  <a:srgbClr val="FFFFFF"/>
                </a:highlight>
              </a:rPr>
              <a:t>tekintetében. Egy átlagos amerikai vagy kanadai körülbelül 2,5-szer több szén-dioxidot bocsát ki, mint uniós társaik, összesen körülbelül 14 t/év, szemben az 5,6 t/évvel.</a:t>
            </a:r>
          </a:p>
          <a:p>
            <a:pPr marL="342900" lvl="0" indent="-342900" algn="just" rtl="0">
              <a:lnSpc>
                <a:spcPct val="110000"/>
              </a:lnSpc>
              <a:spcBef>
                <a:spcPts val="0"/>
              </a:spcBef>
              <a:spcAft>
                <a:spcPts val="0"/>
              </a:spcAft>
              <a:buClr>
                <a:schemeClr val="dk1"/>
              </a:buClr>
              <a:buSzPts val="2400"/>
              <a:buFont typeface="Noto Sans Symbols"/>
              <a:buChar char="▪"/>
            </a:pPr>
            <a:endParaRPr lang="hu-HU" b="0" i="0" dirty="0">
              <a:highlight>
                <a:srgbClr val="FFFFFF"/>
              </a:highlight>
            </a:endParaRPr>
          </a:p>
          <a:p>
            <a:pPr marL="342900" lvl="0" indent="-342900" algn="just" rtl="0">
              <a:lnSpc>
                <a:spcPct val="110000"/>
              </a:lnSpc>
              <a:spcBef>
                <a:spcPts val="0"/>
              </a:spcBef>
              <a:spcAft>
                <a:spcPts val="0"/>
              </a:spcAft>
              <a:buClr>
                <a:schemeClr val="dk1"/>
              </a:buClr>
              <a:buSzPts val="2400"/>
              <a:buFont typeface="Noto Sans Symbols"/>
              <a:buChar char="▪"/>
            </a:pPr>
            <a:r>
              <a:rPr lang="hu-HU" b="0" i="0" dirty="0">
                <a:highlight>
                  <a:srgbClr val="FFFFFF"/>
                </a:highlight>
              </a:rPr>
              <a:t>A fejlett országok, mint Katar, akár 32 t/fő/év kibocsátást is képesek elérni, míg a fejlődő országok, mint például Jemen 0,25 t/fő/év kibocsátást regisztrálnak.</a:t>
            </a:r>
          </a:p>
        </p:txBody>
      </p:sp>
      <p:sp>
        <p:nvSpPr>
          <p:cNvPr id="249" name="Google Shape;249;p11"/>
          <p:cNvSpPr txBox="1"/>
          <p:nvPr/>
        </p:nvSpPr>
        <p:spPr>
          <a:xfrm>
            <a:off x="7105517" y="6486077"/>
            <a:ext cx="610597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9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https://www.iea.org/data-and-statistics/data-tools/greenhouse-gas-emissions-from-energy-data-explorer</a:t>
            </a:r>
            <a:endParaRPr lang="hu-HU" sz="900" dirty="0">
              <a:solidFill>
                <a:schemeClr val="dk1"/>
              </a:solidFill>
              <a:latin typeface="Calibri"/>
              <a:ea typeface="Calibri"/>
              <a:cs typeface="Calibri"/>
              <a:sym typeface="Calibri"/>
            </a:endParaRPr>
          </a:p>
          <a:p>
            <a:pPr marL="0" marR="0" lvl="0" indent="0" algn="l" rtl="0">
              <a:spcBef>
                <a:spcPts val="0"/>
              </a:spcBef>
              <a:spcAft>
                <a:spcPts val="0"/>
              </a:spcAft>
              <a:buNone/>
            </a:pPr>
            <a:r>
              <a:rPr lang="hu-HU" sz="9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https://aqalgroup.com/2021-worldwide-co2-emissions/</a:t>
            </a:r>
            <a:r>
              <a:rPr lang="hu-HU" sz="900" dirty="0">
                <a:solidFill>
                  <a:schemeClr val="dk1"/>
                </a:solidFill>
                <a:latin typeface="Calibri"/>
                <a:ea typeface="Calibri"/>
                <a:cs typeface="Calibri"/>
                <a:sym typeface="Calibri"/>
              </a:rPr>
              <a:t> </a:t>
            </a:r>
            <a:endParaRPr lang="hu-HU" dirty="0"/>
          </a:p>
        </p:txBody>
      </p:sp>
      <p:sp>
        <p:nvSpPr>
          <p:cNvPr id="3" name="Szövegdoboz 2">
            <a:extLst>
              <a:ext uri="{FF2B5EF4-FFF2-40B4-BE49-F238E27FC236}">
                <a16:creationId xmlns:a16="http://schemas.microsoft.com/office/drawing/2014/main" id="{8F1AC643-FA24-DCD7-B36A-62A1087EC7D8}"/>
              </a:ext>
            </a:extLst>
          </p:cNvPr>
          <p:cNvSpPr txBox="1"/>
          <p:nvPr/>
        </p:nvSpPr>
        <p:spPr>
          <a:xfrm>
            <a:off x="1398212" y="5038930"/>
            <a:ext cx="9024381" cy="1076000"/>
          </a:xfrm>
          <a:prstGeom prst="rect">
            <a:avLst/>
          </a:prstGeom>
          <a:solidFill>
            <a:srgbClr val="354F74"/>
          </a:solidFill>
        </p:spPr>
        <p:txBody>
          <a:bodyPr wrap="square">
            <a:spAutoFit/>
          </a:bodyPr>
          <a:lstStyle/>
          <a:p>
            <a:pPr lvl="0" algn="ctr" rtl="0">
              <a:lnSpc>
                <a:spcPct val="110000"/>
              </a:lnSpc>
              <a:spcBef>
                <a:spcPts val="0"/>
              </a:spcBef>
              <a:spcAft>
                <a:spcPts val="0"/>
              </a:spcAft>
              <a:buClr>
                <a:schemeClr val="dk1"/>
              </a:buClr>
              <a:buSzPts val="2400"/>
            </a:pPr>
            <a:r>
              <a:rPr lang="hu-HU" sz="2000" b="1" dirty="0">
                <a:solidFill>
                  <a:schemeClr val="bg1"/>
                </a:solidFill>
                <a:latin typeface="Tahoma" panose="020B0604030504040204" pitchFamily="34" charset="0"/>
                <a:ea typeface="Tahoma" panose="020B0604030504040204" pitchFamily="34" charset="0"/>
                <a:cs typeface="Tahoma" panose="020B0604030504040204" pitchFamily="34" charset="0"/>
              </a:rPr>
              <a:t>Ha minden ország a világátlagra emelné az egy főre jutó kibocsátását, az a globális kibocsátás </a:t>
            </a:r>
            <a:r>
              <a:rPr lang="hu-HU" sz="2000" b="1" dirty="0">
                <a:solidFill>
                  <a:srgbClr val="E89F56"/>
                </a:solidFill>
                <a:latin typeface="Tahoma" panose="020B0604030504040204" pitchFamily="34" charset="0"/>
                <a:ea typeface="Tahoma" panose="020B0604030504040204" pitchFamily="34" charset="0"/>
                <a:cs typeface="Tahoma" panose="020B0604030504040204" pitchFamily="34" charset="0"/>
              </a:rPr>
              <a:t>40%</a:t>
            </a:r>
            <a:r>
              <a:rPr lang="hu-HU" sz="2000" b="1" dirty="0">
                <a:solidFill>
                  <a:schemeClr val="bg1"/>
                </a:solidFill>
                <a:latin typeface="Tahoma" panose="020B0604030504040204" pitchFamily="34" charset="0"/>
                <a:ea typeface="Tahoma" panose="020B0604030504040204" pitchFamily="34" charset="0"/>
                <a:cs typeface="Tahoma" panose="020B0604030504040204" pitchFamily="34" charset="0"/>
              </a:rPr>
              <a:t>-os megugrását eredményezné.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2"/>
          <p:cNvSpPr txBox="1">
            <a:spLocks noGrp="1"/>
          </p:cNvSpPr>
          <p:nvPr>
            <p:ph type="title"/>
          </p:nvPr>
        </p:nvSpPr>
        <p:spPr>
          <a:xfrm>
            <a:off x="839788" y="-1555"/>
            <a:ext cx="10141230" cy="9620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54F74"/>
              </a:buClr>
              <a:buSzPts val="4000"/>
              <a:buFont typeface="Tahoma"/>
              <a:buNone/>
            </a:pPr>
            <a:r>
              <a:rPr lang="hu-HU" dirty="0"/>
              <a:t>Energiafelhasználás és a változó klíma</a:t>
            </a:r>
          </a:p>
        </p:txBody>
      </p:sp>
      <p:sp>
        <p:nvSpPr>
          <p:cNvPr id="255" name="Google Shape;255;p12"/>
          <p:cNvSpPr txBox="1">
            <a:spLocks noGrp="1"/>
          </p:cNvSpPr>
          <p:nvPr>
            <p:ph type="body" idx="2"/>
          </p:nvPr>
        </p:nvSpPr>
        <p:spPr>
          <a:xfrm>
            <a:off x="723674" y="1674536"/>
            <a:ext cx="6342247" cy="2151339"/>
          </a:xfrm>
          <a:prstGeom prst="rect">
            <a:avLst/>
          </a:prstGeom>
          <a:noFill/>
          <a:ln>
            <a:noFill/>
          </a:ln>
        </p:spPr>
        <p:txBody>
          <a:bodyPr spcFirstLastPara="1" wrap="square" lIns="91425" tIns="45700" rIns="91425" bIns="45700" anchor="t" anchorCtr="0">
            <a:noAutofit/>
          </a:bodyPr>
          <a:lstStyle/>
          <a:p>
            <a:pPr marL="342900" lvl="0" indent="-342900" algn="just" rtl="0">
              <a:lnSpc>
                <a:spcPct val="90000"/>
              </a:lnSpc>
              <a:spcBef>
                <a:spcPts val="0"/>
              </a:spcBef>
              <a:spcAft>
                <a:spcPts val="0"/>
              </a:spcAft>
              <a:buClr>
                <a:schemeClr val="dk1"/>
              </a:buClr>
              <a:buSzPts val="2400"/>
              <a:buFont typeface="Noto Sans Symbols"/>
              <a:buChar char="▪"/>
            </a:pPr>
            <a:r>
              <a:rPr lang="hu-HU" dirty="0"/>
              <a:t>A globális felmelegedést az emberi tevékenységek – például a fosszilis tüzelőanyagok energiacélú elégetése és az erdőirtás – által termelt üvegházhatású gázok növekvő koncentrációja okozza.</a:t>
            </a:r>
          </a:p>
          <a:p>
            <a:pPr marL="342900" lvl="0" indent="-342900" algn="just" rtl="0">
              <a:lnSpc>
                <a:spcPct val="90000"/>
              </a:lnSpc>
              <a:spcBef>
                <a:spcPts val="0"/>
              </a:spcBef>
              <a:spcAft>
                <a:spcPts val="0"/>
              </a:spcAft>
              <a:buClr>
                <a:schemeClr val="dk1"/>
              </a:buClr>
              <a:buSzPts val="2400"/>
              <a:buFont typeface="Noto Sans Symbols"/>
              <a:buChar char="▪"/>
            </a:pPr>
            <a:endParaRPr lang="hu-HU" dirty="0"/>
          </a:p>
          <a:p>
            <a:pPr marL="342900" lvl="0" indent="-342900" algn="just">
              <a:buFont typeface="Noto Sans Symbols"/>
              <a:buChar char="▪"/>
            </a:pPr>
            <a:r>
              <a:rPr lang="hu-HU" dirty="0"/>
              <a:t>A globális hőmérsékletre gyakorolt ​​hatások közé tartozik a tengerszint emelkedése, a csapadék változása, az elsivatagosodás, az élőhelyek elvesztése, a szélsőséges időjárási események (szárazság és áradások), az óceánok elsavasodása, a fajok kihalása, az élelmezésbiztonságot fenyegető veszély.</a:t>
            </a:r>
          </a:p>
        </p:txBody>
      </p:sp>
      <p:sp>
        <p:nvSpPr>
          <p:cNvPr id="257" name="Google Shape;257;p12"/>
          <p:cNvSpPr txBox="1"/>
          <p:nvPr/>
        </p:nvSpPr>
        <p:spPr>
          <a:xfrm>
            <a:off x="538251" y="6481569"/>
            <a:ext cx="2146892" cy="2307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900" dirty="0">
                <a:solidFill>
                  <a:schemeClr val="dk1"/>
                </a:solidFill>
                <a:latin typeface="Tahoma"/>
                <a:ea typeface="Tahoma"/>
                <a:cs typeface="Tahoma"/>
                <a:sym typeface="Tahoma"/>
              </a:rPr>
              <a:t>Image credit: </a:t>
            </a:r>
            <a:r>
              <a:rPr lang="hu-HU" sz="900" u="sng" dirty="0" err="1">
                <a:solidFill>
                  <a:schemeClr val="dk1"/>
                </a:solidFill>
                <a:latin typeface="Tahoma"/>
                <a:ea typeface="Tahoma"/>
                <a:cs typeface="Tahoma"/>
                <a:sym typeface="Tahoma"/>
                <a:hlinkClick r:id="rId3"/>
              </a:rPr>
              <a:t>AdobeStock</a:t>
            </a:r>
            <a:r>
              <a:rPr lang="hu-HU" sz="900" u="sng" dirty="0">
                <a:solidFill>
                  <a:schemeClr val="dk1"/>
                </a:solidFill>
                <a:latin typeface="Tahoma"/>
                <a:ea typeface="Tahoma"/>
                <a:cs typeface="Tahoma"/>
                <a:sym typeface="Tahoma"/>
                <a:hlinkClick r:id="rId3"/>
              </a:rPr>
              <a:t> 419267009</a:t>
            </a:r>
            <a:endParaRPr lang="hu-HU" sz="900" dirty="0">
              <a:solidFill>
                <a:schemeClr val="dk1"/>
              </a:solidFill>
              <a:latin typeface="Tahoma"/>
              <a:ea typeface="Tahoma"/>
              <a:cs typeface="Tahoma"/>
              <a:sym typeface="Tahoma"/>
            </a:endParaRPr>
          </a:p>
        </p:txBody>
      </p:sp>
      <p:pic>
        <p:nvPicPr>
          <p:cNvPr id="3" name="Kép 2" descr="A képen szöveg, Grafika, kör, Grafikus tervezés látható&#10;&#10;Automatikusan generált leírás">
            <a:extLst>
              <a:ext uri="{FF2B5EF4-FFF2-40B4-BE49-F238E27FC236}">
                <a16:creationId xmlns:a16="http://schemas.microsoft.com/office/drawing/2014/main" id="{C5C10ACC-FA35-CB00-E9C7-F1215378568D}"/>
              </a:ext>
            </a:extLst>
          </p:cNvPr>
          <p:cNvPicPr>
            <a:picLocks noChangeAspect="1"/>
          </p:cNvPicPr>
          <p:nvPr/>
        </p:nvPicPr>
        <p:blipFill rotWithShape="1">
          <a:blip r:embed="rId4"/>
          <a:srcRect l="5389" r="6087" b="5920"/>
          <a:stretch/>
        </p:blipFill>
        <p:spPr>
          <a:xfrm>
            <a:off x="7170057" y="1311640"/>
            <a:ext cx="4644572" cy="4234720"/>
          </a:xfrm>
          <a:prstGeom prst="rect">
            <a:avLst/>
          </a:prstGeom>
        </p:spPr>
      </p:pic>
      <p:sp>
        <p:nvSpPr>
          <p:cNvPr id="4" name="Szövegdoboz 3">
            <a:extLst>
              <a:ext uri="{FF2B5EF4-FFF2-40B4-BE49-F238E27FC236}">
                <a16:creationId xmlns:a16="http://schemas.microsoft.com/office/drawing/2014/main" id="{A013C79F-FB77-879E-4862-D3B6D9BB745B}"/>
              </a:ext>
            </a:extLst>
          </p:cNvPr>
          <p:cNvSpPr txBox="1"/>
          <p:nvPr/>
        </p:nvSpPr>
        <p:spPr>
          <a:xfrm>
            <a:off x="7620000" y="1603659"/>
            <a:ext cx="3848326" cy="400110"/>
          </a:xfrm>
          <a:prstGeom prst="rect">
            <a:avLst/>
          </a:prstGeom>
          <a:solidFill>
            <a:srgbClr val="FFFFFF"/>
          </a:solidFill>
        </p:spPr>
        <p:txBody>
          <a:bodyPr wrap="square" rtlCol="0">
            <a:spAutoFit/>
          </a:bodyPr>
          <a:lstStyle/>
          <a:p>
            <a:pPr algn="ctr"/>
            <a:r>
              <a:rPr lang="hu-HU" sz="2000" b="1" dirty="0">
                <a:latin typeface="Tahoma" panose="020B0604030504040204" pitchFamily="34" charset="0"/>
                <a:ea typeface="Tahoma" panose="020B0604030504040204" pitchFamily="34" charset="0"/>
                <a:cs typeface="Tahoma" panose="020B0604030504040204" pitchFamily="34" charset="0"/>
              </a:rPr>
              <a:t>Az üvegházhatás</a:t>
            </a:r>
          </a:p>
        </p:txBody>
      </p:sp>
      <p:sp>
        <p:nvSpPr>
          <p:cNvPr id="5" name="Szövegdoboz 4">
            <a:extLst>
              <a:ext uri="{FF2B5EF4-FFF2-40B4-BE49-F238E27FC236}">
                <a16:creationId xmlns:a16="http://schemas.microsoft.com/office/drawing/2014/main" id="{898256E4-9773-942B-E12D-F43FB9C9FC0B}"/>
              </a:ext>
            </a:extLst>
          </p:cNvPr>
          <p:cNvSpPr txBox="1"/>
          <p:nvPr/>
        </p:nvSpPr>
        <p:spPr>
          <a:xfrm>
            <a:off x="10232570" y="3178629"/>
            <a:ext cx="1959430" cy="707886"/>
          </a:xfrm>
          <a:prstGeom prst="rect">
            <a:avLst/>
          </a:prstGeom>
          <a:solidFill>
            <a:srgbClr val="FFFFFF"/>
          </a:solidFill>
        </p:spPr>
        <p:txBody>
          <a:bodyPr wrap="square" rtlCol="0">
            <a:spAutoFit/>
          </a:bodyPr>
          <a:lstStyle/>
          <a:p>
            <a:r>
              <a:rPr lang="hu-HU" sz="2000" dirty="0">
                <a:latin typeface="Tahoma" panose="020B0604030504040204" pitchFamily="34" charset="0"/>
                <a:ea typeface="Tahoma" panose="020B0604030504040204" pitchFamily="34" charset="0"/>
                <a:cs typeface="Tahoma" panose="020B0604030504040204" pitchFamily="34" charset="0"/>
              </a:rPr>
              <a:t>Napsugárzás visszaverődése</a:t>
            </a:r>
          </a:p>
        </p:txBody>
      </p:sp>
      <p:sp>
        <p:nvSpPr>
          <p:cNvPr id="6" name="Szövegdoboz 5">
            <a:extLst>
              <a:ext uri="{FF2B5EF4-FFF2-40B4-BE49-F238E27FC236}">
                <a16:creationId xmlns:a16="http://schemas.microsoft.com/office/drawing/2014/main" id="{417594F1-E9D8-A20C-13C0-A639E7D27E0A}"/>
              </a:ext>
            </a:extLst>
          </p:cNvPr>
          <p:cNvSpPr txBox="1"/>
          <p:nvPr/>
        </p:nvSpPr>
        <p:spPr>
          <a:xfrm>
            <a:off x="7946571" y="2295788"/>
            <a:ext cx="1734457" cy="400110"/>
          </a:xfrm>
          <a:prstGeom prst="rect">
            <a:avLst/>
          </a:prstGeom>
          <a:solidFill>
            <a:srgbClr val="FFFFFF"/>
          </a:solidFill>
        </p:spPr>
        <p:txBody>
          <a:bodyPr wrap="square" rtlCol="0">
            <a:spAutoFit/>
          </a:bodyPr>
          <a:lstStyle/>
          <a:p>
            <a:r>
              <a:rPr lang="hu-HU" sz="2000" dirty="0">
                <a:latin typeface="Tahoma" panose="020B0604030504040204" pitchFamily="34" charset="0"/>
                <a:ea typeface="Tahoma" panose="020B0604030504040204" pitchFamily="34" charset="0"/>
                <a:cs typeface="Tahoma" panose="020B0604030504040204" pitchFamily="34" charset="0"/>
              </a:rPr>
              <a:t>Légkör</a:t>
            </a:r>
          </a:p>
        </p:txBody>
      </p:sp>
      <p:sp>
        <p:nvSpPr>
          <p:cNvPr id="7" name="Szövegdoboz 6">
            <a:extLst>
              <a:ext uri="{FF2B5EF4-FFF2-40B4-BE49-F238E27FC236}">
                <a16:creationId xmlns:a16="http://schemas.microsoft.com/office/drawing/2014/main" id="{E8C09DB1-3824-18CB-F39B-5DCAEE94B96D}"/>
              </a:ext>
            </a:extLst>
          </p:cNvPr>
          <p:cNvSpPr txBox="1"/>
          <p:nvPr/>
        </p:nvSpPr>
        <p:spPr>
          <a:xfrm>
            <a:off x="11364685" y="2495843"/>
            <a:ext cx="682171" cy="400110"/>
          </a:xfrm>
          <a:prstGeom prst="rect">
            <a:avLst/>
          </a:prstGeom>
          <a:solidFill>
            <a:srgbClr val="FFFFFF"/>
          </a:solidFill>
        </p:spPr>
        <p:txBody>
          <a:bodyPr wrap="square" rtlCol="0">
            <a:spAutoFit/>
          </a:bodyPr>
          <a:lstStyle/>
          <a:p>
            <a:r>
              <a:rPr lang="hu-HU" sz="2000" dirty="0">
                <a:latin typeface="Tahoma" panose="020B0604030504040204" pitchFamily="34" charset="0"/>
                <a:ea typeface="Tahoma" panose="020B0604030504040204" pitchFamily="34" charset="0"/>
                <a:cs typeface="Tahoma" panose="020B0604030504040204" pitchFamily="34" charset="0"/>
              </a:rPr>
              <a:t>Nap</a:t>
            </a:r>
          </a:p>
        </p:txBody>
      </p:sp>
      <p:sp>
        <p:nvSpPr>
          <p:cNvPr id="8" name="Szövegdoboz 7">
            <a:extLst>
              <a:ext uri="{FF2B5EF4-FFF2-40B4-BE49-F238E27FC236}">
                <a16:creationId xmlns:a16="http://schemas.microsoft.com/office/drawing/2014/main" id="{D398D58E-42A4-D4E1-2D36-A6321C3187F4}"/>
              </a:ext>
            </a:extLst>
          </p:cNvPr>
          <p:cNvSpPr txBox="1"/>
          <p:nvPr/>
        </p:nvSpPr>
        <p:spPr>
          <a:xfrm>
            <a:off x="8302805" y="3792771"/>
            <a:ext cx="797018" cy="369332"/>
          </a:xfrm>
          <a:prstGeom prst="rect">
            <a:avLst/>
          </a:prstGeom>
          <a:solidFill>
            <a:srgbClr val="00AAE8"/>
          </a:solidFill>
        </p:spPr>
        <p:txBody>
          <a:bodyPr wrap="square" rtlCol="0">
            <a:spAutoFit/>
          </a:bodyPr>
          <a:lstStyle/>
          <a:p>
            <a:r>
              <a:rPr lang="hu-HU" sz="1800" dirty="0">
                <a:latin typeface="Tahoma" panose="020B0604030504040204" pitchFamily="34" charset="0"/>
                <a:ea typeface="Tahoma" panose="020B0604030504040204" pitchFamily="34" charset="0"/>
                <a:cs typeface="Tahoma" panose="020B0604030504040204" pitchFamily="34" charset="0"/>
              </a:rPr>
              <a:t>Föld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3"/>
          <p:cNvSpPr txBox="1">
            <a:spLocks noGrp="1"/>
          </p:cNvSpPr>
          <p:nvPr>
            <p:ph type="title"/>
          </p:nvPr>
        </p:nvSpPr>
        <p:spPr>
          <a:xfrm>
            <a:off x="839788" y="452773"/>
            <a:ext cx="10141230" cy="9620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54F74"/>
              </a:buClr>
              <a:buSzPts val="4000"/>
              <a:buFont typeface="Tahoma"/>
              <a:buNone/>
            </a:pPr>
            <a:r>
              <a:rPr lang="en-US" dirty="0"/>
              <a:t>1</a:t>
            </a:r>
            <a:r>
              <a:rPr lang="hu-HU" dirty="0"/>
              <a:t>. feladat</a:t>
            </a:r>
            <a:r>
              <a:rPr lang="en-US" dirty="0"/>
              <a:t> - </a:t>
            </a:r>
            <a:r>
              <a:rPr lang="en-US" dirty="0" err="1"/>
              <a:t>Energ</a:t>
            </a:r>
            <a:r>
              <a:rPr lang="hu-HU" dirty="0" err="1"/>
              <a:t>iaforrások</a:t>
            </a:r>
            <a:endParaRPr dirty="0"/>
          </a:p>
        </p:txBody>
      </p:sp>
      <p:sp>
        <p:nvSpPr>
          <p:cNvPr id="263" name="Google Shape;263;p13"/>
          <p:cNvSpPr txBox="1">
            <a:spLocks noGrp="1"/>
          </p:cNvSpPr>
          <p:nvPr>
            <p:ph type="body" idx="2"/>
          </p:nvPr>
        </p:nvSpPr>
        <p:spPr>
          <a:xfrm>
            <a:off x="839788" y="1414798"/>
            <a:ext cx="10512424" cy="426068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400"/>
              <a:buNone/>
            </a:pPr>
            <a:r>
              <a:rPr lang="hu-HU" dirty="0"/>
              <a:t>Vitatémák:</a:t>
            </a:r>
          </a:p>
          <a:p>
            <a:pPr marL="342900" lvl="0" indent="-342900" algn="just" rtl="0">
              <a:lnSpc>
                <a:spcPct val="100000"/>
              </a:lnSpc>
              <a:spcBef>
                <a:spcPts val="600"/>
              </a:spcBef>
              <a:spcAft>
                <a:spcPts val="600"/>
              </a:spcAft>
              <a:buClr>
                <a:schemeClr val="dk1"/>
              </a:buClr>
              <a:buSzPts val="2400"/>
              <a:buFont typeface="Noto Sans Symbols"/>
              <a:buChar char="▪"/>
            </a:pPr>
            <a:r>
              <a:rPr lang="hu-HU" dirty="0"/>
              <a:t>Milyen energiaforrásokat használtak a gyermekkorában?</a:t>
            </a:r>
          </a:p>
          <a:p>
            <a:pPr marL="342900" lvl="0" indent="-342900" algn="just" rtl="0">
              <a:lnSpc>
                <a:spcPct val="100000"/>
              </a:lnSpc>
              <a:spcBef>
                <a:spcPts val="600"/>
              </a:spcBef>
              <a:spcAft>
                <a:spcPts val="600"/>
              </a:spcAft>
              <a:buClr>
                <a:schemeClr val="dk1"/>
              </a:buClr>
              <a:buSzPts val="2400"/>
              <a:buFont typeface="Noto Sans Symbols"/>
              <a:buChar char="▪"/>
            </a:pPr>
            <a:r>
              <a:rPr lang="hu-HU" dirty="0"/>
              <a:t>Tud-e azonosítani az éghajlatváltozásból eredő környezeti hatásokat, amelyeket összevethet gyermekkori emlékeivel?</a:t>
            </a:r>
          </a:p>
          <a:p>
            <a:pPr marL="342900" lvl="0" indent="-342900" algn="just" rtl="0">
              <a:lnSpc>
                <a:spcPct val="100000"/>
              </a:lnSpc>
              <a:spcBef>
                <a:spcPts val="600"/>
              </a:spcBef>
              <a:spcAft>
                <a:spcPts val="600"/>
              </a:spcAft>
              <a:buClr>
                <a:schemeClr val="dk1"/>
              </a:buClr>
              <a:buSzPts val="2400"/>
              <a:buFont typeface="Noto Sans Symbols"/>
              <a:buChar char="▪"/>
            </a:pPr>
            <a:r>
              <a:rPr lang="hu-HU" dirty="0"/>
              <a:t>Tudna-e néhány fő különbséget mondani a megújuló és a nem megújuló erőforrások között napjainkban?</a:t>
            </a:r>
          </a:p>
          <a:p>
            <a:pPr marL="342900" lvl="0" indent="-342900" algn="just" rtl="0">
              <a:lnSpc>
                <a:spcPct val="100000"/>
              </a:lnSpc>
              <a:spcBef>
                <a:spcPts val="600"/>
              </a:spcBef>
              <a:spcAft>
                <a:spcPts val="600"/>
              </a:spcAft>
              <a:buClr>
                <a:schemeClr val="dk1"/>
              </a:buClr>
              <a:buSzPts val="2400"/>
              <a:buFont typeface="Noto Sans Symbols"/>
              <a:buChar char="▪"/>
            </a:pPr>
            <a:r>
              <a:rPr lang="hu-HU" dirty="0"/>
              <a:t>Milyen előnyei és hátrányai vannak a megújuló és nem megújuló erőforrások felhasználásának a jövő generációja számára?</a:t>
            </a:r>
          </a:p>
          <a:p>
            <a:pPr marL="342900" lvl="0" indent="-342900" algn="just" rtl="0">
              <a:lnSpc>
                <a:spcPct val="100000"/>
              </a:lnSpc>
              <a:spcBef>
                <a:spcPts val="600"/>
              </a:spcBef>
              <a:spcAft>
                <a:spcPts val="600"/>
              </a:spcAft>
              <a:buClr>
                <a:schemeClr val="dk1"/>
              </a:buClr>
              <a:buSzPts val="2400"/>
              <a:buFont typeface="Noto Sans Symbols"/>
              <a:buChar char="▪"/>
            </a:pPr>
            <a:r>
              <a:rPr lang="hu-HU" dirty="0"/>
              <a:t>Tudna néhány példát mondani, hogyan tudnánk hatékonyabban és fenntarthatóbban használni a természeti erőforrásokat, hogy biztosítsuk azok idővel történő helyreállítását? </a:t>
            </a:r>
          </a:p>
          <a:p>
            <a:pPr marL="342900" lvl="0" indent="-190500" algn="just" rtl="0">
              <a:lnSpc>
                <a:spcPct val="90000"/>
              </a:lnSpc>
              <a:spcBef>
                <a:spcPts val="1000"/>
              </a:spcBef>
              <a:spcAft>
                <a:spcPts val="0"/>
              </a:spcAft>
              <a:buClr>
                <a:schemeClr val="dk1"/>
              </a:buClr>
              <a:buSzPts val="2400"/>
              <a:buFont typeface="Noto Sans Symbols"/>
              <a:buNone/>
            </a:pPr>
            <a:endParaRPr lang="hu-HU" dirty="0"/>
          </a:p>
          <a:p>
            <a:pPr marL="342900" lvl="0" indent="-190500" algn="just" rtl="0">
              <a:lnSpc>
                <a:spcPct val="90000"/>
              </a:lnSpc>
              <a:spcBef>
                <a:spcPts val="1000"/>
              </a:spcBef>
              <a:spcAft>
                <a:spcPts val="0"/>
              </a:spcAft>
              <a:buClr>
                <a:schemeClr val="dk1"/>
              </a:buClr>
              <a:buSzPts val="2400"/>
              <a:buFont typeface="Noto Sans Symbols"/>
              <a:buNone/>
            </a:pPr>
            <a:endParaRPr lang="hu-HU" dirty="0"/>
          </a:p>
          <a:p>
            <a:pPr marL="0" lvl="0" indent="0" algn="just" rtl="0">
              <a:lnSpc>
                <a:spcPct val="90000"/>
              </a:lnSpc>
              <a:spcBef>
                <a:spcPts val="1000"/>
              </a:spcBef>
              <a:spcAft>
                <a:spcPts val="0"/>
              </a:spcAft>
              <a:buClr>
                <a:schemeClr val="dk1"/>
              </a:buClr>
              <a:buSzPts val="2400"/>
              <a:buNone/>
            </a:pPr>
            <a:endParaRPr lang="hu-HU" dirty="0"/>
          </a:p>
        </p:txBody>
      </p:sp>
      <p:sp>
        <p:nvSpPr>
          <p:cNvPr id="264" name="Google Shape;264;p13"/>
          <p:cNvSpPr txBox="1"/>
          <p:nvPr/>
        </p:nvSpPr>
        <p:spPr>
          <a:xfrm>
            <a:off x="839788" y="301840"/>
            <a:ext cx="3426121" cy="461665"/>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2400" dirty="0">
                <a:solidFill>
                  <a:srgbClr val="E89F56"/>
                </a:solidFill>
                <a:latin typeface="Tahoma"/>
                <a:ea typeface="Tahoma"/>
                <a:cs typeface="Tahoma"/>
                <a:sym typeface="Tahoma"/>
              </a:rPr>
              <a:t>Feladat</a:t>
            </a:r>
            <a:endParaRPr sz="2400" dirty="0">
              <a:solidFill>
                <a:srgbClr val="E89F56"/>
              </a:solidFill>
              <a:latin typeface="Tahoma"/>
              <a:ea typeface="Tahoma"/>
              <a:cs typeface="Tahoma"/>
              <a:sym typeface="Tahom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4"/>
          <p:cNvSpPr txBox="1">
            <a:spLocks noGrp="1"/>
          </p:cNvSpPr>
          <p:nvPr>
            <p:ph type="title"/>
          </p:nvPr>
        </p:nvSpPr>
        <p:spPr>
          <a:xfrm>
            <a:off x="839788" y="439207"/>
            <a:ext cx="10512424" cy="96202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354F74"/>
              </a:buClr>
              <a:buSzPts val="4000"/>
              <a:buFont typeface="Tahoma"/>
              <a:buNone/>
            </a:pPr>
            <a:r>
              <a:rPr lang="hu-HU" dirty="0"/>
              <a:t>2. feladat – Energiaforrások/tengerszint-emelkedés</a:t>
            </a:r>
          </a:p>
        </p:txBody>
      </p:sp>
      <p:sp>
        <p:nvSpPr>
          <p:cNvPr id="270" name="Google Shape;270;p14"/>
          <p:cNvSpPr txBox="1">
            <a:spLocks noGrp="1"/>
          </p:cNvSpPr>
          <p:nvPr>
            <p:ph type="body" idx="1"/>
          </p:nvPr>
        </p:nvSpPr>
        <p:spPr>
          <a:xfrm>
            <a:off x="887136" y="3227908"/>
            <a:ext cx="10590489" cy="2785321"/>
          </a:xfrm>
          <a:prstGeom prst="rect">
            <a:avLst/>
          </a:prstGeom>
          <a:noFill/>
          <a:ln>
            <a:noFill/>
          </a:ln>
        </p:spPr>
        <p:txBody>
          <a:bodyPr spcFirstLastPara="1" wrap="square" lIns="91425" tIns="45700" rIns="91425" bIns="45700" anchor="t" anchorCtr="0">
            <a:normAutofit fontScale="92500" lnSpcReduction="20000"/>
          </a:bodyPr>
          <a:lstStyle/>
          <a:p>
            <a:pPr marL="457200" lvl="0" indent="-457200" algn="just" rtl="0">
              <a:lnSpc>
                <a:spcPct val="100000"/>
              </a:lnSpc>
              <a:spcBef>
                <a:spcPts val="0"/>
              </a:spcBef>
              <a:spcAft>
                <a:spcPts val="2400"/>
              </a:spcAft>
              <a:buClr>
                <a:schemeClr val="dk1"/>
              </a:buClr>
              <a:buSzPts val="2400"/>
              <a:buFont typeface="Noto Sans Symbols"/>
              <a:buChar char="▪"/>
            </a:pPr>
            <a:r>
              <a:rPr lang="hu-HU" sz="2800" b="0" i="0" dirty="0">
                <a:latin typeface="Tahoma" panose="020B0604030504040204" pitchFamily="34" charset="0"/>
                <a:ea typeface="Tahoma" panose="020B0604030504040204" pitchFamily="34" charset="0"/>
                <a:cs typeface="Tahoma" panose="020B0604030504040204" pitchFamily="34" charset="0"/>
                <a:sym typeface="Tahoma"/>
              </a:rPr>
              <a:t>Van olyan hely az Ön otthonához közel az interaktív térképen, amely ki van téve a különböző tengerszint-emelkedéseknek?</a:t>
            </a:r>
          </a:p>
          <a:p>
            <a:pPr marL="457200" lvl="0" indent="-457200" algn="just" rtl="0">
              <a:lnSpc>
                <a:spcPct val="100000"/>
              </a:lnSpc>
              <a:spcBef>
                <a:spcPts val="0"/>
              </a:spcBef>
              <a:spcAft>
                <a:spcPts val="2400"/>
              </a:spcAft>
              <a:buClr>
                <a:schemeClr val="dk1"/>
              </a:buClr>
              <a:buSzPts val="2400"/>
              <a:buFont typeface="Noto Sans Symbols"/>
              <a:buChar char="▪"/>
            </a:pPr>
            <a:r>
              <a:rPr lang="hu-HU" sz="2800" b="0" i="0" dirty="0">
                <a:latin typeface="Tahoma" panose="020B0604030504040204" pitchFamily="34" charset="0"/>
                <a:ea typeface="Tahoma" panose="020B0604030504040204" pitchFamily="34" charset="0"/>
                <a:cs typeface="Tahoma" panose="020B0604030504040204" pitchFamily="34" charset="0"/>
                <a:sym typeface="Tahoma"/>
              </a:rPr>
              <a:t>Mit gondol, milyen hatással lesz a tengerszint emelkedése az e területeken élő közösségekre és emberekre?</a:t>
            </a:r>
          </a:p>
          <a:p>
            <a:pPr marL="457200" lvl="0" indent="-457200" algn="just" rtl="0">
              <a:lnSpc>
                <a:spcPct val="100000"/>
              </a:lnSpc>
              <a:spcBef>
                <a:spcPts val="0"/>
              </a:spcBef>
              <a:spcAft>
                <a:spcPts val="2400"/>
              </a:spcAft>
              <a:buClr>
                <a:schemeClr val="dk1"/>
              </a:buClr>
              <a:buSzPts val="2400"/>
              <a:buFont typeface="Noto Sans Symbols"/>
              <a:buChar char="▪"/>
            </a:pPr>
            <a:r>
              <a:rPr lang="hu-HU" sz="2800" b="0" i="0" dirty="0">
                <a:latin typeface="Tahoma" panose="020B0604030504040204" pitchFamily="34" charset="0"/>
                <a:ea typeface="Tahoma" panose="020B0604030504040204" pitchFamily="34" charset="0"/>
                <a:cs typeface="Tahoma" panose="020B0604030504040204" pitchFamily="34" charset="0"/>
                <a:sym typeface="Tahoma"/>
              </a:rPr>
              <a:t>Mit tehetnek a közösségek az emberek biztonsága érdekében? </a:t>
            </a:r>
            <a:endParaRPr lang="hu-HU" sz="2800" dirty="0">
              <a:latin typeface="Tahoma" panose="020B0604030504040204" pitchFamily="34" charset="0"/>
              <a:ea typeface="Tahoma" panose="020B0604030504040204" pitchFamily="34" charset="0"/>
              <a:cs typeface="Tahoma" panose="020B0604030504040204" pitchFamily="34" charset="0"/>
            </a:endParaRPr>
          </a:p>
          <a:p>
            <a:pPr marL="0" lvl="0" indent="0" algn="just" rtl="0">
              <a:lnSpc>
                <a:spcPct val="90000"/>
              </a:lnSpc>
              <a:spcBef>
                <a:spcPts val="1000"/>
              </a:spcBef>
              <a:spcAft>
                <a:spcPts val="0"/>
              </a:spcAft>
              <a:buClr>
                <a:schemeClr val="dk1"/>
              </a:buClr>
              <a:buSzPts val="2400"/>
              <a:buFont typeface="Arial"/>
              <a:buNone/>
            </a:pPr>
            <a:endParaRPr lang="hu-HU" sz="2400" b="0" i="0" dirty="0">
              <a:latin typeface="Tahoma"/>
              <a:ea typeface="Tahoma"/>
              <a:cs typeface="Tahoma"/>
              <a:sym typeface="Tahoma"/>
            </a:endParaRPr>
          </a:p>
          <a:p>
            <a:pPr marL="0" lvl="0" indent="0" algn="just" rtl="0">
              <a:lnSpc>
                <a:spcPct val="90000"/>
              </a:lnSpc>
              <a:spcBef>
                <a:spcPts val="1000"/>
              </a:spcBef>
              <a:spcAft>
                <a:spcPts val="0"/>
              </a:spcAft>
              <a:buClr>
                <a:schemeClr val="dk1"/>
              </a:buClr>
              <a:buSzPts val="2400"/>
              <a:buNone/>
            </a:pPr>
            <a:endParaRPr lang="hu-HU" sz="2400" dirty="0">
              <a:latin typeface="Tahoma"/>
              <a:ea typeface="Tahoma"/>
              <a:cs typeface="Tahoma"/>
              <a:sym typeface="Tahoma"/>
            </a:endParaRPr>
          </a:p>
        </p:txBody>
      </p:sp>
      <p:sp>
        <p:nvSpPr>
          <p:cNvPr id="271" name="Google Shape;271;p14"/>
          <p:cNvSpPr txBox="1">
            <a:spLocks noGrp="1"/>
          </p:cNvSpPr>
          <p:nvPr>
            <p:ph type="body" idx="2"/>
          </p:nvPr>
        </p:nvSpPr>
        <p:spPr>
          <a:xfrm>
            <a:off x="887135" y="1531098"/>
            <a:ext cx="10590489" cy="1566944"/>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20000"/>
              </a:lnSpc>
              <a:spcBef>
                <a:spcPts val="0"/>
              </a:spcBef>
              <a:spcAft>
                <a:spcPts val="0"/>
              </a:spcAft>
              <a:buClr>
                <a:srgbClr val="000000"/>
              </a:buClr>
              <a:buSzPts val="2400"/>
              <a:buNone/>
            </a:pPr>
            <a:r>
              <a:rPr lang="hu-HU" dirty="0">
                <a:solidFill>
                  <a:srgbClr val="000000"/>
                </a:solidFill>
              </a:rPr>
              <a:t>Fedezzék fel a </a:t>
            </a:r>
            <a:r>
              <a:rPr lang="hu-HU" sz="2400" b="1" i="0" u="none" strike="noStrike" dirty="0">
                <a:solidFill>
                  <a:srgbClr val="E89F56"/>
                </a:solidFill>
              </a:rPr>
              <a:t>Hullámzó Tengerek interaktív térképét </a:t>
            </a:r>
            <a:r>
              <a:rPr lang="hu-HU" sz="2400" b="0" i="0" u="none" strike="noStrike" dirty="0"/>
              <a:t>(</a:t>
            </a:r>
            <a:r>
              <a:rPr lang="hu-HU" sz="2400" b="0" i="0" u="none" strike="noStrike" dirty="0" err="1"/>
              <a:t>Surging</a:t>
            </a:r>
            <a:r>
              <a:rPr lang="hu-HU" sz="2400" b="0" i="0" u="none" strike="noStrike" dirty="0"/>
              <a:t> </a:t>
            </a:r>
            <a:r>
              <a:rPr lang="hu-HU" dirty="0" err="1"/>
              <a:t>Seas</a:t>
            </a:r>
            <a:r>
              <a:rPr lang="hu-HU" dirty="0"/>
              <a:t> </a:t>
            </a:r>
            <a:r>
              <a:rPr lang="hu-HU" dirty="0" err="1"/>
              <a:t>Interactive</a:t>
            </a:r>
            <a:r>
              <a:rPr lang="hu-HU" dirty="0"/>
              <a:t> Map</a:t>
            </a:r>
            <a:r>
              <a:rPr lang="hu-HU" dirty="0">
                <a:solidFill>
                  <a:srgbClr val="000000"/>
                </a:solidFill>
              </a:rPr>
              <a:t>), amely a tengerszint-emelkedés várható hatásait vizsgálja a különböző földrajzi területeken.</a:t>
            </a:r>
          </a:p>
          <a:p>
            <a:pPr marL="0" lvl="0" indent="0" algn="just" rtl="0">
              <a:lnSpc>
                <a:spcPct val="90000"/>
              </a:lnSpc>
              <a:spcBef>
                <a:spcPts val="0"/>
              </a:spcBef>
              <a:spcAft>
                <a:spcPts val="0"/>
              </a:spcAft>
              <a:buClr>
                <a:srgbClr val="000000"/>
              </a:buClr>
              <a:buSzPts val="2400"/>
              <a:buNone/>
            </a:pPr>
            <a:endParaRPr lang="hu-HU" u="sng" dirty="0">
              <a:solidFill>
                <a:srgbClr val="000000"/>
              </a:solidFill>
              <a:hlinkClick r:id="rId3"/>
            </a:endParaRPr>
          </a:p>
          <a:p>
            <a:pPr marL="0" lvl="0" indent="0" algn="just" rtl="0">
              <a:lnSpc>
                <a:spcPct val="90000"/>
              </a:lnSpc>
              <a:spcBef>
                <a:spcPts val="0"/>
              </a:spcBef>
              <a:spcAft>
                <a:spcPts val="0"/>
              </a:spcAft>
              <a:buClr>
                <a:srgbClr val="000000"/>
              </a:buClr>
              <a:buSzPts val="2400"/>
              <a:buNone/>
            </a:pPr>
            <a:r>
              <a:rPr lang="hu-HU" u="sng" dirty="0">
                <a:solidFill>
                  <a:schemeClr val="hlink"/>
                </a:solidFill>
                <a:hlinkClick r:id="rId3"/>
              </a:rPr>
              <a:t>https://coastal.climatecentral.org/</a:t>
            </a:r>
            <a:r>
              <a:rPr lang="hu-HU" u="sng" dirty="0">
                <a:solidFill>
                  <a:schemeClr val="hlink"/>
                </a:solidFill>
              </a:rPr>
              <a:t> (külső link)</a:t>
            </a:r>
            <a:endParaRPr lang="hu-HU" dirty="0"/>
          </a:p>
        </p:txBody>
      </p:sp>
      <p:sp>
        <p:nvSpPr>
          <p:cNvPr id="272" name="Google Shape;272;p14"/>
          <p:cNvSpPr txBox="1"/>
          <p:nvPr/>
        </p:nvSpPr>
        <p:spPr>
          <a:xfrm>
            <a:off x="839788" y="301840"/>
            <a:ext cx="3426121" cy="461665"/>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2400" dirty="0">
                <a:solidFill>
                  <a:srgbClr val="E89F56"/>
                </a:solidFill>
                <a:latin typeface="Tahoma"/>
                <a:ea typeface="Tahoma"/>
                <a:cs typeface="Tahoma"/>
                <a:sym typeface="Tahoma"/>
              </a:rPr>
              <a:t>Feladat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5"/>
          <p:cNvSpPr>
            <a:spLocks noGrp="1"/>
          </p:cNvSpPr>
          <p:nvPr>
            <p:ph type="body" idx="1"/>
          </p:nvPr>
        </p:nvSpPr>
        <p:spPr>
          <a:xfrm>
            <a:off x="838200" y="3518633"/>
            <a:ext cx="10515600" cy="2811419"/>
          </a:xfrm>
          <a:prstGeom prst="flowChartPunchedCard">
            <a:avLst/>
          </a:prstGeom>
          <a:solidFill>
            <a:srgbClr val="354F74"/>
          </a:solidFill>
          <a:ln w="28575" cap="flat" cmpd="sng">
            <a:solidFill>
              <a:srgbClr val="354F74"/>
            </a:solidFill>
            <a:prstDash val="solid"/>
            <a:round/>
            <a:headEnd type="none" w="sm" len="sm"/>
            <a:tailEnd type="none" w="sm" len="sm"/>
          </a:ln>
        </p:spPr>
        <p:txBody>
          <a:bodyPr spcFirstLastPara="1" wrap="square" lIns="91425" tIns="45700" rIns="91425" bIns="45700" anchor="ctr" anchorCtr="0">
            <a:normAutofit/>
          </a:bodyPr>
          <a:lstStyle/>
          <a:p>
            <a:pPr marL="114300" lvl="0" indent="0" algn="l" rtl="0">
              <a:lnSpc>
                <a:spcPct val="90000"/>
              </a:lnSpc>
              <a:spcBef>
                <a:spcPts val="1000"/>
              </a:spcBef>
              <a:spcAft>
                <a:spcPts val="0"/>
              </a:spcAft>
              <a:buSzPts val="1800"/>
              <a:buNone/>
            </a:pPr>
            <a:r>
              <a:rPr lang="en-US" sz="6000" dirty="0">
                <a:solidFill>
                  <a:schemeClr val="lt1"/>
                </a:solidFill>
              </a:rPr>
              <a:t>2</a:t>
            </a:r>
            <a:r>
              <a:rPr lang="hu-HU" sz="6000" dirty="0">
                <a:solidFill>
                  <a:schemeClr val="lt1"/>
                </a:solidFill>
              </a:rPr>
              <a:t>.</a:t>
            </a:r>
            <a:r>
              <a:rPr lang="en-US" sz="6000" dirty="0">
                <a:solidFill>
                  <a:schemeClr val="lt1"/>
                </a:solidFill>
              </a:rPr>
              <a:t> </a:t>
            </a:r>
            <a:r>
              <a:rPr lang="hu-HU" sz="6000" dirty="0">
                <a:solidFill>
                  <a:schemeClr val="lt1"/>
                </a:solidFill>
              </a:rPr>
              <a:t>Energiaszegénység</a:t>
            </a:r>
          </a:p>
        </p:txBody>
      </p:sp>
      <p:sp>
        <p:nvSpPr>
          <p:cNvPr id="278" name="Google Shape;278;p15"/>
          <p:cNvSpPr/>
          <p:nvPr/>
        </p:nvSpPr>
        <p:spPr>
          <a:xfrm rot="5400000">
            <a:off x="-8546" y="9578"/>
            <a:ext cx="1157849" cy="1138711"/>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9" name="Google Shape;279;p15"/>
          <p:cNvSpPr/>
          <p:nvPr/>
        </p:nvSpPr>
        <p:spPr>
          <a:xfrm rot="-5400000" flipH="1">
            <a:off x="-8547" y="1238666"/>
            <a:ext cx="1157849" cy="1138709"/>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0" name="Google Shape;280;p15"/>
          <p:cNvSpPr/>
          <p:nvPr/>
        </p:nvSpPr>
        <p:spPr>
          <a:xfrm rot="-5400000" flipH="1">
            <a:off x="-8545" y="2453908"/>
            <a:ext cx="1157848" cy="113870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1" name="Google Shape;281;p15"/>
          <p:cNvSpPr/>
          <p:nvPr/>
        </p:nvSpPr>
        <p:spPr>
          <a:xfrm rot="10800000">
            <a:off x="1210981" y="2464427"/>
            <a:ext cx="1157845" cy="113870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2" name="Google Shape;282;p15"/>
          <p:cNvSpPr/>
          <p:nvPr/>
        </p:nvSpPr>
        <p:spPr>
          <a:xfrm rot="-5400000">
            <a:off x="632058" y="588971"/>
            <a:ext cx="2315694" cy="1157844"/>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3" name="Google Shape;283;p15"/>
          <p:cNvSpPr/>
          <p:nvPr/>
        </p:nvSpPr>
        <p:spPr>
          <a:xfrm rot="10800000">
            <a:off x="2440074" y="1245374"/>
            <a:ext cx="1157845" cy="113870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4" name="Google Shape;284;p15"/>
          <p:cNvSpPr/>
          <p:nvPr/>
        </p:nvSpPr>
        <p:spPr>
          <a:xfrm rot="-5400000">
            <a:off x="2434793" y="-940"/>
            <a:ext cx="1196120" cy="1157845"/>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886691" y="8820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dirty="0"/>
              <a:t>Mi az energiaszegénység?</a:t>
            </a:r>
          </a:p>
        </p:txBody>
      </p:sp>
      <p:sp>
        <p:nvSpPr>
          <p:cNvPr id="296" name="Google Shape;296;p17"/>
          <p:cNvSpPr txBox="1">
            <a:spLocks noGrp="1"/>
          </p:cNvSpPr>
          <p:nvPr>
            <p:ph type="body" idx="1"/>
          </p:nvPr>
        </p:nvSpPr>
        <p:spPr>
          <a:xfrm>
            <a:off x="334884" y="1168678"/>
            <a:ext cx="10667896" cy="5254424"/>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SzPts val="2000"/>
              <a:buFont typeface="Noto Sans Symbols"/>
              <a:buChar char="▪"/>
            </a:pPr>
            <a:r>
              <a:rPr lang="hu-HU" dirty="0"/>
              <a:t>Az energiaszegénység az </a:t>
            </a:r>
            <a:r>
              <a:rPr lang="hu-HU" b="1" dirty="0">
                <a:solidFill>
                  <a:srgbClr val="E89F56"/>
                </a:solidFill>
              </a:rPr>
              <a:t>alapvető energiaszolgáltatásokhoz való hozzáférés hiányára</a:t>
            </a:r>
            <a:r>
              <a:rPr lang="hu-HU" dirty="0"/>
              <a:t> utal. Jellemzően a magas energiaköltségek, az alacsony háztartási jövedelmek, a nem hatékony épületek/készülékek és a háztartások sajátos energiaszükségletének kombinációja okozza.</a:t>
            </a:r>
          </a:p>
          <a:p>
            <a:pPr marL="0" lvl="0" indent="0" algn="just" rtl="0">
              <a:lnSpc>
                <a:spcPct val="100000"/>
              </a:lnSpc>
              <a:spcBef>
                <a:spcPts val="0"/>
              </a:spcBef>
              <a:spcAft>
                <a:spcPts val="0"/>
              </a:spcAft>
              <a:buSzPts val="2000"/>
              <a:buNone/>
            </a:pPr>
            <a:endParaRPr lang="hu-HU" sz="1800" dirty="0"/>
          </a:p>
          <a:p>
            <a:pPr marL="342900" lvl="0" indent="-342900" algn="just" rtl="0">
              <a:lnSpc>
                <a:spcPct val="100000"/>
              </a:lnSpc>
              <a:spcBef>
                <a:spcPts val="1000"/>
              </a:spcBef>
              <a:spcAft>
                <a:spcPts val="0"/>
              </a:spcAft>
              <a:buSzPts val="2000"/>
              <a:buFont typeface="Noto Sans Symbols"/>
              <a:buChar char="▪"/>
            </a:pPr>
            <a:r>
              <a:rPr lang="hu-HU" i="0" dirty="0">
                <a:solidFill>
                  <a:schemeClr val="dk1"/>
                </a:solidFill>
              </a:rPr>
              <a:t>Az energiaszegénység káros következményekkel jár az emberek egészségére és jólétére – mint például légúti és szívbetegségek, mentális egészség, amelyeket az alacsony hőmérséklet és a megfizethetetlen energiaszámlákkal járó stressz súlyosbít. </a:t>
            </a:r>
          </a:p>
          <a:p>
            <a:pPr marL="342900" lvl="0" indent="-342900" algn="just" rtl="0">
              <a:lnSpc>
                <a:spcPct val="100000"/>
              </a:lnSpc>
              <a:spcBef>
                <a:spcPts val="1000"/>
              </a:spcBef>
              <a:spcAft>
                <a:spcPts val="0"/>
              </a:spcAft>
              <a:buSzPts val="2000"/>
              <a:buFont typeface="Noto Sans Symbols"/>
              <a:buChar char="▪"/>
            </a:pPr>
            <a:endParaRPr lang="hu-HU" sz="1800" dirty="0"/>
          </a:p>
          <a:p>
            <a:pPr marL="342900" lvl="0" indent="-342900" algn="just" rtl="0">
              <a:lnSpc>
                <a:spcPct val="100000"/>
              </a:lnSpc>
              <a:spcBef>
                <a:spcPts val="1000"/>
              </a:spcBef>
              <a:spcAft>
                <a:spcPts val="0"/>
              </a:spcAft>
              <a:buSzPts val="2000"/>
              <a:buFont typeface="Noto Sans Symbols"/>
              <a:buChar char="▪"/>
            </a:pPr>
            <a:r>
              <a:rPr lang="hu-HU" dirty="0"/>
              <a:t>Becslések szerint </a:t>
            </a:r>
            <a:r>
              <a:rPr lang="hu-HU" b="1" dirty="0">
                <a:solidFill>
                  <a:srgbClr val="E89F56"/>
                </a:solidFill>
              </a:rPr>
              <a:t>az EU-ban több mint 50 millió háztartás </a:t>
            </a:r>
            <a:r>
              <a:rPr lang="hu-HU" dirty="0"/>
              <a:t>él energiaszegénységben. Uniós szinten 2022-ben a teljes lakosság 9,3%-a nem tudta megfelelően melegen tartani otthonát.</a:t>
            </a:r>
            <a:endParaRPr lang="hu-HU" sz="2000" dirty="0"/>
          </a:p>
          <a:p>
            <a:pPr marL="342900" lvl="0" indent="-215900" algn="just" rtl="0">
              <a:lnSpc>
                <a:spcPct val="90000"/>
              </a:lnSpc>
              <a:spcBef>
                <a:spcPts val="1000"/>
              </a:spcBef>
              <a:spcAft>
                <a:spcPts val="0"/>
              </a:spcAft>
              <a:buSzPts val="2000"/>
              <a:buNone/>
            </a:pPr>
            <a:endParaRPr lang="hu-HU" sz="2000" dirty="0"/>
          </a:p>
        </p:txBody>
      </p:sp>
      <p:sp>
        <p:nvSpPr>
          <p:cNvPr id="297" name="Google Shape;297;p17"/>
          <p:cNvSpPr txBox="1"/>
          <p:nvPr/>
        </p:nvSpPr>
        <p:spPr>
          <a:xfrm>
            <a:off x="3631057" y="0"/>
            <a:ext cx="8560943"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900" dirty="0">
                <a:solidFill>
                  <a:schemeClr val="dk1"/>
                </a:solidFill>
                <a:latin typeface="Calibri"/>
                <a:ea typeface="Calibri"/>
                <a:cs typeface="Calibri"/>
                <a:sym typeface="Calibri"/>
              </a:rPr>
              <a:t>United </a:t>
            </a:r>
            <a:r>
              <a:rPr lang="hu-HU" sz="900" dirty="0" err="1">
                <a:solidFill>
                  <a:schemeClr val="dk1"/>
                </a:solidFill>
                <a:latin typeface="Calibri"/>
                <a:ea typeface="Calibri"/>
                <a:cs typeface="Calibri"/>
                <a:sym typeface="Calibri"/>
              </a:rPr>
              <a:t>Nations</a:t>
            </a:r>
            <a:r>
              <a:rPr lang="hu-HU" sz="900" dirty="0">
                <a:solidFill>
                  <a:schemeClr val="dk1"/>
                </a:solidFill>
                <a:latin typeface="Calibri"/>
                <a:ea typeface="Calibri"/>
                <a:cs typeface="Calibri"/>
                <a:sym typeface="Calibri"/>
              </a:rPr>
              <a:t> (2021). </a:t>
            </a:r>
            <a:r>
              <a:rPr lang="hu-HU" sz="900" dirty="0" err="1">
                <a:solidFill>
                  <a:schemeClr val="dk1"/>
                </a:solidFill>
                <a:latin typeface="Calibri"/>
                <a:ea typeface="Calibri"/>
                <a:cs typeface="Calibri"/>
                <a:sym typeface="Calibri"/>
              </a:rPr>
              <a:t>Towards</a:t>
            </a:r>
            <a:r>
              <a:rPr lang="hu-HU" sz="900" dirty="0">
                <a:solidFill>
                  <a:schemeClr val="dk1"/>
                </a:solidFill>
                <a:latin typeface="Calibri"/>
                <a:ea typeface="Calibri"/>
                <a:cs typeface="Calibri"/>
                <a:sym typeface="Calibri"/>
              </a:rPr>
              <a:t> the </a:t>
            </a:r>
            <a:r>
              <a:rPr lang="hu-HU" sz="900" dirty="0" err="1">
                <a:solidFill>
                  <a:schemeClr val="dk1"/>
                </a:solidFill>
                <a:latin typeface="Calibri"/>
                <a:ea typeface="Calibri"/>
                <a:cs typeface="Calibri"/>
                <a:sym typeface="Calibri"/>
              </a:rPr>
              <a:t>achievement</a:t>
            </a:r>
            <a:r>
              <a:rPr lang="hu-HU" sz="900" dirty="0">
                <a:solidFill>
                  <a:schemeClr val="dk1"/>
                </a:solidFill>
                <a:latin typeface="Calibri"/>
                <a:ea typeface="Calibri"/>
                <a:cs typeface="Calibri"/>
                <a:sym typeface="Calibri"/>
              </a:rPr>
              <a:t> of SDG 7 and net-</a:t>
            </a:r>
            <a:r>
              <a:rPr lang="hu-HU" sz="900" dirty="0" err="1">
                <a:solidFill>
                  <a:schemeClr val="dk1"/>
                </a:solidFill>
                <a:latin typeface="Calibri"/>
                <a:ea typeface="Calibri"/>
                <a:cs typeface="Calibri"/>
                <a:sym typeface="Calibri"/>
              </a:rPr>
              <a:t>zero</a:t>
            </a:r>
            <a:r>
              <a:rPr lang="hu-HU" sz="900" dirty="0">
                <a:solidFill>
                  <a:schemeClr val="dk1"/>
                </a:solidFill>
                <a:latin typeface="Calibri"/>
                <a:ea typeface="Calibri"/>
                <a:cs typeface="Calibri"/>
                <a:sym typeface="Calibri"/>
              </a:rPr>
              <a:t> </a:t>
            </a:r>
            <a:r>
              <a:rPr lang="hu-HU" sz="900" dirty="0" err="1">
                <a:solidFill>
                  <a:schemeClr val="dk1"/>
                </a:solidFill>
                <a:latin typeface="Calibri"/>
                <a:ea typeface="Calibri"/>
                <a:cs typeface="Calibri"/>
                <a:sym typeface="Calibri"/>
              </a:rPr>
              <a:t>emissions</a:t>
            </a:r>
            <a:r>
              <a:rPr lang="hu-HU" sz="900" dirty="0">
                <a:solidFill>
                  <a:schemeClr val="dk1"/>
                </a:solidFill>
                <a:latin typeface="Calibri"/>
                <a:ea typeface="Calibri"/>
                <a:cs typeface="Calibri"/>
                <a:sym typeface="Calibri"/>
              </a:rPr>
              <a:t>. </a:t>
            </a:r>
            <a:r>
              <a:rPr lang="hu-HU" sz="9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https://www.un.org/sites/un2.un.org/files/2021-twg_2-062321.pdf</a:t>
            </a:r>
            <a:r>
              <a:rPr lang="hu-HU" sz="900" dirty="0">
                <a:solidFill>
                  <a:schemeClr val="dk1"/>
                </a:solidFill>
                <a:latin typeface="Calibri"/>
                <a:ea typeface="Calibri"/>
                <a:cs typeface="Calibri"/>
                <a:sym typeface="Calibri"/>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886691" y="8820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sz="4000" dirty="0"/>
              <a:t>Fokozottan kitett csoportok</a:t>
            </a:r>
            <a:endParaRPr lang="en-GB" dirty="0"/>
          </a:p>
        </p:txBody>
      </p:sp>
      <p:sp>
        <p:nvSpPr>
          <p:cNvPr id="297" name="Google Shape;297;p17"/>
          <p:cNvSpPr txBox="1"/>
          <p:nvPr/>
        </p:nvSpPr>
        <p:spPr>
          <a:xfrm>
            <a:off x="3631057" y="0"/>
            <a:ext cx="8560943"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United Nations (2021). Towards the achievement of SDG 7 and net-zero emissions. </a:t>
            </a:r>
            <a:r>
              <a:rPr lang="en-US" sz="9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https://www.un.org/sites/un2.un.org/files/2021-twg_2-062321.pdf</a:t>
            </a:r>
            <a:r>
              <a:rPr lang="en-US" sz="900">
                <a:solidFill>
                  <a:schemeClr val="dk1"/>
                </a:solidFill>
                <a:latin typeface="Calibri"/>
                <a:ea typeface="Calibri"/>
                <a:cs typeface="Calibri"/>
                <a:sym typeface="Calibri"/>
              </a:rPr>
              <a:t> </a:t>
            </a:r>
            <a:endParaRPr sz="900">
              <a:solidFill>
                <a:schemeClr val="dk1"/>
              </a:solidFill>
              <a:latin typeface="Calibri"/>
              <a:ea typeface="Calibri"/>
              <a:cs typeface="Calibri"/>
              <a:sym typeface="Calibri"/>
            </a:endParaRPr>
          </a:p>
        </p:txBody>
      </p:sp>
      <p:graphicFrame>
        <p:nvGraphicFramePr>
          <p:cNvPr id="2" name="Diagram 1">
            <a:extLst>
              <a:ext uri="{FF2B5EF4-FFF2-40B4-BE49-F238E27FC236}">
                <a16:creationId xmlns:a16="http://schemas.microsoft.com/office/drawing/2014/main" id="{7135F427-3CCA-7B92-C075-D209C79C11A0}"/>
              </a:ext>
            </a:extLst>
          </p:cNvPr>
          <p:cNvGraphicFramePr/>
          <p:nvPr>
            <p:extLst>
              <p:ext uri="{D42A27DB-BD31-4B8C-83A1-F6EECF244321}">
                <p14:modId xmlns:p14="http://schemas.microsoft.com/office/powerpoint/2010/main" val="3147788837"/>
              </p:ext>
            </p:extLst>
          </p:nvPr>
        </p:nvGraphicFramePr>
        <p:xfrm>
          <a:off x="789709" y="1413763"/>
          <a:ext cx="10694649" cy="4916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6330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7">
            <a:extLst>
              <a:ext uri="{FF2B5EF4-FFF2-40B4-BE49-F238E27FC236}">
                <a16:creationId xmlns:a16="http://schemas.microsoft.com/office/drawing/2014/main" id="{2DAA8BCE-CBC9-DAB9-2C25-B1E8C0E620C9}"/>
              </a:ext>
            </a:extLst>
          </p:cNvPr>
          <p:cNvSpPr>
            <a:spLocks noGrp="1"/>
          </p:cNvSpPr>
          <p:nvPr>
            <p:ph type="sldNum" sz="quarter" idx="12"/>
          </p:nvPr>
        </p:nvSpPr>
        <p:spPr/>
        <p:txBody>
          <a:bodyPr/>
          <a:lstStyle/>
          <a:p>
            <a:fld id="{4FAB73BC-B049-4115-A692-8D63A059BFB8}" type="slidenum">
              <a:rPr lang="hu-HU" smtClean="0"/>
              <a:pPr/>
              <a:t>2</a:t>
            </a:fld>
            <a:endParaRPr lang="hu-HU" dirty="0"/>
          </a:p>
        </p:txBody>
      </p:sp>
      <p:sp>
        <p:nvSpPr>
          <p:cNvPr id="3" name="Content Placeholder 2">
            <a:extLst>
              <a:ext uri="{FF2B5EF4-FFF2-40B4-BE49-F238E27FC236}">
                <a16:creationId xmlns:a16="http://schemas.microsoft.com/office/drawing/2014/main" id="{8BF25963-3B08-522E-368A-DC1A89B2F18A}"/>
              </a:ext>
            </a:extLst>
          </p:cNvPr>
          <p:cNvSpPr>
            <a:spLocks noGrp="1"/>
          </p:cNvSpPr>
          <p:nvPr>
            <p:ph idx="4294967295"/>
          </p:nvPr>
        </p:nvSpPr>
        <p:spPr>
          <a:xfrm>
            <a:off x="578976" y="1152572"/>
            <a:ext cx="10969752" cy="2626828"/>
          </a:xfrm>
        </p:spPr>
        <p:txBody>
          <a:bodyPr>
            <a:normAutofit fontScale="77500" lnSpcReduction="20000"/>
          </a:bodyPr>
          <a:lstStyle/>
          <a:p>
            <a:pPr marL="0" indent="0" algn="just">
              <a:lnSpc>
                <a:spcPct val="120000"/>
              </a:lnSpc>
              <a:buNone/>
            </a:pPr>
            <a:r>
              <a:rPr lang="hu-HU" dirty="0">
                <a:latin typeface="Tahoma" panose="020B0604030504040204" pitchFamily="34" charset="0"/>
                <a:ea typeface="Tahoma" panose="020B0604030504040204" pitchFamily="34" charset="0"/>
                <a:cs typeface="Tahoma" panose="020B0604030504040204" pitchFamily="34" charset="0"/>
              </a:rPr>
              <a:t>A projekt összes képzési anyaga a CC BY-NC-SA 4.0 DEED (Nevezd meg! - Ne add el! - Így add tovább! 4.0 Nemzetközi) licenc alatt kerül terjesztésre. </a:t>
            </a:r>
            <a:r>
              <a:rPr lang="hu-HU" dirty="0">
                <a:latin typeface="Tahoma" panose="020B0604030504040204" pitchFamily="34" charset="0"/>
                <a:ea typeface="Tahoma" panose="020B0604030504040204" pitchFamily="34" charset="0"/>
                <a:cs typeface="Tahoma" panose="020B0604030504040204" pitchFamily="34" charset="0"/>
                <a:hlinkClick r:id="rId2"/>
              </a:rPr>
              <a:t>https://creativecommons.org/licenses/by-nc-sa/4.0/deed.hu</a:t>
            </a:r>
            <a:r>
              <a:rPr lang="hu-HU" dirty="0">
                <a:latin typeface="Tahoma" panose="020B0604030504040204" pitchFamily="34" charset="0"/>
                <a:ea typeface="Tahoma" panose="020B0604030504040204" pitchFamily="34" charset="0"/>
                <a:cs typeface="Tahoma" panose="020B0604030504040204" pitchFamily="34" charset="0"/>
              </a:rPr>
              <a:t>   </a:t>
            </a:r>
          </a:p>
          <a:p>
            <a:pPr marL="0" indent="0" algn="just">
              <a:lnSpc>
                <a:spcPct val="120000"/>
              </a:lnSpc>
              <a:buNone/>
            </a:pPr>
            <a:r>
              <a:rPr lang="hu-HU" dirty="0">
                <a:latin typeface="Tahoma" panose="020B0604030504040204" pitchFamily="34" charset="0"/>
                <a:ea typeface="Tahoma" panose="020B0604030504040204" pitchFamily="34" charset="0"/>
                <a:cs typeface="Tahoma" panose="020B0604030504040204" pitchFamily="34" charset="0"/>
              </a:rPr>
              <a:t>A licenc lehetővé teszi, hogy munkánkat feldolgozd, átalakítsd és új művekbe építsd be nem üzleti célokkal, amíg ugyanazon licencfeltételek mellett terjeszted, mint az eredetit. A képzési anyagok sokszorosíthatók és </a:t>
            </a:r>
            <a:r>
              <a:rPr lang="hu-HU" dirty="0" err="1">
                <a:latin typeface="Tahoma" panose="020B0604030504040204" pitchFamily="34" charset="0"/>
                <a:ea typeface="Tahoma" panose="020B0604030504040204" pitchFamily="34" charset="0"/>
                <a:cs typeface="Tahoma" panose="020B0604030504040204" pitchFamily="34" charset="0"/>
              </a:rPr>
              <a:t>újrafelhasználhatóak</a:t>
            </a:r>
            <a:r>
              <a:rPr lang="hu-HU" dirty="0">
                <a:latin typeface="Tahoma" panose="020B0604030504040204" pitchFamily="34" charset="0"/>
                <a:ea typeface="Tahoma" panose="020B0604030504040204" pitchFamily="34" charset="0"/>
                <a:cs typeface="Tahoma" panose="020B0604030504040204" pitchFamily="34" charset="0"/>
              </a:rPr>
              <a:t> az alábbi megnevezéssel/hivatkozással nyomtatásban és digitális formában egyaránt.</a:t>
            </a:r>
          </a:p>
        </p:txBody>
      </p:sp>
      <p:pic>
        <p:nvPicPr>
          <p:cNvPr id="5" name="Picture 4" descr="A blue background with white text&#10;&#10;Description automatically generated">
            <a:extLst>
              <a:ext uri="{FF2B5EF4-FFF2-40B4-BE49-F238E27FC236}">
                <a16:creationId xmlns:a16="http://schemas.microsoft.com/office/drawing/2014/main" id="{66AFB7B5-03A2-925A-0637-C59907A94F83}"/>
              </a:ext>
            </a:extLst>
          </p:cNvPr>
          <p:cNvPicPr/>
          <p:nvPr/>
        </p:nvPicPr>
        <p:blipFill>
          <a:blip r:embed="rId3"/>
          <a:srcRect/>
          <a:stretch>
            <a:fillRect/>
          </a:stretch>
        </p:blipFill>
        <p:spPr>
          <a:xfrm>
            <a:off x="4278924" y="3715186"/>
            <a:ext cx="3855832" cy="944252"/>
          </a:xfrm>
          <a:prstGeom prst="rect">
            <a:avLst/>
          </a:prstGeom>
          <a:ln/>
        </p:spPr>
      </p:pic>
      <p:sp>
        <p:nvSpPr>
          <p:cNvPr id="9" name="TextBox 8">
            <a:extLst>
              <a:ext uri="{FF2B5EF4-FFF2-40B4-BE49-F238E27FC236}">
                <a16:creationId xmlns:a16="http://schemas.microsoft.com/office/drawing/2014/main" id="{5CD7CA13-73E1-F2F3-F7E0-CEA5DCA1D641}"/>
              </a:ext>
            </a:extLst>
          </p:cNvPr>
          <p:cNvSpPr txBox="1"/>
          <p:nvPr/>
        </p:nvSpPr>
        <p:spPr>
          <a:xfrm>
            <a:off x="491383" y="4659438"/>
            <a:ext cx="10862417" cy="1323439"/>
          </a:xfrm>
          <a:prstGeom prst="rect">
            <a:avLst/>
          </a:prstGeom>
          <a:noFill/>
        </p:spPr>
        <p:txBody>
          <a:bodyPr wrap="square" rtlCol="0">
            <a:spAutoFit/>
          </a:bodyPr>
          <a:lstStyle/>
          <a:p>
            <a:r>
              <a:rPr lang="hu-HU" sz="2000" b="1" dirty="0">
                <a:solidFill>
                  <a:schemeClr val="tx2"/>
                </a:solidFill>
                <a:latin typeface="Tahoma" panose="020B0604030504040204" pitchFamily="34" charset="0"/>
                <a:ea typeface="Tahoma" panose="020B0604030504040204" pitchFamily="34" charset="0"/>
                <a:cs typeface="Tahoma" panose="020B0604030504040204" pitchFamily="34" charset="0"/>
              </a:rPr>
              <a:t>Eredetiségi nyilatkozat</a:t>
            </a:r>
          </a:p>
          <a:p>
            <a:r>
              <a:rPr lang="hu-HU" sz="2000" dirty="0">
                <a:latin typeface="Tahoma" panose="020B0604030504040204" pitchFamily="34" charset="0"/>
                <a:ea typeface="Tahoma" panose="020B0604030504040204" pitchFamily="34" charset="0"/>
                <a:cs typeface="Tahoma" panose="020B0604030504040204" pitchFamily="34" charset="0"/>
              </a:rPr>
              <a:t>Ez a képzési anyag eredeti, kiadatlan mű, kivéve, ha egyértelműen másként nem jelezzük. A korábban publikált anyagok és mások munkájának elismerése megfelelő idézettel, hivatkozással vagy mindkettővel történt.</a:t>
            </a:r>
          </a:p>
        </p:txBody>
      </p:sp>
      <p:sp>
        <p:nvSpPr>
          <p:cNvPr id="2" name="TextBox 1">
            <a:extLst>
              <a:ext uri="{FF2B5EF4-FFF2-40B4-BE49-F238E27FC236}">
                <a16:creationId xmlns:a16="http://schemas.microsoft.com/office/drawing/2014/main" id="{A41D9815-DC3F-66B9-3C86-8C695CF8C748}"/>
              </a:ext>
            </a:extLst>
          </p:cNvPr>
          <p:cNvSpPr txBox="1"/>
          <p:nvPr/>
        </p:nvSpPr>
        <p:spPr>
          <a:xfrm>
            <a:off x="578976" y="272534"/>
            <a:ext cx="10830989" cy="1323439"/>
          </a:xfrm>
          <a:prstGeom prst="rect">
            <a:avLst/>
          </a:prstGeom>
          <a:noFill/>
        </p:spPr>
        <p:txBody>
          <a:bodyPr wrap="square">
            <a:spAutoFit/>
          </a:bodyPr>
          <a:lstStyle/>
          <a:p>
            <a:r>
              <a:rPr lang="hu-HU" sz="4000" dirty="0">
                <a:solidFill>
                  <a:schemeClr val="tx2"/>
                </a:solidFill>
                <a:latin typeface="Tahoma" panose="020B0604030504040204" pitchFamily="34" charset="0"/>
                <a:ea typeface="Tahoma" panose="020B0604030504040204" pitchFamily="34" charset="0"/>
                <a:cs typeface="Tahoma" panose="020B0604030504040204" pitchFamily="34" charset="0"/>
              </a:rPr>
              <a:t>Felhasználási feltételek</a:t>
            </a:r>
          </a:p>
          <a:p>
            <a:endParaRPr lang="hu-HU" sz="4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14619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8"/>
          <p:cNvSpPr txBox="1">
            <a:spLocks noGrp="1"/>
          </p:cNvSpPr>
          <p:nvPr>
            <p:ph type="title"/>
          </p:nvPr>
        </p:nvSpPr>
        <p:spPr>
          <a:xfrm>
            <a:off x="886691" y="8820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Tahoma"/>
              <a:buNone/>
            </a:pPr>
            <a:r>
              <a:rPr lang="hu-HU" dirty="0">
                <a:solidFill>
                  <a:schemeClr val="dk2"/>
                </a:solidFill>
              </a:rPr>
              <a:t>A meleg vagy hideg otthonok egészségügyi hatásai</a:t>
            </a:r>
            <a:endParaRPr lang="hu-HU" dirty="0"/>
          </a:p>
        </p:txBody>
      </p:sp>
      <p:cxnSp>
        <p:nvCxnSpPr>
          <p:cNvPr id="305" name="Google Shape;305;p18"/>
          <p:cNvCxnSpPr/>
          <p:nvPr/>
        </p:nvCxnSpPr>
        <p:spPr>
          <a:xfrm rot="10800000">
            <a:off x="632389" y="962883"/>
            <a:ext cx="0" cy="2283859"/>
          </a:xfrm>
          <a:prstGeom prst="straightConnector1">
            <a:avLst/>
          </a:prstGeom>
          <a:noFill/>
          <a:ln w="76200" cap="flat" cmpd="sng">
            <a:solidFill>
              <a:srgbClr val="C00000"/>
            </a:solidFill>
            <a:prstDash val="solid"/>
            <a:miter lim="800000"/>
            <a:headEnd type="none" w="sm" len="sm"/>
            <a:tailEnd type="triangle" w="med" len="med"/>
          </a:ln>
        </p:spPr>
      </p:cxnSp>
      <p:cxnSp>
        <p:nvCxnSpPr>
          <p:cNvPr id="306" name="Google Shape;306;p18"/>
          <p:cNvCxnSpPr/>
          <p:nvPr/>
        </p:nvCxnSpPr>
        <p:spPr>
          <a:xfrm>
            <a:off x="632389" y="3436198"/>
            <a:ext cx="0" cy="2283859"/>
          </a:xfrm>
          <a:prstGeom prst="straightConnector1">
            <a:avLst/>
          </a:prstGeom>
          <a:noFill/>
          <a:ln w="76200" cap="flat" cmpd="sng">
            <a:solidFill>
              <a:srgbClr val="354F74"/>
            </a:solidFill>
            <a:prstDash val="solid"/>
            <a:miter lim="800000"/>
            <a:headEnd type="none" w="sm" len="sm"/>
            <a:tailEnd type="triangle" w="med" len="med"/>
          </a:ln>
        </p:spPr>
      </p:cxnSp>
      <p:graphicFrame>
        <p:nvGraphicFramePr>
          <p:cNvPr id="2" name="Diagram 1">
            <a:extLst>
              <a:ext uri="{FF2B5EF4-FFF2-40B4-BE49-F238E27FC236}">
                <a16:creationId xmlns:a16="http://schemas.microsoft.com/office/drawing/2014/main" id="{C39EBACB-E539-96BA-4701-0CE9DE365074}"/>
              </a:ext>
            </a:extLst>
          </p:cNvPr>
          <p:cNvGraphicFramePr/>
          <p:nvPr>
            <p:extLst>
              <p:ext uri="{D42A27DB-BD31-4B8C-83A1-F6EECF244321}">
                <p14:modId xmlns:p14="http://schemas.microsoft.com/office/powerpoint/2010/main" val="253528759"/>
              </p:ext>
            </p:extLst>
          </p:nvPr>
        </p:nvGraphicFramePr>
        <p:xfrm>
          <a:off x="1349512" y="750981"/>
          <a:ext cx="9624592" cy="3171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B7372BE5-1DBC-F6CE-0B8B-C11EC76993A3}"/>
              </a:ext>
            </a:extLst>
          </p:cNvPr>
          <p:cNvGraphicFramePr/>
          <p:nvPr>
            <p:extLst>
              <p:ext uri="{D42A27DB-BD31-4B8C-83A1-F6EECF244321}">
                <p14:modId xmlns:p14="http://schemas.microsoft.com/office/powerpoint/2010/main" val="1378692919"/>
              </p:ext>
            </p:extLst>
          </p:nvPr>
        </p:nvGraphicFramePr>
        <p:xfrm>
          <a:off x="2493225" y="3429000"/>
          <a:ext cx="7302531" cy="29087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Ábra 4" descr="Alacsony hőmérséklet egyszínű kitöltéssel">
            <a:extLst>
              <a:ext uri="{FF2B5EF4-FFF2-40B4-BE49-F238E27FC236}">
                <a16:creationId xmlns:a16="http://schemas.microsoft.com/office/drawing/2014/main" id="{97E0604E-25B6-C79E-6BE4-281746C76E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02411" y="4426175"/>
            <a:ext cx="914400" cy="914400"/>
          </a:xfrm>
          <a:prstGeom prst="rect">
            <a:avLst/>
          </a:prstGeom>
        </p:spPr>
      </p:pic>
      <p:pic>
        <p:nvPicPr>
          <p:cNvPr id="9" name="Ábra 8" descr="Magas hőmérséklet egyszínű kitöltéssel">
            <a:extLst>
              <a:ext uri="{FF2B5EF4-FFF2-40B4-BE49-F238E27FC236}">
                <a16:creationId xmlns:a16="http://schemas.microsoft.com/office/drawing/2014/main" id="{A9BF5942-009A-AEED-296B-5E441D8A63F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102411" y="1753671"/>
            <a:ext cx="914400" cy="914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9"/>
          <p:cNvSpPr txBox="1">
            <a:spLocks noGrp="1"/>
          </p:cNvSpPr>
          <p:nvPr>
            <p:ph type="title"/>
          </p:nvPr>
        </p:nvSpPr>
        <p:spPr>
          <a:xfrm>
            <a:off x="830914" y="532672"/>
            <a:ext cx="10141230" cy="9620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54F74"/>
              </a:buClr>
              <a:buSzPts val="4000"/>
              <a:buFont typeface="Tahoma"/>
              <a:buNone/>
            </a:pPr>
            <a:r>
              <a:rPr lang="en-US" dirty="0"/>
              <a:t>3</a:t>
            </a:r>
            <a:r>
              <a:rPr lang="hu-HU" dirty="0"/>
              <a:t>. feladat</a:t>
            </a:r>
            <a:r>
              <a:rPr lang="en-US" dirty="0"/>
              <a:t> - </a:t>
            </a:r>
            <a:r>
              <a:rPr lang="hu-HU" dirty="0"/>
              <a:t>Energiaszegénység</a:t>
            </a:r>
          </a:p>
        </p:txBody>
      </p:sp>
      <p:sp>
        <p:nvSpPr>
          <p:cNvPr id="312" name="Google Shape;312;p19"/>
          <p:cNvSpPr txBox="1">
            <a:spLocks noGrp="1"/>
          </p:cNvSpPr>
          <p:nvPr>
            <p:ph type="body" idx="2"/>
          </p:nvPr>
        </p:nvSpPr>
        <p:spPr>
          <a:xfrm>
            <a:off x="830914" y="1776136"/>
            <a:ext cx="10141230" cy="3941083"/>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400"/>
              <a:buFont typeface="Noto Sans Symbols"/>
              <a:buChar char="▪"/>
            </a:pPr>
            <a:r>
              <a:rPr lang="hu-HU" sz="2400" dirty="0"/>
              <a:t>Van energiaszegénységben élő barátja vagy rokona?</a:t>
            </a:r>
          </a:p>
          <a:p>
            <a:pPr marL="342900" lvl="0" indent="-342900" algn="l" rtl="0">
              <a:lnSpc>
                <a:spcPct val="90000"/>
              </a:lnSpc>
              <a:spcBef>
                <a:spcPts val="0"/>
              </a:spcBef>
              <a:spcAft>
                <a:spcPts val="0"/>
              </a:spcAft>
              <a:buClr>
                <a:schemeClr val="dk1"/>
              </a:buClr>
              <a:buSzPts val="2400"/>
              <a:buFont typeface="Noto Sans Symbols"/>
              <a:buChar char="▪"/>
            </a:pPr>
            <a:endParaRPr lang="hu-HU" sz="2400" dirty="0"/>
          </a:p>
          <a:p>
            <a:pPr marL="342900" lvl="0" indent="-342900" algn="l" rtl="0">
              <a:lnSpc>
                <a:spcPct val="90000"/>
              </a:lnSpc>
              <a:spcBef>
                <a:spcPts val="0"/>
              </a:spcBef>
              <a:spcAft>
                <a:spcPts val="0"/>
              </a:spcAft>
              <a:buClr>
                <a:schemeClr val="dk1"/>
              </a:buClr>
              <a:buSzPts val="2400"/>
              <a:buFont typeface="Noto Sans Symbols"/>
              <a:buChar char="▪"/>
            </a:pPr>
            <a:r>
              <a:rPr lang="hu-HU" sz="2400" dirty="0"/>
              <a:t>Megosztaná gondolatait az energiához való hozzáférésről, a megfizethetőségről, az egészségügyi különbségekről, a környezetromlásról és a lehetséges megoldásokról?</a:t>
            </a:r>
          </a:p>
          <a:p>
            <a:pPr marL="342900" lvl="0" indent="-342900" algn="l" rtl="0">
              <a:lnSpc>
                <a:spcPct val="90000"/>
              </a:lnSpc>
              <a:spcBef>
                <a:spcPts val="0"/>
              </a:spcBef>
              <a:spcAft>
                <a:spcPts val="0"/>
              </a:spcAft>
              <a:buClr>
                <a:schemeClr val="dk1"/>
              </a:buClr>
              <a:buSzPts val="2400"/>
              <a:buFont typeface="Noto Sans Symbols"/>
              <a:buChar char="▪"/>
            </a:pPr>
            <a:endParaRPr lang="hu-HU" sz="2400" dirty="0"/>
          </a:p>
          <a:p>
            <a:pPr marL="342900" lvl="0" indent="-342900" algn="l" rtl="0">
              <a:lnSpc>
                <a:spcPct val="90000"/>
              </a:lnSpc>
              <a:spcBef>
                <a:spcPts val="0"/>
              </a:spcBef>
              <a:spcAft>
                <a:spcPts val="0"/>
              </a:spcAft>
              <a:buClr>
                <a:schemeClr val="dk1"/>
              </a:buClr>
              <a:buSzPts val="2400"/>
              <a:buFont typeface="Noto Sans Symbols"/>
              <a:buChar char="▪"/>
            </a:pPr>
            <a:r>
              <a:rPr lang="hu-HU" sz="2400" dirty="0"/>
              <a:t>Meg tudja határozni, hogyan mérsékelhető az energiaszegénység helyi intézkedésekkel?</a:t>
            </a:r>
            <a:endParaRPr lang="hu-HU" dirty="0"/>
          </a:p>
        </p:txBody>
      </p:sp>
      <p:sp>
        <p:nvSpPr>
          <p:cNvPr id="313" name="Google Shape;313;p19"/>
          <p:cNvSpPr txBox="1"/>
          <p:nvPr/>
        </p:nvSpPr>
        <p:spPr>
          <a:xfrm>
            <a:off x="839788" y="301840"/>
            <a:ext cx="3426121" cy="461665"/>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2400" dirty="0">
                <a:solidFill>
                  <a:srgbClr val="E89F56"/>
                </a:solidFill>
                <a:latin typeface="Tahoma" panose="020B0604030504040204" pitchFamily="34" charset="0"/>
                <a:ea typeface="Tahoma" panose="020B0604030504040204" pitchFamily="34" charset="0"/>
                <a:cs typeface="Tahoma" panose="020B0604030504040204" pitchFamily="34" charset="0"/>
                <a:sym typeface="Calibri"/>
              </a:rPr>
              <a:t>Feladat</a:t>
            </a:r>
            <a:endParaRPr sz="2400" dirty="0">
              <a:solidFill>
                <a:srgbClr val="E89F56"/>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314" name="Google Shape;314;p19"/>
          <p:cNvSpPr txBox="1"/>
          <p:nvPr/>
        </p:nvSpPr>
        <p:spPr>
          <a:xfrm>
            <a:off x="839789" y="5843298"/>
            <a:ext cx="10141229"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100" dirty="0">
                <a:solidFill>
                  <a:schemeClr val="dk1"/>
                </a:solidFill>
                <a:latin typeface="Calibri"/>
                <a:ea typeface="Calibri"/>
                <a:cs typeface="Calibri"/>
                <a:sym typeface="Calibri"/>
              </a:rPr>
              <a:t>Esettanulmányok és további információk: </a:t>
            </a:r>
            <a:r>
              <a:rPr lang="en-US" sz="11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https://energy-poverty.ec.europa.eu/system/files/2021-11/EPAH_inspiring%20cases%20from%20across%20Europe_report_0.pdf</a:t>
            </a:r>
            <a:r>
              <a:rPr lang="en-US" sz="1100" dirty="0">
                <a:solidFill>
                  <a:schemeClr val="dk1"/>
                </a:solidFill>
                <a:latin typeface="Calibri"/>
                <a:ea typeface="Calibri"/>
                <a:cs typeface="Calibri"/>
                <a:sym typeface="Calibri"/>
              </a:rPr>
              <a:t> </a:t>
            </a:r>
            <a:endParaRPr sz="1100" dirty="0">
              <a:solidFill>
                <a:srgbClr val="666768"/>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0"/>
          <p:cNvSpPr>
            <a:spLocks noGrp="1"/>
          </p:cNvSpPr>
          <p:nvPr>
            <p:ph type="body" idx="1"/>
          </p:nvPr>
        </p:nvSpPr>
        <p:spPr>
          <a:xfrm>
            <a:off x="838200" y="3518633"/>
            <a:ext cx="10515600" cy="2811419"/>
          </a:xfrm>
          <a:prstGeom prst="flowChartPunchedCard">
            <a:avLst/>
          </a:prstGeom>
          <a:solidFill>
            <a:srgbClr val="354F74"/>
          </a:solidFill>
          <a:ln w="28575" cap="flat" cmpd="sng">
            <a:solidFill>
              <a:srgbClr val="354F74"/>
            </a:solidFill>
            <a:prstDash val="solid"/>
            <a:round/>
            <a:headEnd type="none" w="sm" len="sm"/>
            <a:tailEnd type="none" w="sm" len="sm"/>
          </a:ln>
        </p:spPr>
        <p:txBody>
          <a:bodyPr spcFirstLastPara="1" wrap="square" lIns="91425" tIns="45700" rIns="91425" bIns="45700" anchor="ctr" anchorCtr="0">
            <a:normAutofit fontScale="92500" lnSpcReduction="20000"/>
          </a:bodyPr>
          <a:lstStyle/>
          <a:p>
            <a:pPr marL="114300" lvl="0" indent="0" algn="l" rtl="0">
              <a:lnSpc>
                <a:spcPct val="100000"/>
              </a:lnSpc>
              <a:spcBef>
                <a:spcPts val="1000"/>
              </a:spcBef>
              <a:spcAft>
                <a:spcPts val="0"/>
              </a:spcAft>
              <a:buSzPts val="1800"/>
              <a:buNone/>
            </a:pPr>
            <a:r>
              <a:rPr lang="en-US" sz="5550" dirty="0">
                <a:solidFill>
                  <a:schemeClr val="lt1"/>
                </a:solidFill>
              </a:rPr>
              <a:t>3</a:t>
            </a:r>
            <a:r>
              <a:rPr lang="hu-HU" sz="5550" dirty="0">
                <a:solidFill>
                  <a:schemeClr val="lt1"/>
                </a:solidFill>
              </a:rPr>
              <a:t>. Energiahatékonyság, fenntarthatóság és a szokásaink megváltoztatásának szerepe</a:t>
            </a:r>
            <a:endParaRPr sz="5550" dirty="0">
              <a:solidFill>
                <a:schemeClr val="lt1"/>
              </a:solidFill>
            </a:endParaRPr>
          </a:p>
        </p:txBody>
      </p:sp>
      <p:sp>
        <p:nvSpPr>
          <p:cNvPr id="320" name="Google Shape;320;p20"/>
          <p:cNvSpPr/>
          <p:nvPr/>
        </p:nvSpPr>
        <p:spPr>
          <a:xfrm rot="5400000">
            <a:off x="-8546" y="9578"/>
            <a:ext cx="1157849" cy="1138711"/>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1" name="Google Shape;321;p20"/>
          <p:cNvSpPr/>
          <p:nvPr/>
        </p:nvSpPr>
        <p:spPr>
          <a:xfrm rot="-5400000" flipH="1">
            <a:off x="-8547" y="1238666"/>
            <a:ext cx="1157849" cy="1138709"/>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2" name="Google Shape;322;p20"/>
          <p:cNvSpPr/>
          <p:nvPr/>
        </p:nvSpPr>
        <p:spPr>
          <a:xfrm rot="-5400000" flipH="1">
            <a:off x="-8545" y="2453908"/>
            <a:ext cx="1157848" cy="113870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3" name="Google Shape;323;p20"/>
          <p:cNvSpPr/>
          <p:nvPr/>
        </p:nvSpPr>
        <p:spPr>
          <a:xfrm rot="10800000">
            <a:off x="1210981" y="2464427"/>
            <a:ext cx="1157845" cy="113870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4" name="Google Shape;324;p20"/>
          <p:cNvSpPr/>
          <p:nvPr/>
        </p:nvSpPr>
        <p:spPr>
          <a:xfrm rot="-5400000">
            <a:off x="632058" y="588971"/>
            <a:ext cx="2315694" cy="1157844"/>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5" name="Google Shape;325;p20"/>
          <p:cNvSpPr/>
          <p:nvPr/>
        </p:nvSpPr>
        <p:spPr>
          <a:xfrm rot="10800000">
            <a:off x="2440074" y="1245374"/>
            <a:ext cx="1157845" cy="113870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26" name="Google Shape;326;p20"/>
          <p:cNvSpPr/>
          <p:nvPr/>
        </p:nvSpPr>
        <p:spPr>
          <a:xfrm rot="-5400000">
            <a:off x="2434793" y="-940"/>
            <a:ext cx="1196120" cy="1157845"/>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2"/>
          <p:cNvSpPr txBox="1">
            <a:spLocks noGrp="1"/>
          </p:cNvSpPr>
          <p:nvPr>
            <p:ph type="title"/>
          </p:nvPr>
        </p:nvSpPr>
        <p:spPr>
          <a:xfrm>
            <a:off x="886691" y="8820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dirty="0"/>
              <a:t>Energetikai fenntarthatóság</a:t>
            </a:r>
            <a:endParaRPr dirty="0"/>
          </a:p>
        </p:txBody>
      </p:sp>
      <p:sp>
        <p:nvSpPr>
          <p:cNvPr id="338" name="Google Shape;338;p22"/>
          <p:cNvSpPr txBox="1">
            <a:spLocks noGrp="1"/>
          </p:cNvSpPr>
          <p:nvPr>
            <p:ph type="body" idx="1"/>
          </p:nvPr>
        </p:nvSpPr>
        <p:spPr>
          <a:xfrm>
            <a:off x="479394" y="1216241"/>
            <a:ext cx="11324323" cy="5129968"/>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SzPts val="2400"/>
              <a:buNone/>
            </a:pPr>
            <a:r>
              <a:rPr lang="hu-HU" b="0" i="0" dirty="0">
                <a:solidFill>
                  <a:srgbClr val="212121"/>
                </a:solidFill>
              </a:rPr>
              <a:t>Az energetikai fenntarthatóság fogalma:</a:t>
            </a:r>
            <a:endParaRPr lang="hu-HU" dirty="0"/>
          </a:p>
          <a:p>
            <a:pPr marL="0" lvl="0" indent="0" algn="just" rtl="0">
              <a:lnSpc>
                <a:spcPct val="90000"/>
              </a:lnSpc>
              <a:spcBef>
                <a:spcPts val="1000"/>
              </a:spcBef>
              <a:spcAft>
                <a:spcPts val="0"/>
              </a:spcAft>
              <a:buSzPts val="2400"/>
              <a:buNone/>
            </a:pPr>
            <a:r>
              <a:rPr lang="hu-HU" i="1" dirty="0">
                <a:solidFill>
                  <a:srgbClr val="212121"/>
                </a:solidFill>
              </a:rPr>
              <a:t>	</a:t>
            </a:r>
            <a:r>
              <a:rPr lang="hu-HU" b="1" i="1" dirty="0">
                <a:solidFill>
                  <a:srgbClr val="E89F56"/>
                </a:solidFill>
              </a:rPr>
              <a:t>…"az energiaszolgáltatások biztosítása minden ember számára most és a jövőben is fenntartható, azaz az alapvető szükségletek kielégítésének megfelelő, nem túlzottan környezetkárosító, mindenki által megfizethető, az emberek és közösségeik számára elfogadható módon.”</a:t>
            </a:r>
            <a:endParaRPr lang="hu-HU" b="1" dirty="0"/>
          </a:p>
          <a:p>
            <a:pPr marL="0" lvl="0" indent="0" algn="just" rtl="0">
              <a:lnSpc>
                <a:spcPct val="90000"/>
              </a:lnSpc>
              <a:spcBef>
                <a:spcPts val="1000"/>
              </a:spcBef>
              <a:spcAft>
                <a:spcPts val="0"/>
              </a:spcAft>
              <a:buSzPts val="2400"/>
              <a:buNone/>
            </a:pPr>
            <a:r>
              <a:rPr lang="hu-HU" b="0" i="0" dirty="0">
                <a:solidFill>
                  <a:srgbClr val="212121"/>
                </a:solidFill>
              </a:rPr>
              <a:t>Az energetikai fenntarthatóság magában foglalja az energia felhasználását annak életciklusának minden aspektusa során oly módon, hogy az támogatja a fenntartható fejlődés különböző szempontjait.</a:t>
            </a:r>
          </a:p>
          <a:p>
            <a:pPr marL="0" lvl="0" indent="0" algn="just" rtl="0">
              <a:lnSpc>
                <a:spcPct val="90000"/>
              </a:lnSpc>
              <a:spcBef>
                <a:spcPts val="1000"/>
              </a:spcBef>
              <a:spcAft>
                <a:spcPts val="0"/>
              </a:spcAft>
              <a:buSzPts val="2400"/>
              <a:buNone/>
            </a:pPr>
            <a:br>
              <a:rPr lang="hu-HU" i="1" dirty="0">
                <a:solidFill>
                  <a:srgbClr val="212121"/>
                </a:solidFill>
              </a:rPr>
            </a:br>
            <a:r>
              <a:rPr lang="hu-HU" b="1" i="0" dirty="0">
                <a:solidFill>
                  <a:srgbClr val="E89F56"/>
                </a:solidFill>
                <a:highlight>
                  <a:srgbClr val="FFFFFF"/>
                </a:highlight>
              </a:rPr>
              <a:t>Fenntarthatóság = nyereség = fenntartható növekedés = zéró CO</a:t>
            </a:r>
            <a:r>
              <a:rPr lang="hu-HU" b="1" i="0" baseline="-25000" dirty="0">
                <a:solidFill>
                  <a:srgbClr val="E89F56"/>
                </a:solidFill>
                <a:highlight>
                  <a:srgbClr val="FFFFFF"/>
                </a:highlight>
              </a:rPr>
              <a:t>2</a:t>
            </a:r>
            <a:r>
              <a:rPr lang="hu-HU" b="1" i="0" dirty="0">
                <a:solidFill>
                  <a:srgbClr val="E89F56"/>
                </a:solidFill>
                <a:highlight>
                  <a:srgbClr val="FFFFFF"/>
                </a:highlight>
              </a:rPr>
              <a:t>-kibocsátás</a:t>
            </a:r>
            <a:endParaRPr lang="hu-HU" dirty="0"/>
          </a:p>
          <a:p>
            <a:pPr marL="0" lvl="0" indent="0" algn="ctr" rtl="0">
              <a:lnSpc>
                <a:spcPct val="90000"/>
              </a:lnSpc>
              <a:spcBef>
                <a:spcPts val="1000"/>
              </a:spcBef>
              <a:spcAft>
                <a:spcPts val="0"/>
              </a:spcAft>
              <a:buSzPts val="2400"/>
              <a:buNone/>
            </a:pPr>
            <a:endParaRPr lang="hu-HU" i="1" dirty="0">
              <a:solidFill>
                <a:srgbClr val="312F30"/>
              </a:solidFill>
              <a:highlight>
                <a:srgbClr val="FFFFFF"/>
              </a:highlight>
            </a:endParaRPr>
          </a:p>
          <a:p>
            <a:pPr marL="0" lvl="0" indent="0" algn="ctr" rtl="0">
              <a:lnSpc>
                <a:spcPct val="90000"/>
              </a:lnSpc>
              <a:spcBef>
                <a:spcPts val="1000"/>
              </a:spcBef>
              <a:spcAft>
                <a:spcPts val="0"/>
              </a:spcAft>
              <a:buSzPts val="2400"/>
              <a:buNone/>
            </a:pPr>
            <a:r>
              <a:rPr lang="hu-HU" dirty="0">
                <a:solidFill>
                  <a:srgbClr val="312F30"/>
                </a:solidFill>
                <a:highlight>
                  <a:srgbClr val="FFFFFF"/>
                </a:highlight>
              </a:rPr>
              <a:t>Vigyázat, ez nem ugyanaz…</a:t>
            </a:r>
            <a:endParaRPr lang="hu-HU" dirty="0"/>
          </a:p>
          <a:p>
            <a:pPr marL="0" lvl="0" indent="0" algn="ctr" rtl="0">
              <a:lnSpc>
                <a:spcPct val="90000"/>
              </a:lnSpc>
              <a:spcBef>
                <a:spcPts val="1000"/>
              </a:spcBef>
              <a:spcAft>
                <a:spcPts val="0"/>
              </a:spcAft>
              <a:buSzPts val="2400"/>
              <a:buNone/>
            </a:pPr>
            <a:r>
              <a:rPr lang="hu-HU" b="1" i="0" dirty="0">
                <a:solidFill>
                  <a:srgbClr val="312F30"/>
                </a:solidFill>
                <a:highlight>
                  <a:srgbClr val="FFFFFF"/>
                </a:highlight>
              </a:rPr>
              <a:t>Energiahatékonyság = nyereség = fenntarthatatlan növekedés = magasabb kibocsátás</a:t>
            </a:r>
            <a:endParaRPr lang="hu-H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3"/>
          <p:cNvSpPr txBox="1">
            <a:spLocks noGrp="1"/>
          </p:cNvSpPr>
          <p:nvPr>
            <p:ph type="title"/>
          </p:nvPr>
        </p:nvSpPr>
        <p:spPr>
          <a:xfrm>
            <a:off x="886691" y="8820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dirty="0"/>
              <a:t>Mi az energiahatékonyság?</a:t>
            </a:r>
          </a:p>
        </p:txBody>
      </p:sp>
      <p:sp>
        <p:nvSpPr>
          <p:cNvPr id="344" name="Google Shape;344;p23"/>
          <p:cNvSpPr txBox="1">
            <a:spLocks noGrp="1"/>
          </p:cNvSpPr>
          <p:nvPr>
            <p:ph type="body" idx="1"/>
          </p:nvPr>
        </p:nvSpPr>
        <p:spPr>
          <a:xfrm>
            <a:off x="840817" y="1111879"/>
            <a:ext cx="5069917" cy="5005111"/>
          </a:xfrm>
          <a:prstGeom prst="rect">
            <a:avLst/>
          </a:prstGeom>
          <a:noFill/>
          <a:ln>
            <a:noFill/>
          </a:ln>
        </p:spPr>
        <p:txBody>
          <a:bodyPr spcFirstLastPara="1" wrap="square" lIns="91425" tIns="45700" rIns="91425" bIns="45700" anchor="t" anchorCtr="0">
            <a:normAutofit fontScale="92500" lnSpcReduction="10000"/>
          </a:bodyPr>
          <a:lstStyle/>
          <a:p>
            <a:pPr marL="187517" lvl="0" indent="0" rtl="0">
              <a:lnSpc>
                <a:spcPct val="150000"/>
              </a:lnSpc>
              <a:spcBef>
                <a:spcPts val="0"/>
              </a:spcBef>
              <a:spcAft>
                <a:spcPts val="0"/>
              </a:spcAft>
              <a:buSzPts val="2400"/>
              <a:buNone/>
            </a:pPr>
            <a:r>
              <a:rPr lang="hu-HU" dirty="0"/>
              <a:t>Az energiahatékonyság azt jelenti, hogy ugyanazzal az energiamennyiséggel vagy kevesebb energiával többet érünk el.</a:t>
            </a:r>
          </a:p>
          <a:p>
            <a:pPr marL="187517" lvl="0" indent="0" algn="l" rtl="0">
              <a:lnSpc>
                <a:spcPct val="150000"/>
              </a:lnSpc>
              <a:spcBef>
                <a:spcPts val="0"/>
              </a:spcBef>
              <a:spcAft>
                <a:spcPts val="0"/>
              </a:spcAft>
              <a:buSzPts val="2400"/>
              <a:buNone/>
            </a:pPr>
            <a:endParaRPr lang="hu-HU" dirty="0"/>
          </a:p>
          <a:p>
            <a:pPr marL="530417" indent="-342900">
              <a:lnSpc>
                <a:spcPct val="150000"/>
              </a:lnSpc>
              <a:spcBef>
                <a:spcPts val="0"/>
              </a:spcBef>
            </a:pPr>
            <a:r>
              <a:rPr lang="hu-HU" dirty="0"/>
              <a:t>Csökkenti a költségeket,</a:t>
            </a:r>
          </a:p>
          <a:p>
            <a:pPr marL="530417" indent="-342900">
              <a:lnSpc>
                <a:spcPct val="150000"/>
              </a:lnSpc>
              <a:spcBef>
                <a:spcPts val="0"/>
              </a:spcBef>
            </a:pPr>
            <a:r>
              <a:rPr lang="hu-HU" dirty="0"/>
              <a:t>Csökkenti a szennyezést,</a:t>
            </a:r>
          </a:p>
          <a:p>
            <a:pPr marL="530417" indent="-342900">
              <a:lnSpc>
                <a:spcPct val="150000"/>
              </a:lnSpc>
              <a:spcBef>
                <a:spcPts val="0"/>
              </a:spcBef>
            </a:pPr>
            <a:r>
              <a:rPr lang="hu-HU" dirty="0"/>
              <a:t>Lassítja a globális felmelegedést,</a:t>
            </a:r>
          </a:p>
          <a:p>
            <a:pPr marL="530417" indent="-342900">
              <a:lnSpc>
                <a:spcPct val="150000"/>
              </a:lnSpc>
              <a:spcBef>
                <a:spcPts val="0"/>
              </a:spcBef>
            </a:pPr>
            <a:r>
              <a:rPr lang="hu-HU" dirty="0"/>
              <a:t>Erősíti gazdaságunkat,</a:t>
            </a:r>
          </a:p>
          <a:p>
            <a:pPr marL="530417" indent="-342900">
              <a:lnSpc>
                <a:spcPct val="150000"/>
              </a:lnSpc>
              <a:spcBef>
                <a:spcPts val="0"/>
              </a:spcBef>
            </a:pPr>
            <a:r>
              <a:rPr lang="hu-HU" dirty="0"/>
              <a:t>Növeli energiabiztonságunkat.</a:t>
            </a:r>
          </a:p>
        </p:txBody>
      </p:sp>
      <p:sp>
        <p:nvSpPr>
          <p:cNvPr id="346" name="Google Shape;346;p23"/>
          <p:cNvSpPr txBox="1"/>
          <p:nvPr/>
        </p:nvSpPr>
        <p:spPr>
          <a:xfrm>
            <a:off x="5199339" y="31641"/>
            <a:ext cx="610597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9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https://www.imperial.ac.uk/grantham/publications/decarbonising-buildings-insights-from-across-europe.php</a:t>
            </a:r>
            <a:r>
              <a:rPr lang="hu-HU" sz="900" dirty="0">
                <a:solidFill>
                  <a:schemeClr val="dk1"/>
                </a:solidFill>
                <a:latin typeface="Calibri"/>
                <a:ea typeface="Calibri"/>
                <a:cs typeface="Calibri"/>
                <a:sym typeface="Calibri"/>
              </a:rPr>
              <a:t> </a:t>
            </a:r>
            <a:endParaRPr lang="hu-HU" dirty="0"/>
          </a:p>
        </p:txBody>
      </p:sp>
      <p:grpSp>
        <p:nvGrpSpPr>
          <p:cNvPr id="19" name="Group 18">
            <a:extLst>
              <a:ext uri="{FF2B5EF4-FFF2-40B4-BE49-F238E27FC236}">
                <a16:creationId xmlns:a16="http://schemas.microsoft.com/office/drawing/2014/main" id="{8CE9CAE4-28D4-1F81-ACF7-4445DDAAB147}"/>
              </a:ext>
            </a:extLst>
          </p:cNvPr>
          <p:cNvGrpSpPr/>
          <p:nvPr/>
        </p:nvGrpSpPr>
        <p:grpSpPr>
          <a:xfrm>
            <a:off x="5775197" y="1111879"/>
            <a:ext cx="6390936" cy="5155779"/>
            <a:chOff x="5836454" y="1689391"/>
            <a:chExt cx="6390936" cy="5155779"/>
          </a:xfrm>
        </p:grpSpPr>
        <p:grpSp>
          <p:nvGrpSpPr>
            <p:cNvPr id="9" name="Group 8">
              <a:extLst>
                <a:ext uri="{FF2B5EF4-FFF2-40B4-BE49-F238E27FC236}">
                  <a16:creationId xmlns:a16="http://schemas.microsoft.com/office/drawing/2014/main" id="{1BB0D5B1-9DFB-0878-492F-7865396EA3F6}"/>
                </a:ext>
              </a:extLst>
            </p:cNvPr>
            <p:cNvGrpSpPr/>
            <p:nvPr/>
          </p:nvGrpSpPr>
          <p:grpSpPr>
            <a:xfrm>
              <a:off x="5836454" y="1689391"/>
              <a:ext cx="6390936" cy="5155779"/>
              <a:chOff x="5836454" y="1689391"/>
              <a:chExt cx="6390936" cy="5155779"/>
            </a:xfrm>
          </p:grpSpPr>
          <p:pic>
            <p:nvPicPr>
              <p:cNvPr id="345" name="Google Shape;345;p23"/>
              <p:cNvPicPr preferRelativeResize="0"/>
              <p:nvPr/>
            </p:nvPicPr>
            <p:blipFill rotWithShape="1">
              <a:blip r:embed="rId4">
                <a:alphaModFix/>
              </a:blip>
              <a:srcRect/>
              <a:stretch/>
            </p:blipFill>
            <p:spPr>
              <a:xfrm>
                <a:off x="5836454" y="1689391"/>
                <a:ext cx="6390936" cy="5155779"/>
              </a:xfrm>
              <a:prstGeom prst="rect">
                <a:avLst/>
              </a:prstGeom>
              <a:noFill/>
              <a:ln>
                <a:noFill/>
              </a:ln>
            </p:spPr>
          </p:pic>
          <p:sp>
            <p:nvSpPr>
              <p:cNvPr id="2" name="TextBox 1">
                <a:extLst>
                  <a:ext uri="{FF2B5EF4-FFF2-40B4-BE49-F238E27FC236}">
                    <a16:creationId xmlns:a16="http://schemas.microsoft.com/office/drawing/2014/main" id="{36E37847-F3AB-2A02-346F-4F7887A820C3}"/>
                  </a:ext>
                </a:extLst>
              </p:cNvPr>
              <p:cNvSpPr txBox="1"/>
              <p:nvPr/>
            </p:nvSpPr>
            <p:spPr>
              <a:xfrm>
                <a:off x="7292186" y="1902359"/>
                <a:ext cx="863600" cy="507831"/>
              </a:xfrm>
              <a:prstGeom prst="rect">
                <a:avLst/>
              </a:prstGeom>
              <a:solidFill>
                <a:srgbClr val="A0D6E0"/>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Alacsony CO</a:t>
                </a:r>
                <a:r>
                  <a:rPr lang="hu-HU" sz="900" b="1" baseline="-25000" dirty="0">
                    <a:latin typeface="Tahoma" panose="020B0604030504040204" pitchFamily="34" charset="0"/>
                    <a:ea typeface="Tahoma" panose="020B0604030504040204" pitchFamily="34" charset="0"/>
                    <a:cs typeface="Tahoma" panose="020B0604030504040204" pitchFamily="34" charset="0"/>
                  </a:rPr>
                  <a:t>2</a:t>
                </a:r>
                <a:r>
                  <a:rPr lang="hu-HU" sz="900" b="1" dirty="0">
                    <a:latin typeface="Tahoma" panose="020B0604030504040204" pitchFamily="34" charset="0"/>
                    <a:ea typeface="Tahoma" panose="020B0604030504040204" pitchFamily="34" charset="0"/>
                    <a:cs typeface="Tahoma" panose="020B0604030504040204" pitchFamily="34" charset="0"/>
                  </a:rPr>
                  <a:t>-kibocsátás</a:t>
                </a:r>
              </a:p>
            </p:txBody>
          </p:sp>
          <p:sp>
            <p:nvSpPr>
              <p:cNvPr id="3" name="TextBox 2">
                <a:extLst>
                  <a:ext uri="{FF2B5EF4-FFF2-40B4-BE49-F238E27FC236}">
                    <a16:creationId xmlns:a16="http://schemas.microsoft.com/office/drawing/2014/main" id="{E8D66E83-9AA1-7F28-825C-096E8CB8A827}"/>
                  </a:ext>
                </a:extLst>
              </p:cNvPr>
              <p:cNvSpPr txBox="1"/>
              <p:nvPr/>
            </p:nvSpPr>
            <p:spPr>
              <a:xfrm>
                <a:off x="8360765" y="1903890"/>
                <a:ext cx="1189016" cy="369332"/>
              </a:xfrm>
              <a:prstGeom prst="rect">
                <a:avLst/>
              </a:prstGeom>
              <a:solidFill>
                <a:srgbClr val="A0D6E0"/>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Hatékony vízgazdálkodás</a:t>
                </a:r>
              </a:p>
            </p:txBody>
          </p:sp>
          <p:sp>
            <p:nvSpPr>
              <p:cNvPr id="4" name="TextBox 3">
                <a:extLst>
                  <a:ext uri="{FF2B5EF4-FFF2-40B4-BE49-F238E27FC236}">
                    <a16:creationId xmlns:a16="http://schemas.microsoft.com/office/drawing/2014/main" id="{41EAF3A9-3A00-B851-2D4A-C48F9E660AEB}"/>
                  </a:ext>
                </a:extLst>
              </p:cNvPr>
              <p:cNvSpPr txBox="1"/>
              <p:nvPr/>
            </p:nvSpPr>
            <p:spPr>
              <a:xfrm>
                <a:off x="9057789" y="2520962"/>
                <a:ext cx="1189016" cy="230832"/>
              </a:xfrm>
              <a:prstGeom prst="rect">
                <a:avLst/>
              </a:prstGeom>
              <a:solidFill>
                <a:srgbClr val="A0D6E0"/>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Légzárás</a:t>
                </a:r>
              </a:p>
            </p:txBody>
          </p:sp>
          <p:sp>
            <p:nvSpPr>
              <p:cNvPr id="5" name="TextBox 4">
                <a:extLst>
                  <a:ext uri="{FF2B5EF4-FFF2-40B4-BE49-F238E27FC236}">
                    <a16:creationId xmlns:a16="http://schemas.microsoft.com/office/drawing/2014/main" id="{35B0BC95-77B9-F19D-984B-6BF50AB72238}"/>
                  </a:ext>
                </a:extLst>
              </p:cNvPr>
              <p:cNvSpPr txBox="1"/>
              <p:nvPr/>
            </p:nvSpPr>
            <p:spPr>
              <a:xfrm>
                <a:off x="10865759" y="1808725"/>
                <a:ext cx="1189016" cy="507831"/>
              </a:xfrm>
              <a:prstGeom prst="rect">
                <a:avLst/>
              </a:prstGeom>
              <a:solidFill>
                <a:srgbClr val="A0D6E0"/>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Kiegészítő megújuló-energia termelés</a:t>
                </a:r>
              </a:p>
            </p:txBody>
          </p:sp>
          <p:sp>
            <p:nvSpPr>
              <p:cNvPr id="6" name="TextBox 5">
                <a:extLst>
                  <a:ext uri="{FF2B5EF4-FFF2-40B4-BE49-F238E27FC236}">
                    <a16:creationId xmlns:a16="http://schemas.microsoft.com/office/drawing/2014/main" id="{D4290B46-EFAC-C3BA-C0AF-403D6DCD51EB}"/>
                  </a:ext>
                </a:extLst>
              </p:cNvPr>
              <p:cNvSpPr txBox="1"/>
              <p:nvPr/>
            </p:nvSpPr>
            <p:spPr>
              <a:xfrm>
                <a:off x="9744046" y="3280336"/>
                <a:ext cx="1189016" cy="230832"/>
              </a:xfrm>
              <a:prstGeom prst="rect">
                <a:avLst/>
              </a:prstGeom>
              <a:solidFill>
                <a:srgbClr val="A0D6E0"/>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Napelem</a:t>
                </a:r>
              </a:p>
            </p:txBody>
          </p:sp>
          <p:sp>
            <p:nvSpPr>
              <p:cNvPr id="7" name="TextBox 6">
                <a:extLst>
                  <a:ext uri="{FF2B5EF4-FFF2-40B4-BE49-F238E27FC236}">
                    <a16:creationId xmlns:a16="http://schemas.microsoft.com/office/drawing/2014/main" id="{85510C59-39B8-5DAC-C7B0-21E89FD956CE}"/>
                  </a:ext>
                </a:extLst>
              </p:cNvPr>
              <p:cNvSpPr txBox="1"/>
              <p:nvPr/>
            </p:nvSpPr>
            <p:spPr>
              <a:xfrm>
                <a:off x="11411440" y="4577250"/>
                <a:ext cx="784777" cy="507831"/>
              </a:xfrm>
              <a:prstGeom prst="rect">
                <a:avLst/>
              </a:prstGeom>
              <a:solidFill>
                <a:srgbClr val="A0D6E0"/>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Energia-hatékony ablakok</a:t>
                </a:r>
              </a:p>
            </p:txBody>
          </p:sp>
          <p:sp>
            <p:nvSpPr>
              <p:cNvPr id="8" name="TextBox 7">
                <a:extLst>
                  <a:ext uri="{FF2B5EF4-FFF2-40B4-BE49-F238E27FC236}">
                    <a16:creationId xmlns:a16="http://schemas.microsoft.com/office/drawing/2014/main" id="{710B9D1B-2726-E87A-2687-ECFAA766F569}"/>
                  </a:ext>
                </a:extLst>
              </p:cNvPr>
              <p:cNvSpPr txBox="1"/>
              <p:nvPr/>
            </p:nvSpPr>
            <p:spPr>
              <a:xfrm>
                <a:off x="11411440" y="5262283"/>
                <a:ext cx="784777" cy="507831"/>
              </a:xfrm>
              <a:prstGeom prst="rect">
                <a:avLst/>
              </a:prstGeom>
              <a:solidFill>
                <a:srgbClr val="A0D6E0"/>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Energia-hatékony gépek</a:t>
                </a:r>
              </a:p>
            </p:txBody>
          </p:sp>
        </p:grpSp>
        <p:sp>
          <p:nvSpPr>
            <p:cNvPr id="10" name="TextBox 9">
              <a:extLst>
                <a:ext uri="{FF2B5EF4-FFF2-40B4-BE49-F238E27FC236}">
                  <a16:creationId xmlns:a16="http://schemas.microsoft.com/office/drawing/2014/main" id="{DECC515A-4E36-3B8A-6928-4D885F529ED5}"/>
                </a:ext>
              </a:extLst>
            </p:cNvPr>
            <p:cNvSpPr txBox="1"/>
            <p:nvPr/>
          </p:nvSpPr>
          <p:spPr>
            <a:xfrm>
              <a:off x="5894544" y="2636819"/>
              <a:ext cx="760255" cy="369332"/>
            </a:xfrm>
            <a:prstGeom prst="rect">
              <a:avLst/>
            </a:prstGeom>
            <a:solidFill>
              <a:srgbClr val="A0D6E0"/>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Tető-szigetelés</a:t>
              </a:r>
            </a:p>
          </p:txBody>
        </p:sp>
        <p:sp>
          <p:nvSpPr>
            <p:cNvPr id="11" name="TextBox 10">
              <a:extLst>
                <a:ext uri="{FF2B5EF4-FFF2-40B4-BE49-F238E27FC236}">
                  <a16:creationId xmlns:a16="http://schemas.microsoft.com/office/drawing/2014/main" id="{3955FE8D-B240-121A-43E8-5EFB6C7D454B}"/>
                </a:ext>
              </a:extLst>
            </p:cNvPr>
            <p:cNvSpPr txBox="1"/>
            <p:nvPr/>
          </p:nvSpPr>
          <p:spPr>
            <a:xfrm>
              <a:off x="5894546" y="3231475"/>
              <a:ext cx="760252" cy="369332"/>
            </a:xfrm>
            <a:prstGeom prst="rect">
              <a:avLst/>
            </a:prstGeom>
            <a:solidFill>
              <a:srgbClr val="A0D6E0"/>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Fal-szigetelés</a:t>
              </a:r>
            </a:p>
          </p:txBody>
        </p:sp>
        <p:sp>
          <p:nvSpPr>
            <p:cNvPr id="12" name="TextBox 11">
              <a:extLst>
                <a:ext uri="{FF2B5EF4-FFF2-40B4-BE49-F238E27FC236}">
                  <a16:creationId xmlns:a16="http://schemas.microsoft.com/office/drawing/2014/main" id="{0E47C4D8-55EC-771D-AA51-F03F6281EC9B}"/>
                </a:ext>
              </a:extLst>
            </p:cNvPr>
            <p:cNvSpPr txBox="1"/>
            <p:nvPr/>
          </p:nvSpPr>
          <p:spPr>
            <a:xfrm>
              <a:off x="5909530" y="3638707"/>
              <a:ext cx="745268" cy="507831"/>
            </a:xfrm>
            <a:prstGeom prst="rect">
              <a:avLst/>
            </a:prstGeom>
            <a:solidFill>
              <a:srgbClr val="A0D6E0"/>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Energia- </a:t>
              </a:r>
              <a:r>
                <a:rPr lang="hu-HU" sz="900" b="1" dirty="0" err="1">
                  <a:latin typeface="Tahoma" panose="020B0604030504040204" pitchFamily="34" charset="0"/>
                  <a:ea typeface="Tahoma" panose="020B0604030504040204" pitchFamily="34" charset="0"/>
                  <a:cs typeface="Tahoma" panose="020B0604030504040204" pitchFamily="34" charset="0"/>
                </a:rPr>
                <a:t>menedzs</a:t>
              </a:r>
              <a:r>
                <a:rPr lang="hu-HU" sz="900" b="1" dirty="0">
                  <a:latin typeface="Tahoma" panose="020B0604030504040204" pitchFamily="34" charset="0"/>
                  <a:ea typeface="Tahoma" panose="020B0604030504040204" pitchFamily="34" charset="0"/>
                  <a:cs typeface="Tahoma" panose="020B0604030504040204" pitchFamily="34" charset="0"/>
                </a:rPr>
                <a:t>-ment</a:t>
              </a:r>
            </a:p>
          </p:txBody>
        </p:sp>
        <p:sp>
          <p:nvSpPr>
            <p:cNvPr id="13" name="TextBox 12">
              <a:extLst>
                <a:ext uri="{FF2B5EF4-FFF2-40B4-BE49-F238E27FC236}">
                  <a16:creationId xmlns:a16="http://schemas.microsoft.com/office/drawing/2014/main" id="{B7B07CB9-0C5A-1C29-EC28-F6623C4B7F93}"/>
                </a:ext>
              </a:extLst>
            </p:cNvPr>
            <p:cNvSpPr txBox="1"/>
            <p:nvPr/>
          </p:nvSpPr>
          <p:spPr>
            <a:xfrm>
              <a:off x="5894543" y="4218138"/>
              <a:ext cx="760255" cy="369332"/>
            </a:xfrm>
            <a:prstGeom prst="rect">
              <a:avLst/>
            </a:prstGeom>
            <a:solidFill>
              <a:srgbClr val="A0D6E0"/>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Padló-szigetelés</a:t>
              </a:r>
            </a:p>
          </p:txBody>
        </p:sp>
        <p:sp>
          <p:nvSpPr>
            <p:cNvPr id="14" name="TextBox 13">
              <a:extLst>
                <a:ext uri="{FF2B5EF4-FFF2-40B4-BE49-F238E27FC236}">
                  <a16:creationId xmlns:a16="http://schemas.microsoft.com/office/drawing/2014/main" id="{4AF10919-596A-0B31-E7CD-BDFEC9F18461}"/>
                </a:ext>
              </a:extLst>
            </p:cNvPr>
            <p:cNvSpPr txBox="1"/>
            <p:nvPr/>
          </p:nvSpPr>
          <p:spPr>
            <a:xfrm>
              <a:off x="5894543" y="4691517"/>
              <a:ext cx="760255" cy="369332"/>
            </a:xfrm>
            <a:prstGeom prst="rect">
              <a:avLst/>
            </a:prstGeom>
            <a:solidFill>
              <a:srgbClr val="A0D6E0"/>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Okos-mérő</a:t>
              </a:r>
            </a:p>
          </p:txBody>
        </p:sp>
        <p:sp>
          <p:nvSpPr>
            <p:cNvPr id="15" name="TextBox 14">
              <a:extLst>
                <a:ext uri="{FF2B5EF4-FFF2-40B4-BE49-F238E27FC236}">
                  <a16:creationId xmlns:a16="http://schemas.microsoft.com/office/drawing/2014/main" id="{41947E39-5D72-52B3-7AA5-B92F2D8A0581}"/>
                </a:ext>
              </a:extLst>
            </p:cNvPr>
            <p:cNvSpPr txBox="1"/>
            <p:nvPr/>
          </p:nvSpPr>
          <p:spPr>
            <a:xfrm>
              <a:off x="6144491" y="6126997"/>
              <a:ext cx="1397525" cy="369332"/>
            </a:xfrm>
            <a:prstGeom prst="rect">
              <a:avLst/>
            </a:prstGeom>
            <a:solidFill>
              <a:srgbClr val="BCCF01"/>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Energiahatékony fűtés</a:t>
              </a:r>
            </a:p>
          </p:txBody>
        </p:sp>
        <p:sp>
          <p:nvSpPr>
            <p:cNvPr id="16" name="TextBox 15">
              <a:extLst>
                <a:ext uri="{FF2B5EF4-FFF2-40B4-BE49-F238E27FC236}">
                  <a16:creationId xmlns:a16="http://schemas.microsoft.com/office/drawing/2014/main" id="{131FC137-1350-B1B3-E5E1-1069B4F1A265}"/>
                </a:ext>
              </a:extLst>
            </p:cNvPr>
            <p:cNvSpPr txBox="1"/>
            <p:nvPr/>
          </p:nvSpPr>
          <p:spPr>
            <a:xfrm>
              <a:off x="8155786" y="6126997"/>
              <a:ext cx="1147695" cy="369332"/>
            </a:xfrm>
            <a:prstGeom prst="rect">
              <a:avLst/>
            </a:prstGeom>
            <a:solidFill>
              <a:srgbClr val="BCCF01"/>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Födém alatti szigetelés</a:t>
              </a:r>
            </a:p>
          </p:txBody>
        </p:sp>
        <p:sp>
          <p:nvSpPr>
            <p:cNvPr id="17" name="TextBox 16">
              <a:extLst>
                <a:ext uri="{FF2B5EF4-FFF2-40B4-BE49-F238E27FC236}">
                  <a16:creationId xmlns:a16="http://schemas.microsoft.com/office/drawing/2014/main" id="{9154EF01-4205-42E3-D68D-E8697B29DBCF}"/>
                </a:ext>
              </a:extLst>
            </p:cNvPr>
            <p:cNvSpPr txBox="1"/>
            <p:nvPr/>
          </p:nvSpPr>
          <p:spPr>
            <a:xfrm>
              <a:off x="9522601" y="6126657"/>
              <a:ext cx="724204" cy="507831"/>
            </a:xfrm>
            <a:prstGeom prst="rect">
              <a:avLst/>
            </a:prstGeom>
            <a:solidFill>
              <a:srgbClr val="BCCF01"/>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Energia-hatékony ajtók</a:t>
              </a:r>
            </a:p>
          </p:txBody>
        </p:sp>
        <p:sp>
          <p:nvSpPr>
            <p:cNvPr id="18" name="TextBox 17">
              <a:extLst>
                <a:ext uri="{FF2B5EF4-FFF2-40B4-BE49-F238E27FC236}">
                  <a16:creationId xmlns:a16="http://schemas.microsoft.com/office/drawing/2014/main" id="{CA4F1517-22D7-882E-8036-616BF07243E2}"/>
                </a:ext>
              </a:extLst>
            </p:cNvPr>
            <p:cNvSpPr txBox="1"/>
            <p:nvPr/>
          </p:nvSpPr>
          <p:spPr>
            <a:xfrm>
              <a:off x="10581104" y="6116990"/>
              <a:ext cx="1147694" cy="507831"/>
            </a:xfrm>
            <a:prstGeom prst="rect">
              <a:avLst/>
            </a:prstGeom>
            <a:solidFill>
              <a:srgbClr val="BCCF01"/>
            </a:solidFill>
          </p:spPr>
          <p:txBody>
            <a:bodyPr wrap="square" rtlCol="0">
              <a:spAutoFit/>
            </a:bodyPr>
            <a:lstStyle/>
            <a:p>
              <a:r>
                <a:rPr lang="hu-HU" sz="900" b="1" dirty="0">
                  <a:latin typeface="Tahoma" panose="020B0604030504040204" pitchFamily="34" charset="0"/>
                  <a:ea typeface="Tahoma" panose="020B0604030504040204" pitchFamily="34" charset="0"/>
                  <a:cs typeface="Tahoma" panose="020B0604030504040204" pitchFamily="34" charset="0"/>
                </a:rPr>
                <a:t>Akkumulátoros energiatároló rendszer</a:t>
              </a:r>
            </a:p>
          </p:txBody>
        </p:sp>
      </p:grpSp>
      <p:sp>
        <p:nvSpPr>
          <p:cNvPr id="20" name="TextBox 6">
            <a:extLst>
              <a:ext uri="{FF2B5EF4-FFF2-40B4-BE49-F238E27FC236}">
                <a16:creationId xmlns:a16="http://schemas.microsoft.com/office/drawing/2014/main" id="{E65E90F0-46A6-B268-FDF1-1133EEFDA9EA}"/>
              </a:ext>
            </a:extLst>
          </p:cNvPr>
          <p:cNvSpPr txBox="1"/>
          <p:nvPr/>
        </p:nvSpPr>
        <p:spPr>
          <a:xfrm>
            <a:off x="8213301" y="4320075"/>
            <a:ext cx="1028923" cy="507831"/>
          </a:xfrm>
          <a:prstGeom prst="rect">
            <a:avLst/>
          </a:prstGeom>
          <a:solidFill>
            <a:srgbClr val="FFFFFF"/>
          </a:solidFill>
        </p:spPr>
        <p:txBody>
          <a:bodyPr wrap="square" rtlCol="0">
            <a:spAutoFit/>
          </a:bodyPr>
          <a:lstStyle/>
          <a:p>
            <a:pPr algn="ctr"/>
            <a:r>
              <a:rPr lang="hu-HU" sz="900" b="1" dirty="0">
                <a:latin typeface="Tahoma" panose="020B0604030504040204" pitchFamily="34" charset="0"/>
                <a:ea typeface="Tahoma" panose="020B0604030504040204" pitchFamily="34" charset="0"/>
                <a:cs typeface="Tahoma" panose="020B0604030504040204" pitchFamily="34" charset="0"/>
              </a:rPr>
              <a:t>Energia-hatékony világítás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4"/>
          <p:cNvSpPr txBox="1">
            <a:spLocks noGrp="1"/>
          </p:cNvSpPr>
          <p:nvPr>
            <p:ph type="title"/>
          </p:nvPr>
        </p:nvSpPr>
        <p:spPr>
          <a:xfrm>
            <a:off x="902426" y="0"/>
            <a:ext cx="1071849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a:t>Szigetelési és szellőztetési tippek</a:t>
            </a:r>
          </a:p>
        </p:txBody>
      </p:sp>
      <p:graphicFrame>
        <p:nvGraphicFramePr>
          <p:cNvPr id="5" name="Táblázat 4">
            <a:extLst>
              <a:ext uri="{FF2B5EF4-FFF2-40B4-BE49-F238E27FC236}">
                <a16:creationId xmlns:a16="http://schemas.microsoft.com/office/drawing/2014/main" id="{77F16EBD-1754-438D-026D-9CD781AC2D0D}"/>
              </a:ext>
            </a:extLst>
          </p:cNvPr>
          <p:cNvGraphicFramePr>
            <a:graphicFrameLocks noGrp="1"/>
          </p:cNvGraphicFramePr>
          <p:nvPr>
            <p:extLst>
              <p:ext uri="{D42A27DB-BD31-4B8C-83A1-F6EECF244321}">
                <p14:modId xmlns:p14="http://schemas.microsoft.com/office/powerpoint/2010/main" val="1008373781"/>
              </p:ext>
            </p:extLst>
          </p:nvPr>
        </p:nvGraphicFramePr>
        <p:xfrm>
          <a:off x="736752" y="909524"/>
          <a:ext cx="10718496" cy="5441040"/>
        </p:xfrm>
        <a:graphic>
          <a:graphicData uri="http://schemas.openxmlformats.org/drawingml/2006/table">
            <a:tbl>
              <a:tblPr firstRow="1" bandRow="1">
                <a:tableStyleId>{76D89B04-5FD8-430C-801C-B13D22F51003}</a:tableStyleId>
              </a:tblPr>
              <a:tblGrid>
                <a:gridCol w="2679624">
                  <a:extLst>
                    <a:ext uri="{9D8B030D-6E8A-4147-A177-3AD203B41FA5}">
                      <a16:colId xmlns:a16="http://schemas.microsoft.com/office/drawing/2014/main" val="2242010702"/>
                    </a:ext>
                  </a:extLst>
                </a:gridCol>
                <a:gridCol w="2679624">
                  <a:extLst>
                    <a:ext uri="{9D8B030D-6E8A-4147-A177-3AD203B41FA5}">
                      <a16:colId xmlns:a16="http://schemas.microsoft.com/office/drawing/2014/main" val="3371739231"/>
                    </a:ext>
                  </a:extLst>
                </a:gridCol>
                <a:gridCol w="2679624">
                  <a:extLst>
                    <a:ext uri="{9D8B030D-6E8A-4147-A177-3AD203B41FA5}">
                      <a16:colId xmlns:a16="http://schemas.microsoft.com/office/drawing/2014/main" val="1255176144"/>
                    </a:ext>
                  </a:extLst>
                </a:gridCol>
                <a:gridCol w="2679624">
                  <a:extLst>
                    <a:ext uri="{9D8B030D-6E8A-4147-A177-3AD203B41FA5}">
                      <a16:colId xmlns:a16="http://schemas.microsoft.com/office/drawing/2014/main" val="4220864009"/>
                    </a:ext>
                  </a:extLst>
                </a:gridCol>
              </a:tblGrid>
              <a:tr h="154175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Fűtés vagy hűtés közben tartsuk zárva az ajtókat! </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354F7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Tetőszigeteléssel akár 10-20%-ot is megtakaríthatunk az energiaszámlán a fűtési és hűtési igények csökkentése révén.</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89F5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A falszigetelés eredményezi az egyik legnagyobb energiamegtakarítást.</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354F7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Az egyrétegű ablakok dupla </a:t>
                      </a:r>
                      <a:r>
                        <a:rPr lang="hu-HU" sz="1800" b="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üvegezésűre</a:t>
                      </a:r>
                      <a:r>
                        <a:rPr lang="hu-HU" sz="1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 való cseréje költséges, de segít csökkenteni a számlákat.</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89F56"/>
                    </a:solidFill>
                  </a:tcPr>
                </a:tc>
                <a:extLst>
                  <a:ext uri="{0D108BD9-81ED-4DB2-BD59-A6C34878D82A}">
                    <a16:rowId xmlns:a16="http://schemas.microsoft.com/office/drawing/2014/main" val="4187684684"/>
                  </a:ext>
                </a:extLst>
              </a:tr>
              <a:tr h="1692000">
                <a:tc>
                  <a:txBody>
                    <a:bodyPr/>
                    <a:lstStyle/>
                    <a:p>
                      <a:pPr algn="ctr"/>
                      <a:r>
                        <a:rPr lang="hu-HU" sz="1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A nyílászáróknál használjunk huzatfogót, az előszobát függönnyel zárjuk le!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89F5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Használjunk szigetelőanyagokat a rések és repedések lezárásához!</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354F7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Árnyékoljunk!</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89F5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Használjunk vastag függönyöket az ablakokon!</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354F74"/>
                    </a:solidFill>
                  </a:tcPr>
                </a:tc>
                <a:extLst>
                  <a:ext uri="{0D108BD9-81ED-4DB2-BD59-A6C34878D82A}">
                    <a16:rowId xmlns:a16="http://schemas.microsoft.com/office/drawing/2014/main" val="52344331"/>
                  </a:ext>
                </a:extLst>
              </a:tr>
              <a:tr h="1833532">
                <a:tc>
                  <a:txBody>
                    <a:bodyPr/>
                    <a:lstStyle/>
                    <a:p>
                      <a:pPr algn="ctr"/>
                      <a:r>
                        <a:rPr lang="hu-HU" sz="1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Cseréljük le a régi légkondicionálókat, és állítsuk a termosztátot a megfelelő hőmérsékletre!</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354F7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Télen az ajánlott hőmérséklet 19-20 fok; nyáron 23-24 fok.</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89F56"/>
                    </a:solidFill>
                  </a:tcPr>
                </a:tc>
                <a:tc>
                  <a:txBody>
                    <a:bodyPr/>
                    <a:lstStyle/>
                    <a:p>
                      <a:pPr algn="ctr"/>
                      <a:r>
                        <a:rPr lang="hu-HU" sz="1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Ültessünk fákat vagy cserjéket, vagy használjunk árnyékoló berendezéseket, hogy védjük a házat és a légkondicionálót a közvetlen napfénytől.</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354F74"/>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800" b="0" noProof="0" dirty="0">
                          <a:solidFill>
                            <a:schemeClr val="bg1"/>
                          </a:solidFill>
                          <a:latin typeface="Tahoma" panose="020B0604030504040204" pitchFamily="34" charset="0"/>
                          <a:ea typeface="Tahoma" panose="020B0604030504040204" pitchFamily="34" charset="0"/>
                          <a:cs typeface="Tahoma" panose="020B0604030504040204" pitchFamily="34" charset="0"/>
                        </a:rPr>
                        <a:t>A mennyezeti ventilátorok nagyon hatásosak és hatékonyak.</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E89F56"/>
                    </a:solidFill>
                  </a:tcPr>
                </a:tc>
                <a:extLst>
                  <a:ext uri="{0D108BD9-81ED-4DB2-BD59-A6C34878D82A}">
                    <a16:rowId xmlns:a16="http://schemas.microsoft.com/office/drawing/2014/main" val="356397221"/>
                  </a:ext>
                </a:extLst>
              </a:tr>
            </a:tbl>
          </a:graphicData>
        </a:graphic>
      </p:graphicFrame>
    </p:spTree>
    <p:extLst>
      <p:ext uri="{BB962C8B-B14F-4D97-AF65-F5344CB8AC3E}">
        <p14:creationId xmlns:p14="http://schemas.microsoft.com/office/powerpoint/2010/main" val="3889620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5"/>
          <p:cNvSpPr txBox="1">
            <a:spLocks noGrp="1"/>
          </p:cNvSpPr>
          <p:nvPr>
            <p:ph type="title"/>
          </p:nvPr>
        </p:nvSpPr>
        <p:spPr>
          <a:xfrm>
            <a:off x="886691" y="8820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dirty="0"/>
              <a:t>Konyhai, nappali és villamossági tippek…</a:t>
            </a:r>
          </a:p>
        </p:txBody>
      </p:sp>
      <p:graphicFrame>
        <p:nvGraphicFramePr>
          <p:cNvPr id="4" name="Táblázat 3">
            <a:extLst>
              <a:ext uri="{FF2B5EF4-FFF2-40B4-BE49-F238E27FC236}">
                <a16:creationId xmlns:a16="http://schemas.microsoft.com/office/drawing/2014/main" id="{45D0A6B0-BFB5-B832-3463-67E1DEC31995}"/>
              </a:ext>
            </a:extLst>
          </p:cNvPr>
          <p:cNvGraphicFramePr>
            <a:graphicFrameLocks noGrp="1"/>
          </p:cNvGraphicFramePr>
          <p:nvPr>
            <p:extLst>
              <p:ext uri="{D42A27DB-BD31-4B8C-83A1-F6EECF244321}">
                <p14:modId xmlns:p14="http://schemas.microsoft.com/office/powerpoint/2010/main" val="3543894348"/>
              </p:ext>
            </p:extLst>
          </p:nvPr>
        </p:nvGraphicFramePr>
        <p:xfrm>
          <a:off x="647838" y="1174276"/>
          <a:ext cx="9096122" cy="5215544"/>
        </p:xfrm>
        <a:graphic>
          <a:graphicData uri="http://schemas.openxmlformats.org/drawingml/2006/table">
            <a:tbl>
              <a:tblPr firstRow="1" bandRow="1">
                <a:tableStyleId>{76D89B04-5FD8-430C-801C-B13D22F51003}</a:tableStyleId>
              </a:tblPr>
              <a:tblGrid>
                <a:gridCol w="4548061">
                  <a:extLst>
                    <a:ext uri="{9D8B030D-6E8A-4147-A177-3AD203B41FA5}">
                      <a16:colId xmlns:a16="http://schemas.microsoft.com/office/drawing/2014/main" val="1137676029"/>
                    </a:ext>
                  </a:extLst>
                </a:gridCol>
                <a:gridCol w="4548061">
                  <a:extLst>
                    <a:ext uri="{9D8B030D-6E8A-4147-A177-3AD203B41FA5}">
                      <a16:colId xmlns:a16="http://schemas.microsoft.com/office/drawing/2014/main" val="3083267086"/>
                    </a:ext>
                  </a:extLst>
                </a:gridCol>
              </a:tblGrid>
              <a:tr h="107601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900" b="0" i="0" u="none" strike="noStrike" cap="none"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Ha 40°C helyett 30°C-on </a:t>
                      </a:r>
                      <a:r>
                        <a:rPr lang="hu-HU" sz="1900" b="1" noProof="0" dirty="0">
                          <a:solidFill>
                            <a:srgbClr val="354F74"/>
                          </a:solidFill>
                          <a:latin typeface="Tahoma" panose="020B0604030504040204" pitchFamily="34" charset="0"/>
                          <a:ea typeface="Tahoma" panose="020B0604030504040204" pitchFamily="34" charset="0"/>
                          <a:cs typeface="Tahoma" panose="020B0604030504040204" pitchFamily="34" charset="0"/>
                        </a:rPr>
                        <a:t>mossuk a ruhákat</a:t>
                      </a:r>
                      <a:r>
                        <a:rPr lang="hu-HU" sz="1900" b="0" i="0" u="none" strike="noStrike" cap="none"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az körülbelül 40%-kal kevesebb áramot fogyaszt! Ne </a:t>
                      </a:r>
                      <a:r>
                        <a:rPr lang="hu-HU" sz="1900" b="0" i="0" u="none" strike="noStrike" cap="none"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centrifugázzuk</a:t>
                      </a:r>
                      <a:r>
                        <a:rPr lang="hu-HU" sz="1900" b="0" i="0" u="none" strike="noStrike" cap="none"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túl a ruhákat! A teli mosógép energiahatékonyabb, mint két fél töltet.</a:t>
                      </a:r>
                    </a:p>
                  </a:txBody>
                  <a:tcPr anchor="ctr">
                    <a:lnL w="28575" cap="flat" cmpd="sng" algn="ctr">
                      <a:solidFill>
                        <a:srgbClr val="E89F56"/>
                      </a:solidFill>
                      <a:prstDash val="solid"/>
                      <a:round/>
                      <a:headEnd type="none" w="med" len="med"/>
                      <a:tailEnd type="none" w="med" len="med"/>
                    </a:lnL>
                    <a:lnR w="28575" cap="flat" cmpd="sng" algn="ctr">
                      <a:solidFill>
                        <a:srgbClr val="E89F56"/>
                      </a:solidFill>
                      <a:prstDash val="solid"/>
                      <a:round/>
                      <a:headEnd type="none" w="med" len="med"/>
                      <a:tailEnd type="none" w="med" len="med"/>
                    </a:lnR>
                    <a:lnT w="28575" cap="flat" cmpd="sng" algn="ctr">
                      <a:solidFill>
                        <a:srgbClr val="E89F56"/>
                      </a:solidFill>
                      <a:prstDash val="solid"/>
                      <a:round/>
                      <a:headEnd type="none" w="med" len="med"/>
                      <a:tailEnd type="none" w="med" len="med"/>
                    </a:lnT>
                    <a:lnB w="28575" cap="flat" cmpd="sng" algn="ctr">
                      <a:solidFill>
                        <a:srgbClr val="E89F5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900" noProof="0" dirty="0">
                          <a:latin typeface="Tahoma" panose="020B0604030504040204" pitchFamily="34" charset="0"/>
                          <a:ea typeface="Tahoma" panose="020B0604030504040204" pitchFamily="34" charset="0"/>
                          <a:cs typeface="Tahoma" panose="020B0604030504040204" pitchFamily="34" charset="0"/>
                        </a:rPr>
                        <a:t>Kérjünk kölcsön egy hálózatra csatlakoztatható </a:t>
                      </a:r>
                      <a:r>
                        <a:rPr lang="hu-HU" sz="1900" b="1" i="0" u="none" strike="noStrike" cap="none" noProof="0" dirty="0">
                          <a:solidFill>
                            <a:srgbClr val="354F74"/>
                          </a:solidFill>
                          <a:latin typeface="Tahoma" panose="020B0604030504040204" pitchFamily="34" charset="0"/>
                          <a:ea typeface="Tahoma" panose="020B0604030504040204" pitchFamily="34" charset="0"/>
                          <a:cs typeface="Tahoma" panose="020B0604030504040204" pitchFamily="34" charset="0"/>
                          <a:sym typeface="Arial"/>
                        </a:rPr>
                        <a:t>energiamonitort</a:t>
                      </a:r>
                      <a:r>
                        <a:rPr lang="hu-HU" sz="1900" noProof="0" dirty="0">
                          <a:latin typeface="Tahoma" panose="020B0604030504040204" pitchFamily="34" charset="0"/>
                          <a:ea typeface="Tahoma" panose="020B0604030504040204" pitchFamily="34" charset="0"/>
                          <a:cs typeface="Tahoma" panose="020B0604030504040204" pitchFamily="34" charset="0"/>
                        </a:rPr>
                        <a:t>, és mérjük meg készülékeink energiafogyasztását használat közben, valamint készenléti állapotban!</a:t>
                      </a:r>
                    </a:p>
                  </a:txBody>
                  <a:tcPr anchor="ctr">
                    <a:lnL w="28575" cap="flat" cmpd="sng" algn="ctr">
                      <a:solidFill>
                        <a:srgbClr val="E89F56"/>
                      </a:solidFill>
                      <a:prstDash val="solid"/>
                      <a:round/>
                      <a:headEnd type="none" w="med" len="med"/>
                      <a:tailEnd type="none" w="med" len="med"/>
                    </a:lnL>
                    <a:lnR w="28575" cap="flat" cmpd="sng" algn="ctr">
                      <a:solidFill>
                        <a:srgbClr val="E89F56"/>
                      </a:solidFill>
                      <a:prstDash val="solid"/>
                      <a:round/>
                      <a:headEnd type="none" w="med" len="med"/>
                      <a:tailEnd type="none" w="med" len="med"/>
                    </a:lnR>
                    <a:lnT w="28575" cap="flat" cmpd="sng" algn="ctr">
                      <a:solidFill>
                        <a:srgbClr val="E89F56"/>
                      </a:solidFill>
                      <a:prstDash val="solid"/>
                      <a:round/>
                      <a:headEnd type="none" w="med" len="med"/>
                      <a:tailEnd type="none" w="med" len="med"/>
                    </a:lnT>
                    <a:lnB w="28575" cap="flat" cmpd="sng" algn="ctr">
                      <a:solidFill>
                        <a:srgbClr val="E89F56"/>
                      </a:solidFill>
                      <a:prstDash val="solid"/>
                      <a:round/>
                      <a:headEnd type="none" w="med" len="med"/>
                      <a:tailEnd type="none" w="med" len="med"/>
                    </a:lnB>
                  </a:tcPr>
                </a:tc>
                <a:extLst>
                  <a:ext uri="{0D108BD9-81ED-4DB2-BD59-A6C34878D82A}">
                    <a16:rowId xmlns:a16="http://schemas.microsoft.com/office/drawing/2014/main" val="380466750"/>
                  </a:ext>
                </a:extLst>
              </a:tr>
              <a:tr h="107601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900" b="0" i="0" u="none" strike="noStrike" cap="none"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A</a:t>
                      </a:r>
                      <a:r>
                        <a:rPr lang="hu-HU" sz="1900" b="1" i="0" u="none" strike="noStrike" cap="none" noProof="0" dirty="0">
                          <a:solidFill>
                            <a:srgbClr val="354F74"/>
                          </a:solidFill>
                          <a:latin typeface="Tahoma" panose="020B0604030504040204" pitchFamily="34" charset="0"/>
                          <a:ea typeface="Tahoma" panose="020B0604030504040204" pitchFamily="34" charset="0"/>
                          <a:cs typeface="Tahoma" panose="020B0604030504040204" pitchFamily="34" charset="0"/>
                          <a:sym typeface="Arial"/>
                        </a:rPr>
                        <a:t> mikrohullámú sütők </a:t>
                      </a:r>
                      <a:r>
                        <a:rPr lang="hu-HU" sz="1900" b="0" i="0" u="none" strike="noStrike" cap="none"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kb. 50-65%-kal kevesebb energiát fogyasztanak, mint a hagyományos sütők.</a:t>
                      </a:r>
                    </a:p>
                  </a:txBody>
                  <a:tcPr anchor="ctr">
                    <a:lnL w="28575" cap="flat" cmpd="sng" algn="ctr">
                      <a:solidFill>
                        <a:srgbClr val="E89F56"/>
                      </a:solidFill>
                      <a:prstDash val="solid"/>
                      <a:round/>
                      <a:headEnd type="none" w="med" len="med"/>
                      <a:tailEnd type="none" w="med" len="med"/>
                    </a:lnL>
                    <a:lnR w="28575" cap="flat" cmpd="sng" algn="ctr">
                      <a:solidFill>
                        <a:srgbClr val="E89F56"/>
                      </a:solidFill>
                      <a:prstDash val="solid"/>
                      <a:round/>
                      <a:headEnd type="none" w="med" len="med"/>
                      <a:tailEnd type="none" w="med" len="med"/>
                    </a:lnR>
                    <a:lnT w="28575" cap="flat" cmpd="sng" algn="ctr">
                      <a:solidFill>
                        <a:srgbClr val="E89F56"/>
                      </a:solidFill>
                      <a:prstDash val="solid"/>
                      <a:round/>
                      <a:headEnd type="none" w="med" len="med"/>
                      <a:tailEnd type="none" w="med" len="med"/>
                    </a:lnT>
                    <a:lnB w="28575" cap="flat" cmpd="sng" algn="ctr">
                      <a:solidFill>
                        <a:srgbClr val="E89F5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900" b="0" noProof="0" dirty="0">
                          <a:latin typeface="Tahoma" panose="020B0604030504040204" pitchFamily="34" charset="0"/>
                          <a:ea typeface="Tahoma" panose="020B0604030504040204" pitchFamily="34" charset="0"/>
                          <a:cs typeface="Tahoma" panose="020B0604030504040204" pitchFamily="34" charset="0"/>
                        </a:rPr>
                        <a:t>A felhasznált energia 25%-át megtakaríthatjuk, ha </a:t>
                      </a:r>
                      <a:r>
                        <a:rPr lang="hu-HU" sz="1900" b="1" i="0" u="none" strike="noStrike" cap="none" noProof="0" dirty="0">
                          <a:solidFill>
                            <a:srgbClr val="354F74"/>
                          </a:solidFill>
                          <a:latin typeface="Tahoma" panose="020B0604030504040204" pitchFamily="34" charset="0"/>
                          <a:ea typeface="Tahoma" panose="020B0604030504040204" pitchFamily="34" charset="0"/>
                          <a:cs typeface="Tahoma" panose="020B0604030504040204" pitchFamily="34" charset="0"/>
                          <a:sym typeface="Arial"/>
                        </a:rPr>
                        <a:t>főzés</a:t>
                      </a:r>
                      <a:r>
                        <a:rPr lang="hu-HU" sz="1900" b="0" noProof="0" dirty="0">
                          <a:latin typeface="Tahoma" panose="020B0604030504040204" pitchFamily="34" charset="0"/>
                          <a:ea typeface="Tahoma" panose="020B0604030504040204" pitchFamily="34" charset="0"/>
                          <a:cs typeface="Tahoma" panose="020B0604030504040204" pitchFamily="34" charset="0"/>
                        </a:rPr>
                        <a:t> közben a serpenyőt lefedjük.</a:t>
                      </a:r>
                      <a:endParaRPr lang="hu-HU" sz="1900" noProof="0" dirty="0">
                        <a:latin typeface="Tahoma" panose="020B0604030504040204" pitchFamily="34" charset="0"/>
                        <a:ea typeface="Tahoma" panose="020B0604030504040204" pitchFamily="34" charset="0"/>
                        <a:cs typeface="Tahoma" panose="020B0604030504040204" pitchFamily="34" charset="0"/>
                      </a:endParaRPr>
                    </a:p>
                  </a:txBody>
                  <a:tcPr anchor="ctr">
                    <a:lnL w="28575" cap="flat" cmpd="sng" algn="ctr">
                      <a:solidFill>
                        <a:srgbClr val="E89F56"/>
                      </a:solidFill>
                      <a:prstDash val="solid"/>
                      <a:round/>
                      <a:headEnd type="none" w="med" len="med"/>
                      <a:tailEnd type="none" w="med" len="med"/>
                    </a:lnL>
                    <a:lnR w="28575" cap="flat" cmpd="sng" algn="ctr">
                      <a:solidFill>
                        <a:srgbClr val="E89F56"/>
                      </a:solidFill>
                      <a:prstDash val="solid"/>
                      <a:round/>
                      <a:headEnd type="none" w="med" len="med"/>
                      <a:tailEnd type="none" w="med" len="med"/>
                    </a:lnR>
                    <a:lnT w="28575" cap="flat" cmpd="sng" algn="ctr">
                      <a:solidFill>
                        <a:srgbClr val="E89F56"/>
                      </a:solidFill>
                      <a:prstDash val="solid"/>
                      <a:round/>
                      <a:headEnd type="none" w="med" len="med"/>
                      <a:tailEnd type="none" w="med" len="med"/>
                    </a:lnT>
                    <a:lnB w="28575" cap="flat" cmpd="sng" algn="ctr">
                      <a:solidFill>
                        <a:srgbClr val="E89F56"/>
                      </a:solidFill>
                      <a:prstDash val="solid"/>
                      <a:round/>
                      <a:headEnd type="none" w="med" len="med"/>
                      <a:tailEnd type="none" w="med" len="med"/>
                    </a:lnB>
                  </a:tcPr>
                </a:tc>
                <a:extLst>
                  <a:ext uri="{0D108BD9-81ED-4DB2-BD59-A6C34878D82A}">
                    <a16:rowId xmlns:a16="http://schemas.microsoft.com/office/drawing/2014/main" val="4271299031"/>
                  </a:ext>
                </a:extLst>
              </a:tr>
              <a:tr h="133873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900" noProof="0" dirty="0">
                          <a:latin typeface="Tahoma" panose="020B0604030504040204" pitchFamily="34" charset="0"/>
                          <a:ea typeface="Tahoma" panose="020B0604030504040204" pitchFamily="34" charset="0"/>
                          <a:cs typeface="Tahoma" panose="020B0604030504040204" pitchFamily="34" charset="0"/>
                        </a:rPr>
                        <a:t>A legtöbb </a:t>
                      </a:r>
                      <a:r>
                        <a:rPr lang="hu-HU" sz="1900" b="1" i="0" u="none" strike="noStrike" cap="none" noProof="0" dirty="0">
                          <a:solidFill>
                            <a:srgbClr val="354F74"/>
                          </a:solidFill>
                          <a:latin typeface="Tahoma" panose="020B0604030504040204" pitchFamily="34" charset="0"/>
                          <a:ea typeface="Tahoma" panose="020B0604030504040204" pitchFamily="34" charset="0"/>
                          <a:cs typeface="Tahoma" panose="020B0604030504040204" pitchFamily="34" charset="0"/>
                          <a:sym typeface="Arial"/>
                        </a:rPr>
                        <a:t>TV</a:t>
                      </a:r>
                      <a:r>
                        <a:rPr lang="hu-HU" sz="1900" noProof="0" dirty="0">
                          <a:latin typeface="Tahoma" panose="020B0604030504040204" pitchFamily="34" charset="0"/>
                          <a:ea typeface="Tahoma" panose="020B0604030504040204" pitchFamily="34" charset="0"/>
                          <a:cs typeface="Tahoma" panose="020B0604030504040204" pitchFamily="34" charset="0"/>
                        </a:rPr>
                        <a:t> gyári beállításban van, ami azt jelenti, hogy a szükségesnél sokkal fényesebbek. Minél nagyobb a TV, annál több energiát használ.</a:t>
                      </a:r>
                    </a:p>
                  </a:txBody>
                  <a:tcPr anchor="ctr">
                    <a:lnL w="28575" cap="flat" cmpd="sng" algn="ctr">
                      <a:solidFill>
                        <a:srgbClr val="E89F56"/>
                      </a:solidFill>
                      <a:prstDash val="solid"/>
                      <a:round/>
                      <a:headEnd type="none" w="med" len="med"/>
                      <a:tailEnd type="none" w="med" len="med"/>
                    </a:lnL>
                    <a:lnR w="28575" cap="flat" cmpd="sng" algn="ctr">
                      <a:solidFill>
                        <a:srgbClr val="E89F56"/>
                      </a:solidFill>
                      <a:prstDash val="solid"/>
                      <a:round/>
                      <a:headEnd type="none" w="med" len="med"/>
                      <a:tailEnd type="none" w="med" len="med"/>
                    </a:lnR>
                    <a:lnT w="28575" cap="flat" cmpd="sng" algn="ctr">
                      <a:solidFill>
                        <a:srgbClr val="E89F56"/>
                      </a:solidFill>
                      <a:prstDash val="solid"/>
                      <a:round/>
                      <a:headEnd type="none" w="med" len="med"/>
                      <a:tailEnd type="none" w="med" len="med"/>
                    </a:lnT>
                    <a:lnB w="28575" cap="flat" cmpd="sng" algn="ctr">
                      <a:solidFill>
                        <a:srgbClr val="E89F5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900" noProof="0" dirty="0">
                          <a:latin typeface="Tahoma" panose="020B0604030504040204" pitchFamily="34" charset="0"/>
                          <a:ea typeface="Tahoma" panose="020B0604030504040204" pitchFamily="34" charset="0"/>
                          <a:cs typeface="Tahoma" panose="020B0604030504040204" pitchFamily="34" charset="0"/>
                        </a:rPr>
                        <a:t>Ügyeljünk rá, hogy rendszeresen </a:t>
                      </a:r>
                      <a:r>
                        <a:rPr lang="hu-HU" sz="1900" b="1" i="0" u="none" strike="noStrike" cap="none" noProof="0" dirty="0" err="1">
                          <a:solidFill>
                            <a:srgbClr val="354F74"/>
                          </a:solidFill>
                          <a:latin typeface="Tahoma" panose="020B0604030504040204" pitchFamily="34" charset="0"/>
                          <a:ea typeface="Tahoma" panose="020B0604030504040204" pitchFamily="34" charset="0"/>
                          <a:cs typeface="Tahoma" panose="020B0604030504040204" pitchFamily="34" charset="0"/>
                          <a:sym typeface="Arial"/>
                        </a:rPr>
                        <a:t>vízkőtelenítsük</a:t>
                      </a:r>
                      <a:r>
                        <a:rPr lang="hu-HU" sz="1900" b="1" i="0" u="none" strike="noStrike" cap="none" noProof="0" dirty="0">
                          <a:solidFill>
                            <a:srgbClr val="354F74"/>
                          </a:solidFill>
                          <a:latin typeface="Tahoma" panose="020B0604030504040204" pitchFamily="34" charset="0"/>
                          <a:ea typeface="Tahoma" panose="020B0604030504040204" pitchFamily="34" charset="0"/>
                          <a:cs typeface="Tahoma" panose="020B0604030504040204" pitchFamily="34" charset="0"/>
                          <a:sym typeface="Arial"/>
                        </a:rPr>
                        <a:t> </a:t>
                      </a:r>
                      <a:r>
                        <a:rPr lang="hu-HU" sz="1900" noProof="0" dirty="0">
                          <a:latin typeface="Tahoma" panose="020B0604030504040204" pitchFamily="34" charset="0"/>
                          <a:ea typeface="Tahoma" panose="020B0604030504040204" pitchFamily="34" charset="0"/>
                          <a:cs typeface="Tahoma" panose="020B0604030504040204" pitchFamily="34" charset="0"/>
                        </a:rPr>
                        <a:t>a vízmelegítőt (1-2 évente, a víz keménységétől függően).</a:t>
                      </a:r>
                    </a:p>
                  </a:txBody>
                  <a:tcPr anchor="ctr">
                    <a:lnL w="28575" cap="flat" cmpd="sng" algn="ctr">
                      <a:solidFill>
                        <a:srgbClr val="E89F56"/>
                      </a:solidFill>
                      <a:prstDash val="solid"/>
                      <a:round/>
                      <a:headEnd type="none" w="med" len="med"/>
                      <a:tailEnd type="none" w="med" len="med"/>
                    </a:lnL>
                    <a:lnR w="28575" cap="flat" cmpd="sng" algn="ctr">
                      <a:solidFill>
                        <a:srgbClr val="E89F56"/>
                      </a:solidFill>
                      <a:prstDash val="solid"/>
                      <a:round/>
                      <a:headEnd type="none" w="med" len="med"/>
                      <a:tailEnd type="none" w="med" len="med"/>
                    </a:lnR>
                    <a:lnT w="28575" cap="flat" cmpd="sng" algn="ctr">
                      <a:solidFill>
                        <a:srgbClr val="E89F56"/>
                      </a:solidFill>
                      <a:prstDash val="solid"/>
                      <a:round/>
                      <a:headEnd type="none" w="med" len="med"/>
                      <a:tailEnd type="none" w="med" len="med"/>
                    </a:lnT>
                    <a:lnB w="28575" cap="flat" cmpd="sng" algn="ctr">
                      <a:solidFill>
                        <a:srgbClr val="E89F56"/>
                      </a:solidFill>
                      <a:prstDash val="solid"/>
                      <a:round/>
                      <a:headEnd type="none" w="med" len="med"/>
                      <a:tailEnd type="none" w="med" len="med"/>
                    </a:lnB>
                  </a:tcPr>
                </a:tc>
                <a:extLst>
                  <a:ext uri="{0D108BD9-81ED-4DB2-BD59-A6C34878D82A}">
                    <a16:rowId xmlns:a16="http://schemas.microsoft.com/office/drawing/2014/main" val="2832048815"/>
                  </a:ext>
                </a:extLst>
              </a:tr>
              <a:tr h="9720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900" b="1" i="0" u="none" strike="noStrike" cap="none" noProof="0" dirty="0">
                          <a:solidFill>
                            <a:srgbClr val="354F74"/>
                          </a:solidFill>
                          <a:latin typeface="Tahoma" panose="020B0604030504040204" pitchFamily="34" charset="0"/>
                          <a:ea typeface="Tahoma" panose="020B0604030504040204" pitchFamily="34" charset="0"/>
                          <a:cs typeface="Tahoma" panose="020B0604030504040204" pitchFamily="34" charset="0"/>
                          <a:sym typeface="Arial"/>
                        </a:rPr>
                        <a:t>Kapcsoljuk ki </a:t>
                      </a:r>
                      <a:r>
                        <a:rPr lang="hu-HU" sz="1900" b="0" i="0" u="none" strike="noStrike" cap="none"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eszközeinket és TV-</a:t>
                      </a:r>
                      <a:r>
                        <a:rPr lang="hu-HU" sz="1900" b="0" i="0" u="none" strike="noStrike" cap="none"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nket</a:t>
                      </a:r>
                      <a:r>
                        <a:rPr lang="hu-HU" sz="1900" b="0" i="0" u="none" strike="noStrike" cap="none"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ha nem használjuk!</a:t>
                      </a:r>
                    </a:p>
                  </a:txBody>
                  <a:tcPr anchor="ctr">
                    <a:lnL w="28575" cap="flat" cmpd="sng" algn="ctr">
                      <a:solidFill>
                        <a:srgbClr val="E89F56"/>
                      </a:solidFill>
                      <a:prstDash val="solid"/>
                      <a:round/>
                      <a:headEnd type="none" w="med" len="med"/>
                      <a:tailEnd type="none" w="med" len="med"/>
                    </a:lnL>
                    <a:lnR w="28575" cap="flat" cmpd="sng" algn="ctr">
                      <a:solidFill>
                        <a:srgbClr val="E89F56"/>
                      </a:solidFill>
                      <a:prstDash val="solid"/>
                      <a:round/>
                      <a:headEnd type="none" w="med" len="med"/>
                      <a:tailEnd type="none" w="med" len="med"/>
                    </a:lnR>
                    <a:lnT w="28575" cap="flat" cmpd="sng" algn="ctr">
                      <a:solidFill>
                        <a:srgbClr val="E89F56"/>
                      </a:solidFill>
                      <a:prstDash val="solid"/>
                      <a:round/>
                      <a:headEnd type="none" w="med" len="med"/>
                      <a:tailEnd type="none" w="med" len="med"/>
                    </a:lnT>
                    <a:lnB w="28575" cap="flat" cmpd="sng" algn="ctr">
                      <a:solidFill>
                        <a:srgbClr val="E89F5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u-HU" sz="1900" b="0" noProof="0" dirty="0">
                          <a:latin typeface="Tahoma" panose="020B0604030504040204" pitchFamily="34" charset="0"/>
                          <a:ea typeface="Tahoma" panose="020B0604030504040204" pitchFamily="34" charset="0"/>
                          <a:cs typeface="Tahoma" panose="020B0604030504040204" pitchFamily="34" charset="0"/>
                        </a:rPr>
                        <a:t>Ha évente 2-3 alkalommal kitisztítjuk a fagyasztót (hideg napon), akár 10%-ot is megtakaríthatunk.</a:t>
                      </a:r>
                    </a:p>
                  </a:txBody>
                  <a:tcPr anchor="ctr">
                    <a:lnL w="28575" cap="flat" cmpd="sng" algn="ctr">
                      <a:solidFill>
                        <a:srgbClr val="E89F56"/>
                      </a:solidFill>
                      <a:prstDash val="solid"/>
                      <a:round/>
                      <a:headEnd type="none" w="med" len="med"/>
                      <a:tailEnd type="none" w="med" len="med"/>
                    </a:lnL>
                    <a:lnR w="28575" cap="flat" cmpd="sng" algn="ctr">
                      <a:solidFill>
                        <a:srgbClr val="E89F56"/>
                      </a:solidFill>
                      <a:prstDash val="solid"/>
                      <a:round/>
                      <a:headEnd type="none" w="med" len="med"/>
                      <a:tailEnd type="none" w="med" len="med"/>
                    </a:lnR>
                    <a:lnT w="28575" cap="flat" cmpd="sng" algn="ctr">
                      <a:solidFill>
                        <a:srgbClr val="E89F56"/>
                      </a:solidFill>
                      <a:prstDash val="solid"/>
                      <a:round/>
                      <a:headEnd type="none" w="med" len="med"/>
                      <a:tailEnd type="none" w="med" len="med"/>
                    </a:lnT>
                    <a:lnB w="28575" cap="flat" cmpd="sng" algn="ctr">
                      <a:solidFill>
                        <a:srgbClr val="E89F56"/>
                      </a:solidFill>
                      <a:prstDash val="solid"/>
                      <a:round/>
                      <a:headEnd type="none" w="med" len="med"/>
                      <a:tailEnd type="none" w="med" len="med"/>
                    </a:lnB>
                  </a:tcPr>
                </a:tc>
                <a:extLst>
                  <a:ext uri="{0D108BD9-81ED-4DB2-BD59-A6C34878D82A}">
                    <a16:rowId xmlns:a16="http://schemas.microsoft.com/office/drawing/2014/main" val="897180690"/>
                  </a:ext>
                </a:extLst>
              </a:tr>
            </a:tbl>
          </a:graphicData>
        </a:graphic>
      </p:graphicFrame>
      <p:pic>
        <p:nvPicPr>
          <p:cNvPr id="6" name="Ábra 5" descr="Televízió egyszínű kitöltéssel">
            <a:extLst>
              <a:ext uri="{FF2B5EF4-FFF2-40B4-BE49-F238E27FC236}">
                <a16:creationId xmlns:a16="http://schemas.microsoft.com/office/drawing/2014/main" id="{C2F9B74B-FE3C-3CBB-FB69-7B246D7822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60068">
            <a:off x="9834748" y="1483199"/>
            <a:ext cx="1260000" cy="1260000"/>
          </a:xfrm>
          <a:prstGeom prst="rect">
            <a:avLst/>
          </a:prstGeom>
        </p:spPr>
      </p:pic>
      <p:pic>
        <p:nvPicPr>
          <p:cNvPr id="8" name="Ábra 7" descr="Mosógép egyszínű kitöltéssel">
            <a:extLst>
              <a:ext uri="{FF2B5EF4-FFF2-40B4-BE49-F238E27FC236}">
                <a16:creationId xmlns:a16="http://schemas.microsoft.com/office/drawing/2014/main" id="{420AC8BD-28FF-2506-8767-10897E51D3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33866">
            <a:off x="10315091" y="4633199"/>
            <a:ext cx="1260000" cy="1260000"/>
          </a:xfrm>
          <a:prstGeom prst="rect">
            <a:avLst/>
          </a:prstGeom>
        </p:spPr>
      </p:pic>
      <p:pic>
        <p:nvPicPr>
          <p:cNvPr id="10" name="Ábra 9" descr="Mixer egyszínű kitöltéssel">
            <a:extLst>
              <a:ext uri="{FF2B5EF4-FFF2-40B4-BE49-F238E27FC236}">
                <a16:creationId xmlns:a16="http://schemas.microsoft.com/office/drawing/2014/main" id="{E8A39CBD-2D00-34DB-6C81-BD278DFF1F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41990">
            <a:off x="10945091" y="2743199"/>
            <a:ext cx="1260000" cy="1260000"/>
          </a:xfrm>
          <a:prstGeom prst="rect">
            <a:avLst/>
          </a:prstGeom>
        </p:spPr>
      </p:pic>
      <p:pic>
        <p:nvPicPr>
          <p:cNvPr id="12" name="Ábra 11" descr="Lámpa egyszínű kitöltéssel">
            <a:extLst>
              <a:ext uri="{FF2B5EF4-FFF2-40B4-BE49-F238E27FC236}">
                <a16:creationId xmlns:a16="http://schemas.microsoft.com/office/drawing/2014/main" id="{D17D7968-5BF1-56B7-C203-786EF0FE95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587702">
            <a:off x="9619087" y="3238883"/>
            <a:ext cx="1260000" cy="1260000"/>
          </a:xfrm>
          <a:prstGeom prst="rect">
            <a:avLst/>
          </a:prstGeom>
        </p:spPr>
      </p:pic>
    </p:spTree>
    <p:extLst>
      <p:ext uri="{BB962C8B-B14F-4D97-AF65-F5344CB8AC3E}">
        <p14:creationId xmlns:p14="http://schemas.microsoft.com/office/powerpoint/2010/main" val="3300111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6"/>
          <p:cNvSpPr txBox="1">
            <a:spLocks noGrp="1"/>
          </p:cNvSpPr>
          <p:nvPr>
            <p:ph type="title"/>
          </p:nvPr>
        </p:nvSpPr>
        <p:spPr>
          <a:xfrm>
            <a:off x="886691"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dirty="0"/>
              <a:t>Konyhai, nappali és villamossági tippek…</a:t>
            </a:r>
          </a:p>
        </p:txBody>
      </p:sp>
      <p:sp>
        <p:nvSpPr>
          <p:cNvPr id="364" name="Google Shape;364;p26"/>
          <p:cNvSpPr txBox="1">
            <a:spLocks noGrp="1"/>
          </p:cNvSpPr>
          <p:nvPr>
            <p:ph type="body" idx="1"/>
          </p:nvPr>
        </p:nvSpPr>
        <p:spPr>
          <a:xfrm>
            <a:off x="5719948" y="1016420"/>
            <a:ext cx="5905995" cy="5725466"/>
          </a:xfrm>
          <a:prstGeom prst="rect">
            <a:avLst/>
          </a:prstGeom>
          <a:noFill/>
          <a:ln>
            <a:noFill/>
          </a:ln>
        </p:spPr>
        <p:txBody>
          <a:bodyPr spcFirstLastPara="1" wrap="square" lIns="91425" tIns="45700" rIns="91425" bIns="45700" anchor="t" anchorCtr="0">
            <a:noAutofit/>
          </a:bodyPr>
          <a:lstStyle/>
          <a:p>
            <a:pPr marL="342900" indent="-342900" algn="just">
              <a:lnSpc>
                <a:spcPct val="100000"/>
              </a:lnSpc>
              <a:spcBef>
                <a:spcPts val="600"/>
              </a:spcBef>
              <a:buFont typeface="Noto Sans Symbols"/>
              <a:buChar char="▪"/>
            </a:pPr>
            <a:r>
              <a:rPr lang="hu-HU" sz="2200" dirty="0">
                <a:latin typeface="Tahoma" panose="020B0604030504040204" pitchFamily="34" charset="0"/>
                <a:ea typeface="Tahoma" panose="020B0604030504040204" pitchFamily="34" charset="0"/>
                <a:cs typeface="Tahoma" panose="020B0604030504040204" pitchFamily="34" charset="0"/>
              </a:rPr>
              <a:t>Vásároljunk olyan háztartási készüléket, amely rendelkezik </a:t>
            </a:r>
            <a:r>
              <a:rPr lang="hu-HU" sz="2200" b="1" dirty="0">
                <a:solidFill>
                  <a:srgbClr val="E89F56"/>
                </a:solidFill>
                <a:latin typeface="Tahoma" panose="020B0604030504040204" pitchFamily="34" charset="0"/>
                <a:ea typeface="Tahoma" panose="020B0604030504040204" pitchFamily="34" charset="0"/>
                <a:cs typeface="Tahoma" panose="020B0604030504040204" pitchFamily="34" charset="0"/>
              </a:rPr>
              <a:t>EU energiacímkével</a:t>
            </a:r>
            <a:r>
              <a:rPr lang="hu-HU" sz="2200" dirty="0">
                <a:latin typeface="Tahoma" panose="020B0604030504040204" pitchFamily="34" charset="0"/>
                <a:ea typeface="Tahoma" panose="020B0604030504040204" pitchFamily="34" charset="0"/>
                <a:cs typeface="Tahoma" panose="020B0604030504040204" pitchFamily="34" charset="0"/>
              </a:rPr>
              <a:t>!</a:t>
            </a:r>
          </a:p>
          <a:p>
            <a:pPr marL="342900" indent="-342900" algn="just">
              <a:lnSpc>
                <a:spcPct val="100000"/>
              </a:lnSpc>
              <a:spcBef>
                <a:spcPts val="600"/>
              </a:spcBef>
              <a:buFont typeface="Noto Sans Symbols"/>
              <a:buChar char="▪"/>
            </a:pPr>
            <a:r>
              <a:rPr lang="hu-HU" sz="2200" dirty="0">
                <a:latin typeface="Tahoma" panose="020B0604030504040204" pitchFamily="34" charset="0"/>
                <a:ea typeface="Tahoma" panose="020B0604030504040204" pitchFamily="34" charset="0"/>
                <a:cs typeface="Tahoma" panose="020B0604030504040204" pitchFamily="34" charset="0"/>
              </a:rPr>
              <a:t>A </a:t>
            </a:r>
            <a:r>
              <a:rPr lang="hu-HU" sz="2200" b="1" dirty="0">
                <a:solidFill>
                  <a:srgbClr val="E89F56"/>
                </a:solidFill>
                <a:latin typeface="Tahoma" panose="020B0604030504040204" pitchFamily="34" charset="0"/>
                <a:ea typeface="Tahoma" panose="020B0604030504040204" pitchFamily="34" charset="0"/>
                <a:cs typeface="Tahoma" panose="020B0604030504040204" pitchFamily="34" charset="0"/>
              </a:rPr>
              <a:t>töltők</a:t>
            </a:r>
            <a:r>
              <a:rPr lang="hu-HU" sz="2200" dirty="0">
                <a:latin typeface="Tahoma" panose="020B0604030504040204" pitchFamily="34" charset="0"/>
                <a:ea typeface="Tahoma" panose="020B0604030504040204" pitchFamily="34" charset="0"/>
                <a:cs typeface="Tahoma" panose="020B0604030504040204" pitchFamily="34" charset="0"/>
              </a:rPr>
              <a:t> akkor is energiát fogyasztanak, ha a konnektorban hagyjuk, de nincs rájuk csatlakoztatva eszköz. Húzzuk ki!</a:t>
            </a:r>
          </a:p>
          <a:p>
            <a:pPr marL="342900" indent="-342900" algn="just">
              <a:lnSpc>
                <a:spcPct val="100000"/>
              </a:lnSpc>
              <a:spcBef>
                <a:spcPts val="600"/>
              </a:spcBef>
              <a:buFont typeface="Noto Sans Symbols"/>
              <a:buChar char="▪"/>
            </a:pPr>
            <a:r>
              <a:rPr lang="hu-HU" sz="2200" dirty="0">
                <a:latin typeface="Tahoma" panose="020B0604030504040204" pitchFamily="34" charset="0"/>
                <a:ea typeface="Tahoma" panose="020B0604030504040204" pitchFamily="34" charset="0"/>
                <a:cs typeface="Tahoma" panose="020B0604030504040204" pitchFamily="34" charset="0"/>
              </a:rPr>
              <a:t>Az energiatakarékos </a:t>
            </a:r>
            <a:r>
              <a:rPr lang="hu-HU" sz="2200" b="1" dirty="0">
                <a:solidFill>
                  <a:srgbClr val="E89F56"/>
                </a:solidFill>
                <a:latin typeface="Tahoma" panose="020B0604030504040204" pitchFamily="34" charset="0"/>
                <a:ea typeface="Tahoma" panose="020B0604030504040204" pitchFamily="34" charset="0"/>
                <a:cs typeface="Tahoma" panose="020B0604030504040204" pitchFamily="34" charset="0"/>
              </a:rPr>
              <a:t>izzók</a:t>
            </a:r>
            <a:r>
              <a:rPr lang="hu-HU" sz="2200" dirty="0">
                <a:latin typeface="Tahoma" panose="020B0604030504040204" pitchFamily="34" charset="0"/>
                <a:ea typeface="Tahoma" panose="020B0604030504040204" pitchFamily="34" charset="0"/>
                <a:cs typeface="Tahoma" panose="020B0604030504040204" pitchFamily="34" charset="0"/>
              </a:rPr>
              <a:t> akár 80%-kal kevesebb áramot fogyasztanak, mint egy hagyományos lámpa.</a:t>
            </a:r>
          </a:p>
          <a:p>
            <a:pPr marL="342900" indent="-342900" algn="just">
              <a:lnSpc>
                <a:spcPct val="100000"/>
              </a:lnSpc>
              <a:spcBef>
                <a:spcPts val="600"/>
              </a:spcBef>
              <a:buFont typeface="Noto Sans Symbols"/>
              <a:buChar char="▪"/>
            </a:pPr>
            <a:r>
              <a:rPr lang="hu-HU" sz="2200" dirty="0">
                <a:latin typeface="Tahoma" panose="020B0604030504040204" pitchFamily="34" charset="0"/>
                <a:ea typeface="Tahoma" panose="020B0604030504040204" pitchFamily="34" charset="0"/>
                <a:cs typeface="Tahoma" panose="020B0604030504040204" pitchFamily="34" charset="0"/>
              </a:rPr>
              <a:t>Az energiafogyasztás csökkentése érdekében használjunk </a:t>
            </a:r>
            <a:r>
              <a:rPr lang="hu-HU" sz="2200" b="1" dirty="0">
                <a:solidFill>
                  <a:srgbClr val="E89F56"/>
                </a:solidFill>
                <a:latin typeface="Tahoma" panose="020B0604030504040204" pitchFamily="34" charset="0"/>
                <a:ea typeface="Tahoma" panose="020B0604030504040204" pitchFamily="34" charset="0"/>
                <a:cs typeface="Tahoma" panose="020B0604030504040204" pitchFamily="34" charset="0"/>
              </a:rPr>
              <a:t>világítás-vezérlőket</a:t>
            </a:r>
            <a:r>
              <a:rPr lang="hu-HU" sz="2200" dirty="0">
                <a:latin typeface="Tahoma" panose="020B0604030504040204" pitchFamily="34" charset="0"/>
                <a:ea typeface="Tahoma" panose="020B0604030504040204" pitchFamily="34" charset="0"/>
                <a:cs typeface="Tahoma" panose="020B0604030504040204" pitchFamily="34" charset="0"/>
              </a:rPr>
              <a:t>, például mozgásérzékelőket, fényerő-szabályozókat vagy időzítőket.</a:t>
            </a:r>
          </a:p>
          <a:p>
            <a:pPr marL="342900" indent="-342900" algn="just">
              <a:lnSpc>
                <a:spcPct val="100000"/>
              </a:lnSpc>
              <a:spcBef>
                <a:spcPts val="600"/>
              </a:spcBef>
              <a:buFont typeface="Noto Sans Symbols"/>
              <a:buChar char="▪"/>
            </a:pPr>
            <a:r>
              <a:rPr lang="hu-HU" sz="2200" dirty="0">
                <a:latin typeface="Tahoma" panose="020B0604030504040204" pitchFamily="34" charset="0"/>
                <a:ea typeface="Tahoma" panose="020B0604030504040204" pitchFamily="34" charset="0"/>
                <a:cs typeface="Tahoma" panose="020B0604030504040204" pitchFamily="34" charset="0"/>
              </a:rPr>
              <a:t>A sötét </a:t>
            </a:r>
            <a:r>
              <a:rPr lang="hu-HU" sz="2200" b="1" dirty="0">
                <a:solidFill>
                  <a:srgbClr val="E89F56"/>
                </a:solidFill>
                <a:latin typeface="Tahoma" panose="020B0604030504040204" pitchFamily="34" charset="0"/>
                <a:ea typeface="Tahoma" panose="020B0604030504040204" pitchFamily="34" charset="0"/>
                <a:cs typeface="Tahoma" panose="020B0604030504040204" pitchFamily="34" charset="0"/>
              </a:rPr>
              <a:t>falszínek</a:t>
            </a:r>
            <a:r>
              <a:rPr lang="hu-HU" sz="2200" dirty="0">
                <a:latin typeface="Tahoma" panose="020B0604030504040204" pitchFamily="34" charset="0"/>
                <a:ea typeface="Tahoma" panose="020B0604030504040204" pitchFamily="34" charset="0"/>
                <a:cs typeface="Tahoma" panose="020B0604030504040204" pitchFamily="34" charset="0"/>
              </a:rPr>
              <a:t> 2-3-szor több fényt nyelnek el, ezért több világításra van szükség mellettük.</a:t>
            </a:r>
          </a:p>
        </p:txBody>
      </p:sp>
      <p:pic>
        <p:nvPicPr>
          <p:cNvPr id="3" name="Kép 2" descr="A képen Téglalap, fal, csatlakozó, fedett pályás látható&#10;&#10;Automatikusan generált leírás">
            <a:extLst>
              <a:ext uri="{FF2B5EF4-FFF2-40B4-BE49-F238E27FC236}">
                <a16:creationId xmlns:a16="http://schemas.microsoft.com/office/drawing/2014/main" id="{51F88239-64A1-6435-B974-703A262F04B9}"/>
              </a:ext>
            </a:extLst>
          </p:cNvPr>
          <p:cNvPicPr>
            <a:picLocks noChangeAspect="1"/>
          </p:cNvPicPr>
          <p:nvPr/>
        </p:nvPicPr>
        <p:blipFill rotWithShape="1">
          <a:blip r:embed="rId3"/>
          <a:srcRect l="-1" r="43349"/>
          <a:stretch/>
        </p:blipFill>
        <p:spPr>
          <a:xfrm>
            <a:off x="391886" y="1613743"/>
            <a:ext cx="5062244" cy="3630514"/>
          </a:xfrm>
          <a:prstGeom prst="rect">
            <a:avLst/>
          </a:prstGeom>
        </p:spPr>
      </p:pic>
      <p:sp>
        <p:nvSpPr>
          <p:cNvPr id="5" name="Szövegdoboz 4">
            <a:extLst>
              <a:ext uri="{FF2B5EF4-FFF2-40B4-BE49-F238E27FC236}">
                <a16:creationId xmlns:a16="http://schemas.microsoft.com/office/drawing/2014/main" id="{AEDC56BD-4CCB-378B-0284-030349E9814F}"/>
              </a:ext>
            </a:extLst>
          </p:cNvPr>
          <p:cNvSpPr txBox="1"/>
          <p:nvPr/>
        </p:nvSpPr>
        <p:spPr>
          <a:xfrm>
            <a:off x="266205" y="5301605"/>
            <a:ext cx="2754580" cy="230832"/>
          </a:xfrm>
          <a:prstGeom prst="rect">
            <a:avLst/>
          </a:prstGeom>
          <a:noFill/>
        </p:spPr>
        <p:txBody>
          <a:bodyPr wrap="square">
            <a:spAutoFit/>
          </a:bodyPr>
          <a:lstStyle/>
          <a:p>
            <a:r>
              <a:rPr lang="hu-HU" sz="900">
                <a:latin typeface="Tahoma" panose="020B0604030504040204" pitchFamily="34" charset="0"/>
                <a:ea typeface="Tahoma" panose="020B0604030504040204" pitchFamily="34" charset="0"/>
                <a:cs typeface="Tahoma" panose="020B0604030504040204" pitchFamily="34" charset="0"/>
              </a:rPr>
              <a:t>Image: </a:t>
            </a:r>
            <a:r>
              <a:rPr lang="hu-HU" sz="900">
                <a:latin typeface="Tahoma" panose="020B0604030504040204" pitchFamily="34" charset="0"/>
                <a:ea typeface="Tahoma" panose="020B0604030504040204" pitchFamily="34" charset="0"/>
                <a:cs typeface="Tahoma" panose="020B0604030504040204" pitchFamily="34" charset="0"/>
                <a:hlinkClick r:id="rId4"/>
              </a:rPr>
              <a:t>AdobeStock_416234389</a:t>
            </a:r>
            <a:endParaRPr lang="hu-HU" sz="90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886691" y="8820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dirty="0"/>
              <a:t>Vízmelegítési energiatakarékossági tippek</a:t>
            </a:r>
          </a:p>
        </p:txBody>
      </p:sp>
      <p:sp>
        <p:nvSpPr>
          <p:cNvPr id="370" name="Google Shape;370;p27"/>
          <p:cNvSpPr txBox="1">
            <a:spLocks noGrp="1"/>
          </p:cNvSpPr>
          <p:nvPr>
            <p:ph type="body" idx="1"/>
          </p:nvPr>
        </p:nvSpPr>
        <p:spPr>
          <a:xfrm>
            <a:off x="610095" y="1201491"/>
            <a:ext cx="7930243" cy="5182980"/>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lnSpc>
                <a:spcPct val="110000"/>
              </a:lnSpc>
              <a:spcBef>
                <a:spcPts val="0"/>
              </a:spcBef>
              <a:spcAft>
                <a:spcPts val="600"/>
              </a:spcAft>
              <a:buSzPts val="2400"/>
              <a:buFont typeface="Noto Sans Symbols"/>
              <a:buChar char="▪"/>
            </a:pPr>
            <a:r>
              <a:rPr lang="hu-HU" dirty="0"/>
              <a:t>A </a:t>
            </a:r>
            <a:r>
              <a:rPr lang="hu-HU" b="1" dirty="0">
                <a:solidFill>
                  <a:srgbClr val="E89F56"/>
                </a:solidFill>
              </a:rPr>
              <a:t>csövek szigetelésével </a:t>
            </a:r>
            <a:r>
              <a:rPr lang="hu-HU" b="0" dirty="0"/>
              <a:t>10%-kal csökkenthetjük a melegvíz-fogyasztást.</a:t>
            </a:r>
          </a:p>
          <a:p>
            <a:pPr marL="342900" lvl="0" indent="-342900">
              <a:lnSpc>
                <a:spcPct val="110000"/>
              </a:lnSpc>
              <a:spcBef>
                <a:spcPts val="0"/>
              </a:spcBef>
              <a:spcAft>
                <a:spcPts val="600"/>
              </a:spcAft>
              <a:buFont typeface="Noto Sans Symbols"/>
              <a:buChar char="▪"/>
            </a:pPr>
            <a:r>
              <a:rPr lang="hu-HU" b="0" dirty="0"/>
              <a:t>Telepítsünk </a:t>
            </a:r>
            <a:r>
              <a:rPr lang="hu-HU" b="1" dirty="0">
                <a:solidFill>
                  <a:srgbClr val="E89F56"/>
                </a:solidFill>
              </a:rPr>
              <a:t>napenergiával működő vízmelegítőket</a:t>
            </a:r>
            <a:r>
              <a:rPr lang="hu-HU" b="0" dirty="0"/>
              <a:t>, amelyek az év 80%-</a:t>
            </a:r>
            <a:r>
              <a:rPr lang="hu-HU" b="0" dirty="0" err="1"/>
              <a:t>ában</a:t>
            </a:r>
            <a:r>
              <a:rPr lang="hu-HU" b="0" dirty="0"/>
              <a:t> tudják fedezni a melegvíz-szükségletünket </a:t>
            </a:r>
            <a:r>
              <a:rPr lang="hu-HU" dirty="0"/>
              <a:t>csak napenergiával!</a:t>
            </a:r>
            <a:endParaRPr lang="hu-HU" b="0" dirty="0"/>
          </a:p>
          <a:p>
            <a:pPr marL="342900" lvl="0" indent="-342900" algn="l" rtl="0">
              <a:lnSpc>
                <a:spcPct val="110000"/>
              </a:lnSpc>
              <a:spcBef>
                <a:spcPts val="0"/>
              </a:spcBef>
              <a:spcAft>
                <a:spcPts val="600"/>
              </a:spcAft>
              <a:buSzPts val="2400"/>
              <a:buFont typeface="Noto Sans Symbols"/>
              <a:buChar char="▪"/>
            </a:pPr>
            <a:r>
              <a:rPr lang="hu-HU" b="1" dirty="0">
                <a:solidFill>
                  <a:srgbClr val="E89F56"/>
                </a:solidFill>
              </a:rPr>
              <a:t>Szigeteljük a melegvizes tartályt </a:t>
            </a:r>
            <a:r>
              <a:rPr lang="hu-HU" b="0" dirty="0"/>
              <a:t>úgy, hogy egy habszivacs "köpenyt" illesztünk a tartály köré – ez több mint 75%-kal csökkenti a hőveszteséget!</a:t>
            </a:r>
          </a:p>
          <a:p>
            <a:pPr marL="342900" lvl="0" indent="-342900" algn="l" rtl="0">
              <a:lnSpc>
                <a:spcPct val="110000"/>
              </a:lnSpc>
              <a:spcBef>
                <a:spcPts val="0"/>
              </a:spcBef>
              <a:spcAft>
                <a:spcPts val="600"/>
              </a:spcAft>
              <a:buSzPts val="2400"/>
              <a:buFont typeface="Noto Sans Symbols"/>
              <a:buChar char="▪"/>
            </a:pPr>
            <a:r>
              <a:rPr lang="hu-HU" b="0" dirty="0"/>
              <a:t>Egy </a:t>
            </a:r>
            <a:r>
              <a:rPr lang="hu-HU" b="1" dirty="0">
                <a:solidFill>
                  <a:srgbClr val="E89F56"/>
                </a:solidFill>
              </a:rPr>
              <a:t>zuhanyozás</a:t>
            </a:r>
            <a:r>
              <a:rPr lang="hu-HU" b="0" dirty="0"/>
              <a:t> fele annyi vizet fogyaszthat, mint egy fürdő.</a:t>
            </a:r>
          </a:p>
          <a:p>
            <a:pPr marL="342900" lvl="0" indent="-342900" algn="l" rtl="0">
              <a:lnSpc>
                <a:spcPct val="110000"/>
              </a:lnSpc>
              <a:spcBef>
                <a:spcPts val="0"/>
              </a:spcBef>
              <a:spcAft>
                <a:spcPts val="600"/>
              </a:spcAft>
              <a:buSzPts val="2400"/>
              <a:buFont typeface="Noto Sans Symbols"/>
              <a:buChar char="▪"/>
            </a:pPr>
            <a:r>
              <a:rPr lang="hu-HU" b="0" dirty="0"/>
              <a:t>Használjuk a </a:t>
            </a:r>
            <a:r>
              <a:rPr lang="hu-HU" b="1" dirty="0">
                <a:solidFill>
                  <a:srgbClr val="E89F56"/>
                </a:solidFill>
              </a:rPr>
              <a:t>kerti kutunkat</a:t>
            </a:r>
            <a:r>
              <a:rPr lang="hu-HU" b="0" dirty="0"/>
              <a:t>... WC-öblítésre, mosógéphez, valamint autó- és padlómosásra. Ne igyunk belőle, és ne használjunk kútvizet zuhanyzókhoz, fürdőkhöz és mosdókagylókhoz!</a:t>
            </a:r>
          </a:p>
          <a:p>
            <a:pPr marL="342900" lvl="0" indent="-342900" algn="l" rtl="0">
              <a:lnSpc>
                <a:spcPct val="110000"/>
              </a:lnSpc>
              <a:spcBef>
                <a:spcPts val="0"/>
              </a:spcBef>
              <a:spcAft>
                <a:spcPts val="600"/>
              </a:spcAft>
              <a:buSzPts val="2400"/>
              <a:buFont typeface="Noto Sans Symbols"/>
              <a:buChar char="▪"/>
            </a:pPr>
            <a:r>
              <a:rPr lang="hu-HU" b="0" dirty="0"/>
              <a:t>Fogmosás közben ne hagyjuk folyni a </a:t>
            </a:r>
            <a:r>
              <a:rPr lang="hu-HU" b="1" dirty="0">
                <a:solidFill>
                  <a:srgbClr val="E89F56"/>
                </a:solidFill>
              </a:rPr>
              <a:t>csapot</a:t>
            </a:r>
            <a:r>
              <a:rPr lang="hu-HU" dirty="0">
                <a:solidFill>
                  <a:schemeClr val="tx1"/>
                </a:solidFill>
              </a:rPr>
              <a:t>!</a:t>
            </a:r>
            <a:r>
              <a:rPr lang="hu-HU" b="0" dirty="0"/>
              <a:t> Egy négytagú család évente akár 200 vödör vizet takaríthat meg ezzel az egyszerű intézkedéssel.</a:t>
            </a:r>
            <a:endParaRPr dirty="0"/>
          </a:p>
          <a:p>
            <a:pPr marL="0" lvl="0" indent="0" algn="l" rtl="0">
              <a:lnSpc>
                <a:spcPct val="90000"/>
              </a:lnSpc>
              <a:spcBef>
                <a:spcPts val="1000"/>
              </a:spcBef>
              <a:spcAft>
                <a:spcPts val="0"/>
              </a:spcAft>
              <a:buSzPts val="2400"/>
              <a:buNone/>
            </a:pPr>
            <a:endParaRPr dirty="0"/>
          </a:p>
          <a:p>
            <a:pPr marL="342900" lvl="0" indent="-190500" algn="l" rtl="0">
              <a:lnSpc>
                <a:spcPct val="90000"/>
              </a:lnSpc>
              <a:spcBef>
                <a:spcPts val="1000"/>
              </a:spcBef>
              <a:spcAft>
                <a:spcPts val="0"/>
              </a:spcAft>
              <a:buClr>
                <a:srgbClr val="E89F56"/>
              </a:buClr>
              <a:buSzPts val="2400"/>
              <a:buFont typeface="Arial"/>
              <a:buNone/>
            </a:pPr>
            <a:endParaRPr dirty="0"/>
          </a:p>
        </p:txBody>
      </p:sp>
      <p:pic>
        <p:nvPicPr>
          <p:cNvPr id="3" name="Kép 2" descr="A képen szerszám, képernyőkép látható&#10;&#10;Automatikusan generált leírás">
            <a:extLst>
              <a:ext uri="{FF2B5EF4-FFF2-40B4-BE49-F238E27FC236}">
                <a16:creationId xmlns:a16="http://schemas.microsoft.com/office/drawing/2014/main" id="{0642E5F1-6338-DA37-B4C7-799E488A0B33}"/>
              </a:ext>
            </a:extLst>
          </p:cNvPr>
          <p:cNvPicPr>
            <a:picLocks noChangeAspect="1"/>
          </p:cNvPicPr>
          <p:nvPr/>
        </p:nvPicPr>
        <p:blipFill>
          <a:blip r:embed="rId3"/>
          <a:stretch>
            <a:fillRect/>
          </a:stretch>
        </p:blipFill>
        <p:spPr>
          <a:xfrm>
            <a:off x="8540338" y="1695450"/>
            <a:ext cx="3467100" cy="3467100"/>
          </a:xfrm>
          <a:prstGeom prst="rect">
            <a:avLst/>
          </a:prstGeom>
        </p:spPr>
      </p:pic>
      <p:sp>
        <p:nvSpPr>
          <p:cNvPr id="5" name="Szövegdoboz 4">
            <a:extLst>
              <a:ext uri="{FF2B5EF4-FFF2-40B4-BE49-F238E27FC236}">
                <a16:creationId xmlns:a16="http://schemas.microsoft.com/office/drawing/2014/main" id="{9CE4C32F-0161-8F40-86EE-FDC3D53BFCA7}"/>
              </a:ext>
            </a:extLst>
          </p:cNvPr>
          <p:cNvSpPr txBox="1"/>
          <p:nvPr/>
        </p:nvSpPr>
        <p:spPr>
          <a:xfrm>
            <a:off x="9273268" y="5213405"/>
            <a:ext cx="1998395" cy="230832"/>
          </a:xfrm>
          <a:prstGeom prst="rect">
            <a:avLst/>
          </a:prstGeom>
          <a:noFill/>
        </p:spPr>
        <p:txBody>
          <a:bodyPr wrap="square">
            <a:spAutoFit/>
          </a:bodyPr>
          <a:lstStyle/>
          <a:p>
            <a:r>
              <a:rPr lang="hu-HU" sz="900">
                <a:latin typeface="Tahoma" panose="020B0604030504040204" pitchFamily="34" charset="0"/>
                <a:ea typeface="Tahoma" panose="020B0604030504040204" pitchFamily="34" charset="0"/>
                <a:cs typeface="Tahoma" panose="020B0604030504040204" pitchFamily="34" charset="0"/>
              </a:rPr>
              <a:t>Image: </a:t>
            </a:r>
            <a:r>
              <a:rPr lang="hu-HU" sz="900">
                <a:latin typeface="Tahoma" panose="020B0604030504040204" pitchFamily="34" charset="0"/>
                <a:ea typeface="Tahoma" panose="020B0604030504040204" pitchFamily="34" charset="0"/>
                <a:cs typeface="Tahoma" panose="020B0604030504040204" pitchFamily="34" charset="0"/>
                <a:hlinkClick r:id="rId4"/>
              </a:rPr>
              <a:t>AdobeStock_259881968</a:t>
            </a:r>
            <a:endParaRPr lang="hu-HU" sz="90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8"/>
          <p:cNvSpPr txBox="1">
            <a:spLocks noGrp="1"/>
          </p:cNvSpPr>
          <p:nvPr>
            <p:ph type="title"/>
          </p:nvPr>
        </p:nvSpPr>
        <p:spPr>
          <a:xfrm>
            <a:off x="721845" y="457200"/>
            <a:ext cx="10319443" cy="96202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354F74"/>
              </a:buClr>
              <a:buSzPct val="250000"/>
              <a:buFont typeface="Tahoma"/>
              <a:buNone/>
            </a:pPr>
            <a:r>
              <a:rPr lang="en-US" dirty="0"/>
              <a:t>4</a:t>
            </a:r>
            <a:r>
              <a:rPr lang="hu-HU" dirty="0"/>
              <a:t>. feladat</a:t>
            </a:r>
            <a:r>
              <a:rPr lang="en-US" dirty="0"/>
              <a:t> – </a:t>
            </a:r>
            <a:r>
              <a:rPr lang="hu-HU" dirty="0"/>
              <a:t>Energetikai fenntarthatóság és a jövő</a:t>
            </a:r>
            <a:br>
              <a:rPr lang="en-US" dirty="0"/>
            </a:br>
            <a:r>
              <a:rPr lang="en-US" sz="1600" dirty="0"/>
              <a:t>(</a:t>
            </a:r>
            <a:r>
              <a:rPr lang="hu-HU" sz="1600" dirty="0"/>
              <a:t>Generációkon átívelő</a:t>
            </a:r>
            <a:r>
              <a:rPr lang="en-US" sz="1600" dirty="0"/>
              <a:t>)</a:t>
            </a:r>
            <a:endParaRPr sz="1600" dirty="0"/>
          </a:p>
        </p:txBody>
      </p:sp>
      <p:sp>
        <p:nvSpPr>
          <p:cNvPr id="376" name="Google Shape;376;p28"/>
          <p:cNvSpPr txBox="1"/>
          <p:nvPr/>
        </p:nvSpPr>
        <p:spPr>
          <a:xfrm>
            <a:off x="721845" y="1419225"/>
            <a:ext cx="10962155" cy="48012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1800" i="0" dirty="0">
                <a:solidFill>
                  <a:srgbClr val="262626"/>
                </a:solidFill>
                <a:latin typeface="Tahoma"/>
                <a:ea typeface="Tahoma"/>
                <a:cs typeface="Tahoma"/>
                <a:sym typeface="Tahoma"/>
              </a:rPr>
              <a:t>A gyermekek és a jövő nemzedékei élen járnak a klímaválság terheinek viselésében. </a:t>
            </a:r>
          </a:p>
          <a:p>
            <a:pPr marL="0" marR="0" lvl="0" indent="0" algn="l" rtl="0">
              <a:spcBef>
                <a:spcPts val="0"/>
              </a:spcBef>
              <a:spcAft>
                <a:spcPts val="0"/>
              </a:spcAft>
              <a:buNone/>
            </a:pPr>
            <a:r>
              <a:rPr lang="hu-HU" sz="1800" i="0" dirty="0">
                <a:solidFill>
                  <a:srgbClr val="262626"/>
                </a:solidFill>
                <a:latin typeface="Tahoma"/>
                <a:ea typeface="Tahoma"/>
                <a:cs typeface="Tahoma"/>
                <a:sym typeface="Tahoma"/>
              </a:rPr>
              <a:t>Vitatémák:</a:t>
            </a:r>
          </a:p>
          <a:p>
            <a:pPr marL="285750" marR="0" lvl="0" indent="-285750" algn="l" rtl="0">
              <a:spcBef>
                <a:spcPts val="0"/>
              </a:spcBef>
              <a:spcAft>
                <a:spcPts val="0"/>
              </a:spcAft>
              <a:buFont typeface="Arial" panose="020B0604020202020204" pitchFamily="34" charset="0"/>
              <a:buChar char="•"/>
            </a:pPr>
            <a:r>
              <a:rPr lang="hu-HU" sz="1800" i="0" dirty="0">
                <a:solidFill>
                  <a:srgbClr val="262626"/>
                </a:solidFill>
                <a:latin typeface="Tahoma"/>
                <a:ea typeface="Tahoma"/>
                <a:cs typeface="Tahoma"/>
                <a:sym typeface="Tahoma"/>
              </a:rPr>
              <a:t>Melyek a legfőbb aggodalmai és reményei az éghajlatváltozással kapcsolatban?</a:t>
            </a:r>
          </a:p>
          <a:p>
            <a:pPr marL="285750" marR="0" lvl="0" indent="-285750" algn="l" rtl="0">
              <a:spcBef>
                <a:spcPts val="0"/>
              </a:spcBef>
              <a:spcAft>
                <a:spcPts val="0"/>
              </a:spcAft>
              <a:buFont typeface="Arial" panose="020B0604020202020204" pitchFamily="34" charset="0"/>
              <a:buChar char="•"/>
            </a:pPr>
            <a:endParaRPr lang="hu-HU" sz="1800" i="0" dirty="0">
              <a:solidFill>
                <a:srgbClr val="262626"/>
              </a:solidFill>
              <a:latin typeface="Tahoma"/>
              <a:ea typeface="Tahoma"/>
              <a:cs typeface="Tahoma"/>
              <a:sym typeface="Tahoma"/>
            </a:endParaRPr>
          </a:p>
          <a:p>
            <a:pPr marL="285750" marR="0" lvl="0" indent="-285750" algn="l" rtl="0">
              <a:spcBef>
                <a:spcPts val="0"/>
              </a:spcBef>
              <a:spcAft>
                <a:spcPts val="0"/>
              </a:spcAft>
              <a:buFont typeface="Arial" panose="020B0604020202020204" pitchFamily="34" charset="0"/>
              <a:buChar char="•"/>
            </a:pPr>
            <a:r>
              <a:rPr lang="hu-HU" sz="1800" i="0" dirty="0">
                <a:solidFill>
                  <a:srgbClr val="262626"/>
                </a:solidFill>
                <a:latin typeface="Tahoma"/>
                <a:ea typeface="Tahoma"/>
                <a:cs typeface="Tahoma"/>
                <a:sym typeface="Tahoma"/>
              </a:rPr>
              <a:t>Gondolja, hogy a klímaváltozás hatással lesz az életmódjára, vagy veszélyezteti az életet? Hogyan készülhetünk fel?</a:t>
            </a:r>
          </a:p>
          <a:p>
            <a:pPr marL="285750" marR="0" lvl="0" indent="-285750" algn="l" rtl="0">
              <a:spcBef>
                <a:spcPts val="0"/>
              </a:spcBef>
              <a:spcAft>
                <a:spcPts val="0"/>
              </a:spcAft>
              <a:buFont typeface="Arial" panose="020B0604020202020204" pitchFamily="34" charset="0"/>
              <a:buChar char="•"/>
            </a:pPr>
            <a:endParaRPr lang="hu-HU" sz="1800" i="0" dirty="0">
              <a:solidFill>
                <a:srgbClr val="262626"/>
              </a:solidFill>
              <a:latin typeface="Tahoma"/>
              <a:ea typeface="Tahoma"/>
              <a:cs typeface="Tahoma"/>
              <a:sym typeface="Tahoma"/>
            </a:endParaRPr>
          </a:p>
          <a:p>
            <a:pPr marL="285750" marR="0" lvl="0" indent="-285750" algn="l" rtl="0">
              <a:spcBef>
                <a:spcPts val="0"/>
              </a:spcBef>
              <a:spcAft>
                <a:spcPts val="0"/>
              </a:spcAft>
              <a:buFont typeface="Arial" panose="020B0604020202020204" pitchFamily="34" charset="0"/>
              <a:buChar char="•"/>
            </a:pPr>
            <a:r>
              <a:rPr lang="hu-HU" sz="1800" i="0" dirty="0">
                <a:solidFill>
                  <a:srgbClr val="262626"/>
                </a:solidFill>
                <a:latin typeface="Tahoma"/>
                <a:ea typeface="Tahoma"/>
                <a:cs typeface="Tahoma"/>
                <a:sym typeface="Tahoma"/>
              </a:rPr>
              <a:t>Van-e kötelességünk a jövő nemzedékeivel szemben, és lehetséges-e a növekedés?</a:t>
            </a:r>
          </a:p>
          <a:p>
            <a:pPr marL="285750" marR="0" lvl="0" indent="-285750" algn="l" rtl="0">
              <a:spcBef>
                <a:spcPts val="0"/>
              </a:spcBef>
              <a:spcAft>
                <a:spcPts val="0"/>
              </a:spcAft>
              <a:buFont typeface="Arial" panose="020B0604020202020204" pitchFamily="34" charset="0"/>
              <a:buChar char="•"/>
            </a:pPr>
            <a:endParaRPr lang="hu-HU" sz="1800" i="0" dirty="0">
              <a:solidFill>
                <a:srgbClr val="262626"/>
              </a:solidFill>
              <a:latin typeface="Tahoma"/>
              <a:ea typeface="Tahoma"/>
              <a:cs typeface="Tahoma"/>
              <a:sym typeface="Tahoma"/>
            </a:endParaRPr>
          </a:p>
          <a:p>
            <a:pPr marL="285750" marR="0" lvl="0" indent="-285750" algn="l" rtl="0">
              <a:spcBef>
                <a:spcPts val="0"/>
              </a:spcBef>
              <a:spcAft>
                <a:spcPts val="0"/>
              </a:spcAft>
              <a:buFont typeface="Arial" panose="020B0604020202020204" pitchFamily="34" charset="0"/>
              <a:buChar char="•"/>
            </a:pPr>
            <a:r>
              <a:rPr lang="hu-HU" sz="1800" i="0" dirty="0">
                <a:solidFill>
                  <a:srgbClr val="262626"/>
                </a:solidFill>
                <a:latin typeface="Tahoma"/>
                <a:ea typeface="Tahoma"/>
                <a:cs typeface="Tahoma"/>
                <a:sym typeface="Tahoma"/>
              </a:rPr>
              <a:t>Gondolja, hogy elegendő információval rendelkezik ahhoz, hogy megvédje magát vagy gyermekeit a klímaváltozástól?</a:t>
            </a:r>
          </a:p>
          <a:p>
            <a:pPr marL="285750" marR="0" lvl="0" indent="-285750" algn="l" rtl="0">
              <a:spcBef>
                <a:spcPts val="0"/>
              </a:spcBef>
              <a:spcAft>
                <a:spcPts val="0"/>
              </a:spcAft>
              <a:buFont typeface="Arial" panose="020B0604020202020204" pitchFamily="34" charset="0"/>
              <a:buChar char="•"/>
            </a:pPr>
            <a:endParaRPr lang="hu-HU" sz="1800" i="0" dirty="0">
              <a:solidFill>
                <a:srgbClr val="262626"/>
              </a:solidFill>
              <a:latin typeface="Tahoma"/>
              <a:ea typeface="Tahoma"/>
              <a:cs typeface="Tahoma"/>
              <a:sym typeface="Tahoma"/>
            </a:endParaRPr>
          </a:p>
          <a:p>
            <a:pPr marL="285750" marR="0" lvl="0" indent="-285750" algn="l" rtl="0">
              <a:spcBef>
                <a:spcPts val="0"/>
              </a:spcBef>
              <a:spcAft>
                <a:spcPts val="0"/>
              </a:spcAft>
              <a:buFont typeface="Arial" panose="020B0604020202020204" pitchFamily="34" charset="0"/>
              <a:buChar char="•"/>
            </a:pPr>
            <a:r>
              <a:rPr lang="hu-HU" sz="1800" i="0" dirty="0">
                <a:solidFill>
                  <a:srgbClr val="262626"/>
                </a:solidFill>
                <a:latin typeface="Tahoma"/>
                <a:ea typeface="Tahoma"/>
                <a:cs typeface="Tahoma"/>
                <a:sym typeface="Tahoma"/>
              </a:rPr>
              <a:t>Hogyan vagyunk a természet részei, és hogyan tudunk újra kapcsolódni hozzá?</a:t>
            </a:r>
          </a:p>
          <a:p>
            <a:pPr marL="285750" marR="0" lvl="0" indent="-285750" algn="l" rtl="0">
              <a:spcBef>
                <a:spcPts val="0"/>
              </a:spcBef>
              <a:spcAft>
                <a:spcPts val="0"/>
              </a:spcAft>
              <a:buFont typeface="Arial" panose="020B0604020202020204" pitchFamily="34" charset="0"/>
              <a:buChar char="•"/>
            </a:pPr>
            <a:endParaRPr lang="hu-HU" sz="1800" i="0" dirty="0">
              <a:solidFill>
                <a:srgbClr val="262626"/>
              </a:solidFill>
              <a:latin typeface="Tahoma"/>
              <a:ea typeface="Tahoma"/>
              <a:cs typeface="Tahoma"/>
              <a:sym typeface="Tahoma"/>
            </a:endParaRPr>
          </a:p>
          <a:p>
            <a:pPr marL="285750" marR="0" lvl="0" indent="-285750" algn="l" rtl="0">
              <a:spcBef>
                <a:spcPts val="0"/>
              </a:spcBef>
              <a:spcAft>
                <a:spcPts val="0"/>
              </a:spcAft>
              <a:buFont typeface="Arial" panose="020B0604020202020204" pitchFamily="34" charset="0"/>
              <a:buChar char="•"/>
            </a:pPr>
            <a:r>
              <a:rPr lang="hu-HU" sz="1800" i="0" dirty="0">
                <a:solidFill>
                  <a:srgbClr val="262626"/>
                </a:solidFill>
                <a:latin typeface="Tahoma"/>
                <a:ea typeface="Tahoma"/>
                <a:cs typeface="Tahoma"/>
                <a:sym typeface="Tahoma"/>
              </a:rPr>
              <a:t>Milyen jövőt kívánjunk, és hogyan teremthetjük meg ezt a jövőt valódi éghajlati cselekvés mellett</a:t>
            </a:r>
            <a:r>
              <a:rPr lang="hu-HU" sz="1800" dirty="0">
                <a:solidFill>
                  <a:srgbClr val="262626"/>
                </a:solidFill>
                <a:latin typeface="Tahoma"/>
                <a:ea typeface="Tahoma"/>
                <a:cs typeface="Tahoma"/>
                <a:sym typeface="Tahoma"/>
              </a:rPr>
              <a:t>?</a:t>
            </a:r>
            <a:endParaRPr lang="hu-HU" sz="1800" i="0" dirty="0">
              <a:solidFill>
                <a:srgbClr val="262626"/>
              </a:solidFill>
              <a:latin typeface="Tahoma"/>
              <a:ea typeface="Tahoma"/>
              <a:cs typeface="Tahoma"/>
              <a:sym typeface="Tahoma"/>
            </a:endParaRPr>
          </a:p>
          <a:p>
            <a:pPr marL="285750" marR="0" lvl="0" indent="-285750" algn="l" rtl="0">
              <a:spcBef>
                <a:spcPts val="0"/>
              </a:spcBef>
              <a:spcAft>
                <a:spcPts val="0"/>
              </a:spcAft>
              <a:buFont typeface="Arial" panose="020B0604020202020204" pitchFamily="34" charset="0"/>
              <a:buChar char="•"/>
            </a:pPr>
            <a:endParaRPr lang="hu-HU" sz="1800" i="0" dirty="0">
              <a:solidFill>
                <a:srgbClr val="262626"/>
              </a:solidFill>
              <a:latin typeface="Tahoma"/>
              <a:ea typeface="Tahoma"/>
              <a:cs typeface="Tahoma"/>
              <a:sym typeface="Tahoma"/>
            </a:endParaRPr>
          </a:p>
          <a:p>
            <a:pPr marL="285750" marR="0" lvl="0" indent="-285750" algn="l" rtl="0">
              <a:spcBef>
                <a:spcPts val="0"/>
              </a:spcBef>
              <a:spcAft>
                <a:spcPts val="0"/>
              </a:spcAft>
              <a:buFont typeface="Arial" panose="020B0604020202020204" pitchFamily="34" charset="0"/>
              <a:buChar char="•"/>
            </a:pPr>
            <a:r>
              <a:rPr lang="hu-HU" sz="1800" i="0" dirty="0">
                <a:solidFill>
                  <a:srgbClr val="262626"/>
                </a:solidFill>
                <a:latin typeface="Tahoma"/>
                <a:ea typeface="Tahoma"/>
                <a:cs typeface="Tahoma"/>
                <a:sym typeface="Tahoma"/>
              </a:rPr>
              <a:t>Hogyan építhetünk közösséget a változás érdekében?</a:t>
            </a:r>
          </a:p>
        </p:txBody>
      </p:sp>
      <p:sp>
        <p:nvSpPr>
          <p:cNvPr id="377" name="Google Shape;377;p28"/>
          <p:cNvSpPr txBox="1"/>
          <p:nvPr/>
        </p:nvSpPr>
        <p:spPr>
          <a:xfrm>
            <a:off x="839788" y="204813"/>
            <a:ext cx="3426121" cy="461665"/>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u-HU" sz="2400" dirty="0">
                <a:solidFill>
                  <a:srgbClr val="E89F56"/>
                </a:solidFill>
                <a:latin typeface="Tahoma" panose="020B0604030504040204" pitchFamily="34" charset="0"/>
                <a:ea typeface="Tahoma" panose="020B0604030504040204" pitchFamily="34" charset="0"/>
                <a:cs typeface="Tahoma" panose="020B0604030504040204" pitchFamily="34" charset="0"/>
                <a:sym typeface="Calibri"/>
              </a:rPr>
              <a:t>Feladat</a:t>
            </a:r>
            <a:endParaRPr sz="2400" dirty="0">
              <a:solidFill>
                <a:srgbClr val="E89F56"/>
              </a:solidFill>
              <a:latin typeface="Tahoma" panose="020B0604030504040204" pitchFamily="34" charset="0"/>
              <a:ea typeface="Tahoma" panose="020B0604030504040204" pitchFamily="34" charset="0"/>
              <a:cs typeface="Tahoma" panose="020B0604030504040204" pitchFamily="34" charset="0"/>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
          <p:cNvSpPr txBox="1">
            <a:spLocks noGrp="1"/>
          </p:cNvSpPr>
          <p:nvPr>
            <p:ph type="title"/>
          </p:nvPr>
        </p:nvSpPr>
        <p:spPr>
          <a:xfrm>
            <a:off x="731755" y="14146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000"/>
              <a:buFont typeface="Tahoma"/>
              <a:buNone/>
            </a:pPr>
            <a:r>
              <a:rPr lang="hu-HU" sz="4000" b="0" i="0" u="none" strike="noStrike" dirty="0">
                <a:solidFill>
                  <a:schemeClr val="accent2"/>
                </a:solidFill>
              </a:rPr>
              <a:t>2. modul - A ház teljesítménye</a:t>
            </a:r>
            <a:br>
              <a:rPr lang="hu-HU" sz="4000" b="0" i="0" u="none" strike="noStrike" dirty="0">
                <a:solidFill>
                  <a:schemeClr val="accent2"/>
                </a:solidFill>
              </a:rPr>
            </a:br>
            <a:r>
              <a:rPr lang="hu-HU" sz="4000" b="0" i="0" u="none" strike="noStrike" dirty="0">
                <a:solidFill>
                  <a:schemeClr val="dk2"/>
                </a:solidFill>
              </a:rPr>
              <a:t>Óraterv</a:t>
            </a:r>
            <a:endParaRPr lang="hu-HU" dirty="0"/>
          </a:p>
        </p:txBody>
      </p:sp>
      <p:sp>
        <p:nvSpPr>
          <p:cNvPr id="179" name="Google Shape;179;p3"/>
          <p:cNvSpPr txBox="1">
            <a:spLocks noGrp="1"/>
          </p:cNvSpPr>
          <p:nvPr>
            <p:ph type="body" idx="1"/>
          </p:nvPr>
        </p:nvSpPr>
        <p:spPr>
          <a:xfrm>
            <a:off x="731755" y="1532662"/>
            <a:ext cx="10728489" cy="4663422"/>
          </a:xfrm>
          <a:prstGeom prst="rect">
            <a:avLst/>
          </a:prstGeom>
          <a:noFill/>
          <a:ln>
            <a:noFill/>
          </a:ln>
        </p:spPr>
        <p:txBody>
          <a:bodyPr spcFirstLastPara="1" wrap="square" lIns="91425" tIns="45700" rIns="91425" bIns="45700" anchor="t" anchorCtr="0">
            <a:noAutofit/>
          </a:bodyPr>
          <a:lstStyle/>
          <a:p>
            <a:pPr marL="1879600" lvl="0" indent="-1879600" algn="just" rtl="0">
              <a:lnSpc>
                <a:spcPct val="90000"/>
              </a:lnSpc>
              <a:spcBef>
                <a:spcPts val="0"/>
              </a:spcBef>
              <a:spcAft>
                <a:spcPts val="0"/>
              </a:spcAft>
              <a:buSzPts val="2000"/>
              <a:buNone/>
            </a:pPr>
            <a:r>
              <a:rPr lang="hu-HU" sz="1600" b="1" dirty="0">
                <a:solidFill>
                  <a:schemeClr val="dk2"/>
                </a:solidFill>
                <a:sym typeface="Arial"/>
              </a:rPr>
              <a:t>Cél:</a:t>
            </a:r>
            <a:r>
              <a:rPr lang="hu-HU" sz="2000" b="0" i="0" u="none" strike="noStrike" dirty="0"/>
              <a:t>	</a:t>
            </a:r>
            <a:r>
              <a:rPr lang="hu-HU" sz="2000" i="0" u="none" strike="noStrike" dirty="0"/>
              <a:t>A saját fenntarthatósági potenciál felismerése és aktívan hozzájárulni a közösség és a bolygó kilátásainak javításához.</a:t>
            </a:r>
            <a:endParaRPr lang="hu-HU" sz="2000" dirty="0"/>
          </a:p>
          <a:p>
            <a:pPr marL="1879600" lvl="0" indent="-1879600" algn="just" rtl="0">
              <a:lnSpc>
                <a:spcPct val="90000"/>
              </a:lnSpc>
              <a:spcBef>
                <a:spcPts val="1000"/>
              </a:spcBef>
              <a:spcAft>
                <a:spcPts val="0"/>
              </a:spcAft>
              <a:buSzPts val="2000"/>
              <a:buNone/>
            </a:pPr>
            <a:r>
              <a:rPr lang="hu-HU" sz="1600" b="1" dirty="0">
                <a:solidFill>
                  <a:schemeClr val="dk2"/>
                </a:solidFill>
              </a:rPr>
              <a:t>Célkitűzés: </a:t>
            </a:r>
            <a:r>
              <a:rPr lang="hu-HU" sz="2000" dirty="0"/>
              <a:t>	</a:t>
            </a:r>
            <a:r>
              <a:rPr lang="hu-HU" sz="2000" dirty="0">
                <a:sym typeface="Arial"/>
              </a:rPr>
              <a:t>A különböző energiaforrások és használatuk előnyeinek/hátrányainak megismerése. </a:t>
            </a:r>
            <a:endParaRPr lang="hu-HU" sz="2000" dirty="0"/>
          </a:p>
          <a:p>
            <a:pPr marL="1879600" lvl="0" indent="-1879600" algn="just" rtl="0">
              <a:lnSpc>
                <a:spcPct val="90000"/>
              </a:lnSpc>
              <a:spcBef>
                <a:spcPts val="1000"/>
              </a:spcBef>
              <a:spcAft>
                <a:spcPts val="0"/>
              </a:spcAft>
              <a:buSzPts val="2000"/>
              <a:buNone/>
            </a:pPr>
            <a:endParaRPr lang="hu-HU" sz="2000" dirty="0"/>
          </a:p>
          <a:p>
            <a:pPr marL="0" lvl="0" indent="0" algn="just" rtl="0">
              <a:lnSpc>
                <a:spcPct val="90000"/>
              </a:lnSpc>
              <a:spcBef>
                <a:spcPts val="1000"/>
              </a:spcBef>
              <a:spcAft>
                <a:spcPts val="0"/>
              </a:spcAft>
              <a:buSzPts val="2000"/>
              <a:buNone/>
            </a:pPr>
            <a:r>
              <a:rPr lang="hu-HU" sz="2000" dirty="0"/>
              <a:t>Javasolt tevékenységek leírása</a:t>
            </a:r>
            <a:endParaRPr lang="hu-HU" dirty="0"/>
          </a:p>
          <a:p>
            <a:pPr marL="0" lvl="0" indent="0" algn="just" rtl="0">
              <a:lnSpc>
                <a:spcPct val="90000"/>
              </a:lnSpc>
              <a:spcBef>
                <a:spcPts val="1000"/>
              </a:spcBef>
              <a:spcAft>
                <a:spcPts val="0"/>
              </a:spcAft>
              <a:buSzPts val="2000"/>
              <a:buNone/>
            </a:pPr>
            <a:r>
              <a:rPr lang="hu-HU" sz="2000" dirty="0"/>
              <a:t>1) </a:t>
            </a:r>
            <a:r>
              <a:rPr lang="hu-HU" sz="2000" b="1" dirty="0"/>
              <a:t>Különböztessük meg a megújuló erőforrásokat a nem megújulóktól! </a:t>
            </a:r>
            <a:endParaRPr lang="hu-HU" dirty="0"/>
          </a:p>
          <a:p>
            <a:pPr marL="342900" lvl="0" indent="-342900" algn="just" rtl="0">
              <a:lnSpc>
                <a:spcPct val="90000"/>
              </a:lnSpc>
              <a:spcBef>
                <a:spcPts val="1000"/>
              </a:spcBef>
              <a:spcAft>
                <a:spcPts val="0"/>
              </a:spcAft>
              <a:buSzPts val="2000"/>
              <a:buFont typeface="Noto Sans Symbols"/>
              <a:buChar char="▪"/>
            </a:pPr>
            <a:r>
              <a:rPr lang="hu-HU" sz="2000" dirty="0"/>
              <a:t>Adjunk példákat megújuló és nem megújuló erőforrásokra! </a:t>
            </a:r>
          </a:p>
          <a:p>
            <a:pPr marL="342900" lvl="0" indent="-342900" algn="just" rtl="0">
              <a:lnSpc>
                <a:spcPct val="90000"/>
              </a:lnSpc>
              <a:spcBef>
                <a:spcPts val="1000"/>
              </a:spcBef>
              <a:spcAft>
                <a:spcPts val="0"/>
              </a:spcAft>
              <a:buSzPts val="2000"/>
              <a:buFont typeface="Noto Sans Symbols"/>
              <a:buChar char="▪"/>
            </a:pPr>
            <a:r>
              <a:rPr lang="hu-HU" sz="2000" dirty="0"/>
              <a:t>A résztvevők vizsgálják meg a megújuló és nem megújuló energiaforrások használatának előnyeit és hátrányait! </a:t>
            </a:r>
          </a:p>
          <a:p>
            <a:pPr marL="342900" lvl="0" indent="-342900" algn="just" rtl="0">
              <a:lnSpc>
                <a:spcPct val="90000"/>
              </a:lnSpc>
              <a:spcBef>
                <a:spcPts val="1000"/>
              </a:spcBef>
              <a:spcAft>
                <a:spcPts val="0"/>
              </a:spcAft>
              <a:buSzPts val="2000"/>
              <a:buFont typeface="Noto Sans Symbols"/>
              <a:buChar char="▪"/>
            </a:pPr>
            <a:r>
              <a:rPr lang="hu-HU" sz="2000" dirty="0"/>
              <a:t>Segítsünk az időseknek megérteni a természeti erőforrások hatékony és fenntartható felhasználásának szükségességét, hogy a természeti erőforrások helyreállításához megfelelő időskálán biztosítsák a természeti erőforrások hosszú távú megőrzését!</a:t>
            </a:r>
          </a:p>
          <a:p>
            <a:pPr marL="342900" lvl="0" indent="-215900" algn="just" rtl="0">
              <a:lnSpc>
                <a:spcPct val="90000"/>
              </a:lnSpc>
              <a:spcBef>
                <a:spcPts val="1000"/>
              </a:spcBef>
              <a:spcAft>
                <a:spcPts val="0"/>
              </a:spcAft>
              <a:buSzPts val="2000"/>
              <a:buNone/>
            </a:pPr>
            <a:endParaRPr lang="hu-HU" sz="20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C8CD-60A1-AED9-842A-1D28A433A4EF}"/>
              </a:ext>
            </a:extLst>
          </p:cNvPr>
          <p:cNvSpPr>
            <a:spLocks noGrp="1"/>
          </p:cNvSpPr>
          <p:nvPr>
            <p:ph type="title"/>
          </p:nvPr>
        </p:nvSpPr>
        <p:spPr>
          <a:xfrm>
            <a:off x="1025385" y="3736428"/>
            <a:ext cx="10141230" cy="1215561"/>
          </a:xfrm>
        </p:spPr>
        <p:txBody>
          <a:bodyPr>
            <a:normAutofit fontScale="90000"/>
          </a:bodyPr>
          <a:lstStyle/>
          <a:p>
            <a:pPr algn="ctr"/>
            <a:r>
              <a:rPr lang="hu-HU"/>
              <a:t>A </a:t>
            </a:r>
            <a:r>
              <a:rPr lang="en-US"/>
              <a:t>MODUL</a:t>
            </a:r>
            <a:r>
              <a:rPr lang="hu-HU"/>
              <a:t> VÉG</a:t>
            </a:r>
            <a:r>
              <a:rPr lang="en-US"/>
              <a:t>E</a:t>
            </a:r>
            <a:br>
              <a:rPr lang="en-US" dirty="0"/>
            </a:br>
            <a:br>
              <a:rPr lang="en-US" dirty="0"/>
            </a:br>
            <a:br>
              <a:rPr lang="en-US" dirty="0"/>
            </a:br>
            <a:br>
              <a:rPr lang="en-US" dirty="0"/>
            </a:br>
            <a:br>
              <a:rPr lang="en-US"/>
            </a:br>
            <a:r>
              <a:rPr lang="en-US">
                <a:solidFill>
                  <a:srgbClr val="E89F56"/>
                </a:solidFill>
              </a:rPr>
              <a:t>Köszönjük</a:t>
            </a:r>
            <a:r>
              <a:rPr lang="hu-HU">
                <a:solidFill>
                  <a:srgbClr val="E89F56"/>
                </a:solidFill>
              </a:rPr>
              <a:t> a</a:t>
            </a:r>
            <a:r>
              <a:rPr lang="en-US">
                <a:solidFill>
                  <a:srgbClr val="E89F56"/>
                </a:solidFill>
              </a:rPr>
              <a:t> figyelmét</a:t>
            </a:r>
            <a:r>
              <a:rPr lang="hu-HU">
                <a:solidFill>
                  <a:srgbClr val="E89F56"/>
                </a:solidFill>
              </a:rPr>
              <a:t>!</a:t>
            </a:r>
            <a:r>
              <a:rPr lang="en-US">
                <a:solidFill>
                  <a:srgbClr val="E89F56"/>
                </a:solidFill>
              </a:rPr>
              <a:t> </a:t>
            </a:r>
            <a:r>
              <a:rPr lang="hu-HU">
                <a:solidFill>
                  <a:srgbClr val="E89F56"/>
                </a:solidFill>
              </a:rPr>
              <a:t>K</a:t>
            </a:r>
            <a:r>
              <a:rPr lang="en-US">
                <a:solidFill>
                  <a:srgbClr val="E89F56"/>
                </a:solidFill>
              </a:rPr>
              <a:t>érjük, töltse ki a kérdőív</a:t>
            </a:r>
            <a:r>
              <a:rPr lang="hu-HU">
                <a:solidFill>
                  <a:srgbClr val="E89F56"/>
                </a:solidFill>
              </a:rPr>
              <a:t>ünk</a:t>
            </a:r>
            <a:r>
              <a:rPr lang="en-US">
                <a:solidFill>
                  <a:srgbClr val="E89F56"/>
                </a:solidFill>
              </a:rPr>
              <a:t>et</a:t>
            </a:r>
            <a:r>
              <a:rPr lang="hu-HU">
                <a:solidFill>
                  <a:srgbClr val="E89F56"/>
                </a:solidFill>
              </a:rPr>
              <a:t>!</a:t>
            </a:r>
            <a:endParaRPr lang="en-MT" dirty="0">
              <a:solidFill>
                <a:srgbClr val="E89F56"/>
              </a:solidFill>
            </a:endParaRPr>
          </a:p>
        </p:txBody>
      </p:sp>
    </p:spTree>
    <p:extLst>
      <p:ext uri="{BB962C8B-B14F-4D97-AF65-F5344CB8AC3E}">
        <p14:creationId xmlns:p14="http://schemas.microsoft.com/office/powerpoint/2010/main" val="152347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0"/>
          <p:cNvSpPr txBox="1">
            <a:spLocks noGrp="1"/>
          </p:cNvSpPr>
          <p:nvPr>
            <p:ph type="title"/>
          </p:nvPr>
        </p:nvSpPr>
        <p:spPr>
          <a:xfrm>
            <a:off x="537028" y="-927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en-US" dirty="0" err="1"/>
              <a:t>Referenc</a:t>
            </a:r>
            <a:r>
              <a:rPr lang="hu-HU" dirty="0" err="1"/>
              <a:t>iák</a:t>
            </a:r>
            <a:endParaRPr dirty="0"/>
          </a:p>
        </p:txBody>
      </p:sp>
      <p:sp>
        <p:nvSpPr>
          <p:cNvPr id="388" name="Google Shape;388;p30"/>
          <p:cNvSpPr txBox="1">
            <a:spLocks noGrp="1"/>
          </p:cNvSpPr>
          <p:nvPr>
            <p:ph type="body" idx="1"/>
          </p:nvPr>
        </p:nvSpPr>
        <p:spPr>
          <a:xfrm>
            <a:off x="838200" y="1825625"/>
            <a:ext cx="9174018" cy="4351338"/>
          </a:xfrm>
          <a:prstGeom prst="rect">
            <a:avLst/>
          </a:prstGeom>
          <a:noFill/>
          <a:ln>
            <a:noFill/>
          </a:ln>
        </p:spPr>
        <p:txBody>
          <a:bodyPr spcFirstLastPara="1" wrap="square" lIns="91425" tIns="45700" rIns="91425" bIns="45700" anchor="t" anchorCtr="0">
            <a:noAutofit/>
          </a:bodyPr>
          <a:lstStyle/>
          <a:p>
            <a:pPr marL="342900" lvl="0" indent="-254000" algn="l" rtl="0">
              <a:lnSpc>
                <a:spcPct val="90000"/>
              </a:lnSpc>
              <a:spcBef>
                <a:spcPts val="0"/>
              </a:spcBef>
              <a:spcAft>
                <a:spcPts val="0"/>
              </a:spcAft>
              <a:buClr>
                <a:srgbClr val="E89F56"/>
              </a:buClr>
              <a:buSzPts val="1400"/>
              <a:buFont typeface="Arial"/>
              <a:buNone/>
            </a:pPr>
            <a:endParaRPr sz="1400">
              <a:latin typeface="Calibri"/>
              <a:ea typeface="Calibri"/>
              <a:cs typeface="Calibri"/>
              <a:sym typeface="Calibri"/>
            </a:endParaRPr>
          </a:p>
          <a:p>
            <a:pPr marL="342900" lvl="0" indent="-254000" algn="l" rtl="0">
              <a:lnSpc>
                <a:spcPct val="90000"/>
              </a:lnSpc>
              <a:spcBef>
                <a:spcPts val="1000"/>
              </a:spcBef>
              <a:spcAft>
                <a:spcPts val="0"/>
              </a:spcAft>
              <a:buClr>
                <a:srgbClr val="E89F56"/>
              </a:buClr>
              <a:buSzPts val="1400"/>
              <a:buFont typeface="Arial"/>
              <a:buNone/>
            </a:pPr>
            <a:endParaRPr sz="1400">
              <a:latin typeface="Calibri"/>
              <a:ea typeface="Calibri"/>
              <a:cs typeface="Calibri"/>
              <a:sym typeface="Calibri"/>
            </a:endParaRPr>
          </a:p>
          <a:p>
            <a:pPr marL="342900" lvl="0" indent="-254000" algn="l" rtl="0">
              <a:lnSpc>
                <a:spcPct val="90000"/>
              </a:lnSpc>
              <a:spcBef>
                <a:spcPts val="1000"/>
              </a:spcBef>
              <a:spcAft>
                <a:spcPts val="0"/>
              </a:spcAft>
              <a:buClr>
                <a:srgbClr val="E89F56"/>
              </a:buClr>
              <a:buSzPts val="1400"/>
              <a:buFont typeface="Arial"/>
              <a:buNone/>
            </a:pPr>
            <a:endParaRPr sz="1400">
              <a:latin typeface="Calibri"/>
              <a:ea typeface="Calibri"/>
              <a:cs typeface="Calibri"/>
              <a:sym typeface="Calibri"/>
            </a:endParaRPr>
          </a:p>
          <a:p>
            <a:pPr marL="342900" lvl="0" indent="-254000" algn="l" rtl="0">
              <a:lnSpc>
                <a:spcPct val="90000"/>
              </a:lnSpc>
              <a:spcBef>
                <a:spcPts val="1000"/>
              </a:spcBef>
              <a:spcAft>
                <a:spcPts val="0"/>
              </a:spcAft>
              <a:buClr>
                <a:srgbClr val="E89F56"/>
              </a:buClr>
              <a:buSzPts val="1400"/>
              <a:buFont typeface="Arial"/>
              <a:buNone/>
            </a:pPr>
            <a:endParaRPr sz="1400">
              <a:latin typeface="Calibri"/>
              <a:ea typeface="Calibri"/>
              <a:cs typeface="Calibri"/>
              <a:sym typeface="Calibri"/>
            </a:endParaRPr>
          </a:p>
        </p:txBody>
      </p:sp>
      <p:sp>
        <p:nvSpPr>
          <p:cNvPr id="389" name="Google Shape;389;p30"/>
          <p:cNvSpPr txBox="1"/>
          <p:nvPr/>
        </p:nvSpPr>
        <p:spPr>
          <a:xfrm>
            <a:off x="548244" y="838499"/>
            <a:ext cx="11095512" cy="57861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Eurostat (2023). Energy consumption in households. </a:t>
            </a:r>
            <a:r>
              <a:rPr lang="en-US" sz="1000" b="0" i="0" u="sng"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hlinkClick r:id="rId3">
                  <a:extLst>
                    <a:ext uri="{A12FA001-AC4F-418D-AE19-62706E023703}">
                      <ahyp:hlinkClr xmlns:ahyp="http://schemas.microsoft.com/office/drawing/2018/hyperlinkcolor" val="tx"/>
                    </a:ext>
                  </a:extLst>
                </a:hlinkClick>
              </a:rPr>
              <a:t>https://ec.europa.eu/eurostat/statistics-explained/index.php?title=Energy_consumption_in_households#Energy_products_used_in_the_residential_sector</a:t>
            </a:r>
            <a:r>
              <a:rPr lang="en-US" sz="1000" b="0" i="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 </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endParaRPr sz="100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Visual Capitalist (2023). Mapped: Europe’s Biggest Sources of Electricity by Country </a:t>
            </a:r>
            <a: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4">
                  <a:extLst>
                    <a:ext uri="{A12FA001-AC4F-418D-AE19-62706E023703}">
                      <ahyp:hlinkClr xmlns:ahyp="http://schemas.microsoft.com/office/drawing/2018/hyperlinkcolor" val="tx"/>
                    </a:ext>
                  </a:extLst>
                </a:hlinkClick>
              </a:rPr>
              <a:t>https://www.visualcapitalist.com/mapped-europes-biggest-sources-of-electricity-by-country/</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European Parliament (2023). At a glance. Renewable energy in the EU. </a:t>
            </a:r>
            <a: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5">
                  <a:extLst>
                    <a:ext uri="{A12FA001-AC4F-418D-AE19-62706E023703}">
                      <ahyp:hlinkClr xmlns:ahyp="http://schemas.microsoft.com/office/drawing/2018/hyperlinkcolor" val="tx"/>
                    </a:ext>
                  </a:extLst>
                </a:hlinkClick>
              </a:rPr>
              <a:t>https://www.europarl.europa.eu/RegData/etudes/ATAG/2023/745693/EPRS_ATA(2023)745693_EN.pdf</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IEA (2024). Greenhouse Gas Emissions from Energy Data Explorer </a:t>
            </a:r>
            <a: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6">
                  <a:extLst>
                    <a:ext uri="{A12FA001-AC4F-418D-AE19-62706E023703}">
                      <ahyp:hlinkClr xmlns:ahyp="http://schemas.microsoft.com/office/drawing/2018/hyperlinkcolor" val="tx"/>
                    </a:ext>
                  </a:extLst>
                </a:hlinkClick>
              </a:rPr>
              <a:t>https://www.iea.org/data-and-statistics/data-tools/greenhouse-gas-emissions-from-energy-data-explorer</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AQAL Capital  (2023). CO2 Emissions Surge in 2021: Total and Per Capita Rise </a:t>
            </a:r>
            <a: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7">
                  <a:extLst>
                    <a:ext uri="{A12FA001-AC4F-418D-AE19-62706E023703}">
                      <ahyp:hlinkClr xmlns:ahyp="http://schemas.microsoft.com/office/drawing/2018/hyperlinkcolor" val="tx"/>
                    </a:ext>
                  </a:extLst>
                </a:hlinkClick>
              </a:rPr>
              <a:t>https://aqalgroup.com/2021-worldwide-co2-emissions/</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European Commission (2023). Report on access to essential services in the EU Commission staff working document</a:t>
            </a:r>
            <a: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8">
                  <a:extLst>
                    <a:ext uri="{A12FA001-AC4F-418D-AE19-62706E023703}">
                      <ahyp:hlinkClr xmlns:ahyp="http://schemas.microsoft.com/office/drawing/2018/hyperlinkcolor" val="tx"/>
                    </a:ext>
                  </a:extLst>
                </a:hlinkClick>
              </a:rPr>
              <a:t> https://ec.europa.eu/social/BlobServlet?docId=26940&amp;langId=en</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r>
              <a:rPr lang="en-US" sz="1000" i="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(Eurostat (2023). Water statistics. </a:t>
            </a:r>
            <a: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9">
                  <a:extLst>
                    <a:ext uri="{A12FA001-AC4F-418D-AE19-62706E023703}">
                      <ahyp:hlinkClr xmlns:ahyp="http://schemas.microsoft.com/office/drawing/2018/hyperlinkcolor" val="tx"/>
                    </a:ext>
                  </a:extLst>
                </a:hlinkClick>
              </a:rPr>
              <a:t>https://ec.europa.eu/eurostat/statistics-explained/index.php?title=Water_statistics#Water_as_a_resource</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r>
              <a:rPr lang="en-US" sz="1000" i="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European Environment Agency (2023). Water use in Europe — Quantity and quality face big challenges. </a:t>
            </a:r>
            <a: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10">
                  <a:extLst>
                    <a:ext uri="{A12FA001-AC4F-418D-AE19-62706E023703}">
                      <ahyp:hlinkClr xmlns:ahyp="http://schemas.microsoft.com/office/drawing/2018/hyperlinkcolor" val="tx"/>
                    </a:ext>
                  </a:extLst>
                </a:hlinkClick>
              </a:rPr>
              <a:t>https://www.eea.europa.eu/signals-archived/signals-2018-content-list/articles/water-use-in-europe-2014#:~:text=On%20average%2C%20144%20litres%20of,differs%20from%20region%20to%20region</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p>
          <a:p>
            <a:pPr marL="0" marR="0" lvl="0" indent="0" algn="l" rtl="0">
              <a:spcBef>
                <a:spcPts val="0"/>
              </a:spcBef>
              <a:spcAft>
                <a:spcPts val="0"/>
              </a:spcAft>
              <a:buNone/>
            </a:pPr>
            <a:endPar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Calibri"/>
              </a:rPr>
              <a:t>EC (2023). Water use at home. </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Calibri"/>
                <a:hlinkClick r:id="rId11">
                  <a:extLst>
                    <a:ext uri="{A12FA001-AC4F-418D-AE19-62706E023703}">
                      <ahyp:hlinkClr xmlns:ahyp="http://schemas.microsoft.com/office/drawing/2018/hyperlinkcolor" val="tx"/>
                    </a:ext>
                  </a:extLst>
                </a:hlinkClick>
              </a:rPr>
              <a:t>https://www.eea.europa.eu/signals-archived/signals-2018-content-list/infographic/water-use-at-home/image/image_view_fullscreen</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Calibri"/>
              </a:rPr>
              <a:t>   </a:t>
            </a:r>
          </a:p>
          <a:p>
            <a:pPr marL="0" marR="0" lvl="0" indent="0" algn="l" rtl="0">
              <a:spcBef>
                <a:spcPts val="0"/>
              </a:spcBef>
              <a:spcAft>
                <a:spcPts val="0"/>
              </a:spcAft>
              <a:buNone/>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r>
              <a:rPr lang="en-US" sz="1000" dirty="0" err="1">
                <a:solidFill>
                  <a:schemeClr val="tx1"/>
                </a:solidFill>
                <a:latin typeface="Tahoma" panose="020B0604030504040204" pitchFamily="34" charset="0"/>
                <a:ea typeface="Tahoma" panose="020B0604030504040204" pitchFamily="34" charset="0"/>
                <a:cs typeface="Tahoma" panose="020B0604030504040204" pitchFamily="34" charset="0"/>
                <a:sym typeface="Tahoma"/>
              </a:rPr>
              <a:t>Oresome</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Resources, Diagram of the Greenhouse effect. </a:t>
            </a:r>
            <a: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12">
                  <a:extLst>
                    <a:ext uri="{A12FA001-AC4F-418D-AE19-62706E023703}">
                      <ahyp:hlinkClr xmlns:ahyp="http://schemas.microsoft.com/office/drawing/2018/hyperlinkcolor" val="tx"/>
                    </a:ext>
                  </a:extLst>
                </a:hlinkClick>
              </a:rPr>
              <a:t>https://www.oresomeresources.com/media-centre/diagram-of-the-greenhouse-effect/</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b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b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r>
              <a:rPr lang="en-US" sz="1000" i="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European Investment Bank (2024). Young Europeans and climate change. </a:t>
            </a:r>
            <a: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13">
                  <a:extLst>
                    <a:ext uri="{A12FA001-AC4F-418D-AE19-62706E023703}">
                      <ahyp:hlinkClr xmlns:ahyp="http://schemas.microsoft.com/office/drawing/2018/hyperlinkcolor" val="tx"/>
                    </a:ext>
                  </a:extLst>
                </a:hlinkClick>
              </a:rPr>
              <a:t>https://www.eib.org/en/infographics/2nd-climate-survey-young-europeans-climate-change</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b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14">
                  <a:extLst>
                    <a:ext uri="{A12FA001-AC4F-418D-AE19-62706E023703}">
                      <ahyp:hlinkClr xmlns:ahyp="http://schemas.microsoft.com/office/drawing/2018/hyperlinkcolor" val="tx"/>
                    </a:ext>
                  </a:extLst>
                </a:hlinkClick>
              </a:rPr>
            </a:b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Baker, W., </a:t>
            </a:r>
            <a:r>
              <a:rPr lang="en-US" sz="1000" dirty="0" err="1">
                <a:solidFill>
                  <a:schemeClr val="tx1"/>
                </a:solidFill>
                <a:latin typeface="Tahoma" panose="020B0604030504040204" pitchFamily="34" charset="0"/>
                <a:ea typeface="Tahoma" panose="020B0604030504040204" pitchFamily="34" charset="0"/>
                <a:cs typeface="Tahoma" panose="020B0604030504040204" pitchFamily="34" charset="0"/>
                <a:sym typeface="Tahoma"/>
              </a:rPr>
              <a:t>Acha</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S., Jennings, N.,</a:t>
            </a:r>
            <a:r>
              <a:rPr lang="hu-HU"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r>
              <a:rPr lang="en-US" sz="1000" dirty="0" err="1">
                <a:solidFill>
                  <a:schemeClr val="tx1"/>
                </a:solidFill>
                <a:latin typeface="Tahoma" panose="020B0604030504040204" pitchFamily="34" charset="0"/>
                <a:ea typeface="Tahoma" panose="020B0604030504040204" pitchFamily="34" charset="0"/>
                <a:cs typeface="Tahoma" panose="020B0604030504040204" pitchFamily="34" charset="0"/>
                <a:sym typeface="Tahoma"/>
              </a:rPr>
              <a:t>Markides</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C. and Shah, N.</a:t>
            </a:r>
            <a:r>
              <a:rPr lang="hu-HU"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(2022). </a:t>
            </a:r>
            <a:r>
              <a:rPr lang="en-US" sz="1000" i="0" dirty="0" err="1">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Decarbonising</a:t>
            </a:r>
            <a:r>
              <a:rPr lang="en-US" sz="1000" i="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 Buildings: Insights from across Europe</a:t>
            </a:r>
            <a:r>
              <a:rPr lang="en-US" sz="100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a:t>
            </a:r>
            <a:r>
              <a:rPr lang="hu-HU" sz="100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 Grantham Institute </a:t>
            </a:r>
            <a:r>
              <a:rPr lang="hu-HU" sz="1000" dirty="0" err="1">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Briefing</a:t>
            </a:r>
            <a:r>
              <a:rPr lang="hu-HU" sz="100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 </a:t>
            </a:r>
            <a:r>
              <a:rPr lang="hu-HU" sz="1000" dirty="0" err="1">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Paper</a:t>
            </a:r>
            <a:r>
              <a:rPr lang="hu-HU" sz="1000" b="1" i="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a:t>
            </a:r>
            <a:r>
              <a:rPr lang="en-US" sz="1000" b="1" i="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 </a:t>
            </a:r>
            <a: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14">
                  <a:extLst>
                    <a:ext uri="{A12FA001-AC4F-418D-AE19-62706E023703}">
                      <ahyp:hlinkClr xmlns:ahyp="http://schemas.microsoft.com/office/drawing/2018/hyperlinkcolor" val="tx"/>
                    </a:ext>
                  </a:extLst>
                </a:hlinkClick>
              </a:rPr>
              <a:t>https://www.imperial.ac.uk/grantham/publications/decarbonising-buildings-insights-from-across-europe.php</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British Council (2022). Climate action in language education: Activities for low resource classrooms. </a:t>
            </a:r>
            <a: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15">
                  <a:extLst>
                    <a:ext uri="{A12FA001-AC4F-418D-AE19-62706E023703}">
                      <ahyp:hlinkClr xmlns:ahyp="http://schemas.microsoft.com/office/drawing/2018/hyperlinkcolor" val="tx"/>
                    </a:ext>
                  </a:extLst>
                </a:hlinkClick>
              </a:rPr>
              <a:t>https://www.teachingenglish.org.uk/sites/teacheng/files/2022-08/CALE_activities_low_resource_contexts.pdf</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Energy Poverty Advisory Hub (2022). Tackling energy poverty through local actions‒ Inspiring cases from</a:t>
            </a:r>
            <a:r>
              <a:rPr lang="hu-HU"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across Europe Energy Poverty Advisory Hub 2021.</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16">
                  <a:extLst>
                    <a:ext uri="{A12FA001-AC4F-418D-AE19-62706E023703}">
                      <ahyp:hlinkClr xmlns:ahyp="http://schemas.microsoft.com/office/drawing/2018/hyperlinkcolor" val="tx"/>
                    </a:ext>
                  </a:extLst>
                </a:hlinkClick>
              </a:rPr>
              <a:t>https://energy-poverty.ec.europa.eu/system/files/2021-11/EPAH_inspiring%20cases%20from%20across%20Europe_report_0.pdf</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United Nations (2021). Towards the achievement of SDG 7 and net-zero emissions. </a:t>
            </a:r>
            <a:r>
              <a:rPr lang="en-US" sz="1000" u="sng" dirty="0">
                <a:solidFill>
                  <a:schemeClr val="tx1"/>
                </a:solidFill>
                <a:latin typeface="Tahoma" panose="020B0604030504040204" pitchFamily="34" charset="0"/>
                <a:ea typeface="Tahoma" panose="020B0604030504040204" pitchFamily="34" charset="0"/>
                <a:cs typeface="Tahoma" panose="020B0604030504040204" pitchFamily="34" charset="0"/>
                <a:sym typeface="Tahoma"/>
                <a:hlinkClick r:id="rId17">
                  <a:extLst>
                    <a:ext uri="{A12FA001-AC4F-418D-AE19-62706E023703}">
                      <ahyp:hlinkClr xmlns:ahyp="http://schemas.microsoft.com/office/drawing/2018/hyperlinkcolor" val="tx"/>
                    </a:ext>
                  </a:extLst>
                </a:hlinkClick>
              </a:rPr>
              <a:t>https://www.un.org/sites/un2.un.org/files/2021-twg_2-062321.pdf</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   </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algn="l" rtl="0">
              <a:spcBef>
                <a:spcPts val="0"/>
              </a:spcBef>
              <a:spcAft>
                <a:spcPts val="0"/>
              </a:spcAft>
              <a:buNone/>
            </a:pP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a:p>
            <a:pPr marL="0" marR="0" lvl="0" indent="0" algn="l" rtl="0">
              <a:spcBef>
                <a:spcPts val="0"/>
              </a:spcBef>
              <a:spcAft>
                <a:spcPts val="0"/>
              </a:spcAft>
              <a:buNone/>
            </a:pPr>
            <a:r>
              <a:rPr lang="en-US" sz="1000" i="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UNESCO (2013). Climate change in the classroom: UNESCO course for secondary teachers on climate change education for sustainable development.</a:t>
            </a:r>
            <a:r>
              <a:rPr lang="hu-HU" sz="1000" i="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 </a:t>
            </a:r>
            <a:r>
              <a:rPr lang="en-US" sz="1000" i="0" u="sng"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hlinkClick r:id="rId18">
                  <a:extLst>
                    <a:ext uri="{A12FA001-AC4F-418D-AE19-62706E023703}">
                      <ahyp:hlinkClr xmlns:ahyp="http://schemas.microsoft.com/office/drawing/2018/hyperlinkcolor" val="tx"/>
                    </a:ext>
                  </a:extLst>
                </a:hlinkClick>
              </a:rPr>
              <a:t>https://unesdoc.unesco.org/ark:/48223/pf0000219752</a:t>
            </a:r>
            <a:r>
              <a:rPr lang="en-US" sz="1000" i="0" dirty="0">
                <a:solidFill>
                  <a:schemeClr val="tx1"/>
                </a:solidFill>
                <a:highlight>
                  <a:srgbClr val="FFFFFF"/>
                </a:highlight>
                <a:latin typeface="Tahoma" panose="020B0604030504040204" pitchFamily="34" charset="0"/>
                <a:ea typeface="Tahoma" panose="020B0604030504040204" pitchFamily="34" charset="0"/>
                <a:cs typeface="Tahoma" panose="020B0604030504040204" pitchFamily="34" charset="0"/>
                <a:sym typeface="Tahoma"/>
              </a:rPr>
              <a:t> </a:t>
            </a:r>
            <a:endParaRPr sz="100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610AF0A-49CE-2CBA-5E25-F0E17047AAED}"/>
              </a:ext>
            </a:extLst>
          </p:cNvPr>
          <p:cNvSpPr>
            <a:spLocks noGrp="1"/>
          </p:cNvSpPr>
          <p:nvPr>
            <p:ph type="title"/>
          </p:nvPr>
        </p:nvSpPr>
        <p:spPr>
          <a:xfrm>
            <a:off x="2462212" y="2567317"/>
            <a:ext cx="7267575" cy="2052308"/>
          </a:xfrm>
        </p:spPr>
        <p:txBody>
          <a:bodyPr>
            <a:normAutofit fontScale="90000"/>
          </a:bodyPr>
          <a:lstStyle/>
          <a:p>
            <a:r>
              <a:rPr lang="en-US"/>
              <a:t>További </a:t>
            </a:r>
            <a:r>
              <a:rPr lang="hu-HU"/>
              <a:t>képzési</a:t>
            </a:r>
            <a:r>
              <a:rPr lang="en-US"/>
              <a:t> </a:t>
            </a:r>
            <a:r>
              <a:rPr lang="hu-HU"/>
              <a:t>segéd</a:t>
            </a:r>
            <a:r>
              <a:rPr lang="en-US"/>
              <a:t>anyag</a:t>
            </a:r>
            <a:r>
              <a:rPr lang="hu-HU"/>
              <a:t>ok</a:t>
            </a:r>
            <a:r>
              <a:rPr lang="en-US"/>
              <a:t>ért látogassa meg weboldalunkat:</a:t>
            </a:r>
            <a:br>
              <a:rPr lang="hu-HU"/>
            </a:br>
            <a:br>
              <a:rPr lang="en-US" dirty="0"/>
            </a:br>
            <a:r>
              <a:rPr lang="en-US" dirty="0"/>
              <a:t> </a:t>
            </a:r>
            <a:r>
              <a:rPr lang="en-US" dirty="0">
                <a:hlinkClick r:id="rId2"/>
              </a:rPr>
              <a:t>https://changers2.eu/</a:t>
            </a:r>
            <a:r>
              <a:rPr lang="hu-HU" dirty="0"/>
              <a:t> </a:t>
            </a:r>
            <a:r>
              <a:rPr lang="en-US" dirty="0"/>
              <a:t> </a:t>
            </a:r>
            <a:br>
              <a:rPr lang="en-US" dirty="0"/>
            </a:br>
            <a:endParaRPr lang="hu-HU" dirty="0"/>
          </a:p>
        </p:txBody>
      </p:sp>
      <p:sp>
        <p:nvSpPr>
          <p:cNvPr id="4" name="Google Shape;158;p5">
            <a:extLst>
              <a:ext uri="{FF2B5EF4-FFF2-40B4-BE49-F238E27FC236}">
                <a16:creationId xmlns:a16="http://schemas.microsoft.com/office/drawing/2014/main" id="{957BE6D0-6202-4285-A8A3-7FF7F3C06362}"/>
              </a:ext>
            </a:extLst>
          </p:cNvPr>
          <p:cNvSpPr txBox="1"/>
          <p:nvPr/>
        </p:nvSpPr>
        <p:spPr>
          <a:xfrm>
            <a:off x="7035763" y="5514950"/>
            <a:ext cx="5156237" cy="1277232"/>
          </a:xfrm>
          <a:prstGeom prst="rect">
            <a:avLst/>
          </a:prstGeom>
          <a:noFill/>
          <a:ln>
            <a:noFill/>
          </a:ln>
        </p:spPr>
        <p:txBody>
          <a:bodyPr spcFirstLastPara="1" wrap="square" lIns="91425" tIns="45700" rIns="91425" bIns="45700" anchor="t" anchorCtr="0">
            <a:spAutoFit/>
          </a:bodyPr>
          <a:lstStyle/>
          <a:p>
            <a:r>
              <a:rPr lang="en-US" sz="1100" b="0" i="0">
                <a:effectLst/>
                <a:latin typeface="Calibri Light" panose="020F0302020204030204" pitchFamily="34" charset="0"/>
                <a:cs typeface="Calibri Light" panose="020F0302020204030204" pitchFamily="34" charset="0"/>
              </a:rPr>
              <a:t>Az Európai Unió finanszírozásával. Az itt szereplő vélemények és állítások a szerző(k) álláspontját tükrözik, és nem feltétlenül egyeznek meg az Európai Unió vagy az Európai Oktatási és Kulturális Végrehajtó Ügynökség (EACEA) hivatalos álláspontjával. Sem az Európai Unió, sem az EACEA nem vonható felelősségre miattuk. </a:t>
            </a:r>
            <a:endParaRPr lang="hu-HU" sz="1100" b="0" i="0">
              <a:effectLst/>
              <a:latin typeface="Calibri Light" panose="020F0302020204030204" pitchFamily="34" charset="0"/>
              <a:cs typeface="Calibri Light" panose="020F0302020204030204" pitchFamily="34" charset="0"/>
            </a:endParaRPr>
          </a:p>
          <a:p>
            <a:r>
              <a:rPr lang="en-US" sz="1100" b="0" i="0">
                <a:effectLst/>
                <a:latin typeface="Calibri Light" panose="020F0302020204030204" pitchFamily="34" charset="0"/>
                <a:cs typeface="Calibri Light" panose="020F0302020204030204" pitchFamily="34" charset="0"/>
              </a:rPr>
              <a:t>"Change Household Attitudes for a Non-wasteful, Green environment and Energy-consciousness addressing Rural Seniors" </a:t>
            </a:r>
            <a:r>
              <a:rPr lang="hu-HU" sz="1100" b="0" i="0">
                <a:effectLst/>
                <a:latin typeface="Calibri Light" panose="020F0302020204030204" pitchFamily="34" charset="0"/>
                <a:cs typeface="Calibri Light" panose="020F0302020204030204" pitchFamily="34" charset="0"/>
              </a:rPr>
              <a:t>P</a:t>
            </a:r>
            <a:r>
              <a:rPr lang="en-US" sz="1100" b="0" i="0">
                <a:effectLst/>
                <a:latin typeface="Calibri Light" panose="020F0302020204030204" pitchFamily="34" charset="0"/>
                <a:cs typeface="Calibri Light" panose="020F0302020204030204" pitchFamily="34" charset="0"/>
              </a:rPr>
              <a:t>roje</a:t>
            </a:r>
            <a:r>
              <a:rPr lang="hu-HU" sz="1100" b="0" i="0">
                <a:effectLst/>
                <a:latin typeface="Calibri Light" panose="020F0302020204030204" pitchFamily="34" charset="0"/>
                <a:cs typeface="Calibri Light" panose="020F0302020204030204" pitchFamily="34" charset="0"/>
              </a:rPr>
              <a:t>k</a:t>
            </a:r>
            <a:r>
              <a:rPr lang="en-US" sz="1100" b="0" i="0">
                <a:effectLst/>
                <a:latin typeface="Calibri Light" panose="020F0302020204030204" pitchFamily="34" charset="0"/>
                <a:cs typeface="Calibri Light" panose="020F0302020204030204" pitchFamily="34" charset="0"/>
              </a:rPr>
              <a:t>t</a:t>
            </a:r>
            <a:r>
              <a:rPr lang="hu-HU" sz="1100" b="0" i="0">
                <a:effectLst/>
                <a:latin typeface="Calibri Light" panose="020F0302020204030204" pitchFamily="34" charset="0"/>
                <a:cs typeface="Calibri Light" panose="020F0302020204030204" pitchFamily="34" charset="0"/>
              </a:rPr>
              <a:t>azonosító</a:t>
            </a:r>
            <a:r>
              <a:rPr lang="en-US" sz="1100" b="0" i="0">
                <a:effectLst/>
                <a:latin typeface="Calibri Light" panose="020F0302020204030204" pitchFamily="34" charset="0"/>
                <a:cs typeface="Calibri Light" panose="020F0302020204030204" pitchFamily="34" charset="0"/>
              </a:rPr>
              <a:t>: 2022-1-HU01-KA220-ADU-000089052</a:t>
            </a:r>
            <a:endParaRPr lang="en-MT" sz="1100" dirty="0">
              <a:latin typeface="Calibri Light" panose="020F0302020204030204" pitchFamily="34" charset="0"/>
              <a:cs typeface="Calibri Light" panose="020F0302020204030204" pitchFamily="34" charset="0"/>
            </a:endParaRPr>
          </a:p>
        </p:txBody>
      </p:sp>
      <p:pic>
        <p:nvPicPr>
          <p:cNvPr id="3" name="Kép 2">
            <a:extLst>
              <a:ext uri="{FF2B5EF4-FFF2-40B4-BE49-F238E27FC236}">
                <a16:creationId xmlns:a16="http://schemas.microsoft.com/office/drawing/2014/main" id="{070E42F6-6648-6C64-64D0-C5004A8BC1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67928" y="5732905"/>
            <a:ext cx="3942953" cy="841322"/>
          </a:xfrm>
          <a:prstGeom prst="rect">
            <a:avLst/>
          </a:prstGeom>
        </p:spPr>
      </p:pic>
    </p:spTree>
    <p:extLst>
      <p:ext uri="{BB962C8B-B14F-4D97-AF65-F5344CB8AC3E}">
        <p14:creationId xmlns:p14="http://schemas.microsoft.com/office/powerpoint/2010/main" val="1538434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6"/>
          <p:cNvSpPr txBox="1">
            <a:spLocks noGrp="1"/>
          </p:cNvSpPr>
          <p:nvPr>
            <p:ph type="title"/>
          </p:nvPr>
        </p:nvSpPr>
        <p:spPr>
          <a:xfrm>
            <a:off x="886691" y="8820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2"/>
              </a:buClr>
              <a:buSzPts val="4000"/>
              <a:buFont typeface="Tahoma"/>
              <a:buNone/>
            </a:pPr>
            <a:r>
              <a:rPr lang="hu-HU" dirty="0">
                <a:solidFill>
                  <a:schemeClr val="accent2"/>
                </a:solidFill>
              </a:rPr>
              <a:t>2. modul</a:t>
            </a:r>
            <a:r>
              <a:rPr lang="en-US" dirty="0">
                <a:solidFill>
                  <a:schemeClr val="accent2"/>
                </a:solidFill>
              </a:rPr>
              <a:t> </a:t>
            </a:r>
            <a:r>
              <a:rPr lang="en-US" sz="4000" b="0" i="0" u="none" strike="noStrike" dirty="0">
                <a:solidFill>
                  <a:schemeClr val="accent2"/>
                </a:solidFill>
              </a:rPr>
              <a:t>- </a:t>
            </a:r>
            <a:r>
              <a:rPr lang="en-US" sz="4000" b="0" i="0" u="none" strike="noStrike" dirty="0" err="1">
                <a:solidFill>
                  <a:schemeClr val="accent2"/>
                </a:solidFill>
              </a:rPr>
              <a:t>Energ</a:t>
            </a:r>
            <a:r>
              <a:rPr lang="hu-HU" sz="4000" b="0" i="0" u="none" strike="noStrike" dirty="0" err="1">
                <a:solidFill>
                  <a:schemeClr val="accent2"/>
                </a:solidFill>
              </a:rPr>
              <a:t>iaszegénység</a:t>
            </a:r>
            <a:br>
              <a:rPr lang="en-US" sz="4000" b="0" i="0" u="none" strike="noStrike" dirty="0">
                <a:solidFill>
                  <a:schemeClr val="accent2"/>
                </a:solidFill>
              </a:rPr>
            </a:br>
            <a:r>
              <a:rPr lang="hu-HU" sz="4000" b="0" i="0" u="none" strike="noStrike" dirty="0">
                <a:solidFill>
                  <a:schemeClr val="dk2"/>
                </a:solidFill>
              </a:rPr>
              <a:t>Óraterv</a:t>
            </a:r>
            <a:endParaRPr dirty="0">
              <a:solidFill>
                <a:schemeClr val="dk2"/>
              </a:solidFill>
            </a:endParaRPr>
          </a:p>
        </p:txBody>
      </p:sp>
      <p:sp>
        <p:nvSpPr>
          <p:cNvPr id="290" name="Google Shape;290;p16"/>
          <p:cNvSpPr txBox="1"/>
          <p:nvPr/>
        </p:nvSpPr>
        <p:spPr>
          <a:xfrm>
            <a:off x="972416" y="1413763"/>
            <a:ext cx="10633040" cy="5016718"/>
          </a:xfrm>
          <a:prstGeom prst="rect">
            <a:avLst/>
          </a:prstGeom>
          <a:noFill/>
          <a:ln>
            <a:noFill/>
          </a:ln>
        </p:spPr>
        <p:txBody>
          <a:bodyPr spcFirstLastPara="1" wrap="square" lIns="91425" tIns="45700" rIns="91425" bIns="45700" anchor="t" anchorCtr="0">
            <a:spAutoFit/>
          </a:bodyPr>
          <a:lstStyle/>
          <a:p>
            <a:pPr marL="1438275" marR="0" lvl="0" indent="-1438275" algn="just" rtl="0">
              <a:spcBef>
                <a:spcPts val="0"/>
              </a:spcBef>
              <a:spcAft>
                <a:spcPts val="0"/>
              </a:spcAft>
              <a:buNone/>
            </a:pPr>
            <a:r>
              <a:rPr lang="hu-HU" sz="1600" b="1" i="0" u="none" strike="noStrike" dirty="0">
                <a:solidFill>
                  <a:schemeClr val="dk2"/>
                </a:solidFill>
                <a:latin typeface="Tahoma"/>
                <a:ea typeface="Tahoma"/>
                <a:cs typeface="Tahoma"/>
                <a:sym typeface="Tahoma"/>
              </a:rPr>
              <a:t>Cél: </a:t>
            </a:r>
            <a:r>
              <a:rPr lang="hu-HU" sz="1600" b="0" i="0" u="none" strike="noStrike" dirty="0">
                <a:solidFill>
                  <a:srgbClr val="000000"/>
                </a:solidFill>
                <a:latin typeface="Tahoma"/>
                <a:ea typeface="Tahoma"/>
                <a:cs typeface="Tahoma"/>
                <a:sym typeface="Tahoma"/>
              </a:rPr>
              <a:t>	A saját fenntarthatósági potenciál felismerése és aktívan hozzájárulni a közösség és a bolygó kilátásainak javításához.</a:t>
            </a:r>
            <a:endParaRPr lang="hu-HU" dirty="0"/>
          </a:p>
          <a:p>
            <a:pPr marL="1438275" marR="0" lvl="0" indent="-1438275" algn="just" rtl="0">
              <a:spcBef>
                <a:spcPts val="0"/>
              </a:spcBef>
              <a:spcAft>
                <a:spcPts val="0"/>
              </a:spcAft>
              <a:buNone/>
            </a:pPr>
            <a:r>
              <a:rPr lang="hu-HU" sz="1600" b="1" dirty="0">
                <a:solidFill>
                  <a:schemeClr val="dk2"/>
                </a:solidFill>
                <a:latin typeface="Tahoma"/>
                <a:ea typeface="Tahoma"/>
                <a:cs typeface="Tahoma"/>
                <a:sym typeface="Tahoma"/>
              </a:rPr>
              <a:t>Célkitűzés: </a:t>
            </a:r>
            <a:r>
              <a:rPr lang="hu-HU" sz="1600" dirty="0">
                <a:solidFill>
                  <a:srgbClr val="000000"/>
                </a:solidFill>
                <a:latin typeface="Tahoma"/>
                <a:ea typeface="Tahoma"/>
                <a:cs typeface="Tahoma"/>
                <a:sym typeface="Tahoma"/>
              </a:rPr>
              <a:t>	</a:t>
            </a:r>
            <a:r>
              <a:rPr lang="hu-HU" sz="1600" dirty="0">
                <a:solidFill>
                  <a:schemeClr val="dk1"/>
                </a:solidFill>
                <a:latin typeface="Tahoma"/>
                <a:ea typeface="Tahoma"/>
                <a:cs typeface="Tahoma"/>
                <a:sym typeface="Tahoma"/>
              </a:rPr>
              <a:t>A fosszilis energiahordozók felhasználásán alapuló különböző energiamodellek társadalmi és környezeti hatásainak értékelése. </a:t>
            </a:r>
            <a:endParaRPr lang="hu-HU" dirty="0"/>
          </a:p>
          <a:p>
            <a:pPr marL="565150" marR="0" lvl="0" indent="-412750" algn="just" rtl="0">
              <a:spcBef>
                <a:spcPts val="0"/>
              </a:spcBef>
              <a:spcAft>
                <a:spcPts val="0"/>
              </a:spcAft>
              <a:buClr>
                <a:schemeClr val="dk1"/>
              </a:buClr>
              <a:buSzPts val="1600"/>
              <a:buFont typeface="Calibri"/>
              <a:buNone/>
            </a:pPr>
            <a:endParaRPr lang="hu-HU" sz="1600" dirty="0">
              <a:solidFill>
                <a:schemeClr val="dk1"/>
              </a:solidFill>
              <a:latin typeface="Tahoma"/>
              <a:ea typeface="Tahoma"/>
              <a:cs typeface="Tahoma"/>
              <a:sym typeface="Tahoma"/>
            </a:endParaRPr>
          </a:p>
          <a:p>
            <a:pPr marL="0" marR="0" lvl="0" indent="0" algn="just" rtl="0">
              <a:spcBef>
                <a:spcPts val="0"/>
              </a:spcBef>
              <a:spcAft>
                <a:spcPts val="0"/>
              </a:spcAft>
              <a:buNone/>
            </a:pPr>
            <a:r>
              <a:rPr lang="hu-HU" sz="1600" b="1" dirty="0">
                <a:solidFill>
                  <a:schemeClr val="dk2"/>
                </a:solidFill>
                <a:latin typeface="Tahoma"/>
                <a:ea typeface="Tahoma"/>
                <a:cs typeface="Tahoma"/>
                <a:sym typeface="Tahoma"/>
              </a:rPr>
              <a:t>Javasolt tevékenység leírása</a:t>
            </a:r>
            <a:endParaRPr lang="hu-HU" dirty="0"/>
          </a:p>
          <a:p>
            <a:pPr marL="0" marR="0" lvl="0" indent="0" algn="just" rtl="0">
              <a:spcBef>
                <a:spcPts val="0"/>
              </a:spcBef>
              <a:spcAft>
                <a:spcPts val="0"/>
              </a:spcAft>
              <a:buNone/>
            </a:pPr>
            <a:r>
              <a:rPr lang="hu-HU" sz="1600" b="1" dirty="0">
                <a:solidFill>
                  <a:schemeClr val="dk1"/>
                </a:solidFill>
                <a:latin typeface="Tahoma"/>
                <a:ea typeface="Tahoma"/>
                <a:cs typeface="Tahoma"/>
                <a:sym typeface="Tahoma"/>
              </a:rPr>
              <a:t>1a) Kezdeményezzünk beszélgetést, hogy segítsünk az időseknek felismerni, a világ fosszilis tüzelőanyagoktól való függősége a jelenlegi tartalékok kimerüléséhez vezet! </a:t>
            </a:r>
            <a:endParaRPr lang="hu-HU" dirty="0"/>
          </a:p>
          <a:p>
            <a:pPr marL="285750" indent="-285750" algn="just">
              <a:buClr>
                <a:schemeClr val="dk1"/>
              </a:buClr>
              <a:buSzPts val="1600"/>
              <a:buFont typeface="Noto Sans Symbols"/>
              <a:buChar char="▪"/>
            </a:pPr>
            <a:r>
              <a:rPr lang="hu-HU" sz="1600" dirty="0">
                <a:latin typeface="Tahoma" panose="020B0604030504040204" pitchFamily="34" charset="0"/>
                <a:ea typeface="Tahoma" panose="020B0604030504040204" pitchFamily="34" charset="0"/>
                <a:cs typeface="Tahoma" panose="020B0604030504040204" pitchFamily="34" charset="0"/>
              </a:rPr>
              <a:t>Mutassuk be a fosszilis tüzelőanyagok, nevezetesen a kőolaj és a földgáz kitermelésének következményeit számos háborúban és országok közötti konfliktusban!</a:t>
            </a:r>
          </a:p>
          <a:p>
            <a:pPr marL="285750" indent="-285750" algn="just">
              <a:buClr>
                <a:schemeClr val="dk1"/>
              </a:buClr>
              <a:buSzPts val="1600"/>
              <a:buFont typeface="Noto Sans Symbols"/>
              <a:buChar char="▪"/>
            </a:pPr>
            <a:r>
              <a:rPr lang="hu-HU" sz="1600" dirty="0">
                <a:latin typeface="Tahoma" panose="020B0604030504040204" pitchFamily="34" charset="0"/>
                <a:ea typeface="Tahoma" panose="020B0604030504040204" pitchFamily="34" charset="0"/>
                <a:cs typeface="Tahoma" panose="020B0604030504040204" pitchFamily="34" charset="0"/>
              </a:rPr>
              <a:t>Azonosítsák a résztvevők a fosszilis tüzelőanyagok használatából eredő környezeti hatásokat, nevezetesen az üvegházhatású gázok légkörben való növekedését, és keressenek alternatívákat a fosszilis tüzelőanyagoktól való függőség csökkentésére!</a:t>
            </a:r>
            <a:endParaRPr lang="hu-HU" dirty="0">
              <a:latin typeface="Tahoma" panose="020B0604030504040204" pitchFamily="34" charset="0"/>
              <a:ea typeface="Tahoma" panose="020B0604030504040204" pitchFamily="34" charset="0"/>
              <a:cs typeface="Tahoma" panose="020B0604030504040204" pitchFamily="34" charset="0"/>
            </a:endParaRPr>
          </a:p>
          <a:p>
            <a:pPr marL="0" marR="0" lvl="0" indent="0" algn="just" rtl="0">
              <a:spcBef>
                <a:spcPts val="0"/>
              </a:spcBef>
              <a:spcAft>
                <a:spcPts val="0"/>
              </a:spcAft>
              <a:buNone/>
            </a:pPr>
            <a:endParaRPr lang="hu-HU" sz="1600" dirty="0">
              <a:solidFill>
                <a:schemeClr val="dk1"/>
              </a:solidFill>
              <a:latin typeface="Tahoma"/>
              <a:ea typeface="Tahoma"/>
              <a:cs typeface="Tahoma"/>
              <a:sym typeface="Tahoma"/>
            </a:endParaRPr>
          </a:p>
          <a:p>
            <a:pPr marL="0" marR="0" lvl="0" indent="0" algn="just" rtl="0">
              <a:spcBef>
                <a:spcPts val="0"/>
              </a:spcBef>
              <a:spcAft>
                <a:spcPts val="0"/>
              </a:spcAft>
              <a:buNone/>
            </a:pPr>
            <a:r>
              <a:rPr lang="hu-HU" sz="1600" b="1" dirty="0">
                <a:solidFill>
                  <a:schemeClr val="dk1"/>
                </a:solidFill>
                <a:latin typeface="Tahoma"/>
                <a:ea typeface="Tahoma"/>
                <a:cs typeface="Tahoma"/>
                <a:sym typeface="Tahoma"/>
              </a:rPr>
              <a:t>1b) Osszuk az időseket kis csoportokra, és mutassunk nekik az energiaszegénységgel és annak hatásaival kapcsolatos esettanulmányokat vagy forgatókönyveket!  </a:t>
            </a:r>
            <a:endParaRPr lang="hu-HU" dirty="0"/>
          </a:p>
          <a:p>
            <a:pPr marL="285750" marR="0" lvl="0" indent="-285750" algn="just" rtl="0">
              <a:spcBef>
                <a:spcPts val="0"/>
              </a:spcBef>
              <a:spcAft>
                <a:spcPts val="0"/>
              </a:spcAft>
              <a:buClr>
                <a:schemeClr val="dk1"/>
              </a:buClr>
              <a:buSzPts val="1600"/>
              <a:buFont typeface="Noto Sans Symbols"/>
              <a:buChar char="▪"/>
            </a:pPr>
            <a:r>
              <a:rPr lang="hu-HU" sz="1600" b="0"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Arial"/>
              </a:rPr>
              <a:t>Kérjük meg az időseket, hogy csoportjaikban elemezzék az esettanulmányokban bemutatott energiamodell társadalmi és környezeti következményeit! </a:t>
            </a:r>
          </a:p>
          <a:p>
            <a:pPr marL="285750" marR="0" lvl="0" indent="-285750" algn="just" rtl="0">
              <a:spcBef>
                <a:spcPts val="0"/>
              </a:spcBef>
              <a:spcAft>
                <a:spcPts val="0"/>
              </a:spcAft>
              <a:buClr>
                <a:schemeClr val="dk1"/>
              </a:buClr>
              <a:buSzPts val="1600"/>
              <a:buFont typeface="Noto Sans Symbols"/>
              <a:buChar char="▪"/>
            </a:pPr>
            <a:r>
              <a:rPr lang="hu-HU" sz="1600" b="0"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Arial"/>
              </a:rPr>
              <a:t>Ösztönözzük a kritikus gondolkodást és a vitát olyan témákról, mint az energiához való hozzáférés, az energia megfizethetősége, az egészségügyi különbségek, a környezetkárosodás és a lehetséges megoldások!</a:t>
            </a:r>
            <a:endParaRPr lang="hu-HU" sz="1600" dirty="0">
              <a:solidFill>
                <a:schemeClr val="dk1"/>
              </a:solidFill>
              <a:latin typeface="Tahoma" panose="020B0604030504040204" pitchFamily="34" charset="0"/>
              <a:ea typeface="Tahoma" panose="020B0604030504040204" pitchFamily="34" charset="0"/>
              <a:cs typeface="Tahoma" panose="020B0604030504040204" pitchFamily="34" charset="0"/>
              <a:sym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1"/>
          <p:cNvSpPr txBox="1"/>
          <p:nvPr/>
        </p:nvSpPr>
        <p:spPr>
          <a:xfrm>
            <a:off x="921901" y="1433672"/>
            <a:ext cx="10833219" cy="4893607"/>
          </a:xfrm>
          <a:prstGeom prst="rect">
            <a:avLst/>
          </a:prstGeom>
          <a:noFill/>
          <a:ln>
            <a:noFill/>
          </a:ln>
        </p:spPr>
        <p:txBody>
          <a:bodyPr spcFirstLastPara="1" wrap="square" lIns="91425" tIns="45700" rIns="91425" bIns="45700" anchor="t" anchorCtr="0">
            <a:spAutoFit/>
          </a:bodyPr>
          <a:lstStyle/>
          <a:p>
            <a:pPr marL="1255713" marR="0" lvl="0" indent="-1255713" algn="l" rtl="0">
              <a:spcBef>
                <a:spcPts val="0"/>
              </a:spcBef>
              <a:spcAft>
                <a:spcPts val="0"/>
              </a:spcAft>
              <a:buNone/>
            </a:pPr>
            <a:r>
              <a:rPr lang="hu-HU" sz="1300" b="1" dirty="0">
                <a:solidFill>
                  <a:schemeClr val="dk2"/>
                </a:solidFill>
                <a:latin typeface="Tahoma"/>
                <a:ea typeface="Tahoma"/>
                <a:cs typeface="Tahoma"/>
                <a:sym typeface="Tahoma"/>
              </a:rPr>
              <a:t>Cél:</a:t>
            </a:r>
            <a:r>
              <a:rPr lang="hu-HU" sz="1300" b="1" dirty="0">
                <a:solidFill>
                  <a:schemeClr val="dk1"/>
                </a:solidFill>
                <a:latin typeface="Tahoma"/>
                <a:ea typeface="Tahoma"/>
                <a:cs typeface="Tahoma"/>
                <a:sym typeface="Tahoma"/>
              </a:rPr>
              <a:t>	</a:t>
            </a:r>
            <a:r>
              <a:rPr lang="hu-HU" sz="1300" dirty="0">
                <a:solidFill>
                  <a:schemeClr val="dk1"/>
                </a:solidFill>
                <a:latin typeface="Tahoma"/>
                <a:ea typeface="Tahoma"/>
                <a:cs typeface="Tahoma"/>
                <a:sym typeface="Tahoma"/>
              </a:rPr>
              <a:t>A saját fenntarthatósági potenciál felismerése és aktívan hozzájárulni a közösség és a bolygó kilátásainak javításához.</a:t>
            </a:r>
          </a:p>
          <a:p>
            <a:pPr marL="1255713" marR="0" lvl="0" indent="-1255713" algn="l" rtl="0">
              <a:spcBef>
                <a:spcPts val="0"/>
              </a:spcBef>
              <a:spcAft>
                <a:spcPts val="0"/>
              </a:spcAft>
              <a:buNone/>
            </a:pPr>
            <a:r>
              <a:rPr lang="hu-HU" sz="1300" b="1" dirty="0">
                <a:solidFill>
                  <a:schemeClr val="dk2"/>
                </a:solidFill>
                <a:latin typeface="Tahoma"/>
                <a:ea typeface="Tahoma"/>
                <a:cs typeface="Tahoma"/>
                <a:sym typeface="Tahoma"/>
              </a:rPr>
              <a:t>Célkitűzés: </a:t>
            </a:r>
            <a:r>
              <a:rPr lang="hu-HU" sz="1300" dirty="0">
                <a:solidFill>
                  <a:schemeClr val="dk1"/>
                </a:solidFill>
                <a:latin typeface="Tahoma"/>
                <a:ea typeface="Tahoma"/>
                <a:cs typeface="Tahoma"/>
                <a:sym typeface="Tahoma"/>
              </a:rPr>
              <a:t>	A megújuló energiaforrások használatának és az energiahatékonyság előmozdításának elismerése az energetikai fenntarthatóság két alappilléreként. Részvétel az energiahatékonyságot előmozdító intézkedésekben.</a:t>
            </a:r>
            <a:endParaRPr lang="hu-HU" dirty="0"/>
          </a:p>
          <a:p>
            <a:pPr marL="0" marR="0" lvl="0" indent="0" algn="just" rtl="0">
              <a:spcBef>
                <a:spcPts val="0"/>
              </a:spcBef>
              <a:spcAft>
                <a:spcPts val="0"/>
              </a:spcAft>
              <a:buNone/>
            </a:pPr>
            <a:endParaRPr lang="hu-HU" sz="1300" dirty="0">
              <a:solidFill>
                <a:schemeClr val="dk1"/>
              </a:solidFill>
              <a:latin typeface="Tahoma"/>
              <a:ea typeface="Tahoma"/>
              <a:cs typeface="Tahoma"/>
              <a:sym typeface="Tahoma"/>
            </a:endParaRPr>
          </a:p>
          <a:p>
            <a:pPr marL="0" marR="0" lvl="0" indent="0" algn="just" rtl="0">
              <a:spcBef>
                <a:spcPts val="0"/>
              </a:spcBef>
              <a:spcAft>
                <a:spcPts val="0"/>
              </a:spcAft>
              <a:buNone/>
            </a:pPr>
            <a:r>
              <a:rPr lang="hu-HU" sz="1300" b="1" dirty="0">
                <a:solidFill>
                  <a:schemeClr val="dk2"/>
                </a:solidFill>
                <a:latin typeface="Tahoma"/>
                <a:ea typeface="Tahoma"/>
                <a:cs typeface="Tahoma"/>
                <a:sym typeface="Tahoma"/>
              </a:rPr>
              <a:t>Javasolt tevékenységek leírása:</a:t>
            </a:r>
            <a:endParaRPr lang="hu-HU" dirty="0"/>
          </a:p>
          <a:p>
            <a:pPr marL="0" marR="0" lvl="0" indent="0" algn="just" rtl="0">
              <a:spcBef>
                <a:spcPts val="0"/>
              </a:spcBef>
              <a:spcAft>
                <a:spcPts val="0"/>
              </a:spcAft>
              <a:buNone/>
            </a:pPr>
            <a:r>
              <a:rPr lang="hu-HU" sz="1300" b="1" dirty="0">
                <a:solidFill>
                  <a:schemeClr val="dk1"/>
                </a:solidFill>
                <a:latin typeface="Tahoma"/>
                <a:ea typeface="Tahoma"/>
                <a:cs typeface="Tahoma"/>
                <a:sym typeface="Tahoma"/>
              </a:rPr>
              <a:t>1a) Kapcsoljuk az energiahatékonyságot olyan technológiák és folyamatok alkalmazásához, amelyek a lehető legnagyobb mértékben csökkentik az energiapazarlást!  </a:t>
            </a:r>
          </a:p>
          <a:p>
            <a:pPr marL="285750" marR="0" lvl="0" indent="-285750" algn="just" rtl="0">
              <a:spcBef>
                <a:spcPts val="0"/>
              </a:spcBef>
              <a:spcAft>
                <a:spcPts val="0"/>
              </a:spcAft>
              <a:buClr>
                <a:schemeClr val="dk1"/>
              </a:buClr>
              <a:buSzPts val="1300"/>
              <a:buFont typeface="Noto Sans Symbols"/>
              <a:buChar char="▪"/>
            </a:pPr>
            <a:r>
              <a:rPr lang="hu-HU" sz="1300" dirty="0">
                <a:solidFill>
                  <a:schemeClr val="dk1"/>
                </a:solidFill>
                <a:latin typeface="Tahoma"/>
                <a:ea typeface="Tahoma"/>
                <a:cs typeface="Tahoma"/>
                <a:sym typeface="Tahoma"/>
              </a:rPr>
              <a:t>Segítsünk a résztvevőknek azonosítani azokat a magatartásformákat, amelyek elősegítik a „racionális energiafelhasználást”, és ezáltal az energiapazarlás csökkentését! </a:t>
            </a:r>
          </a:p>
          <a:p>
            <a:pPr marL="285750" marR="0" lvl="0" indent="-285750" algn="just" rtl="0">
              <a:spcBef>
                <a:spcPts val="0"/>
              </a:spcBef>
              <a:spcAft>
                <a:spcPts val="0"/>
              </a:spcAft>
              <a:buClr>
                <a:schemeClr val="dk1"/>
              </a:buClr>
              <a:buSzPts val="1300"/>
              <a:buFont typeface="Noto Sans Symbols"/>
              <a:buChar char="▪"/>
            </a:pPr>
            <a:r>
              <a:rPr lang="hu-HU" sz="1300" dirty="0">
                <a:solidFill>
                  <a:schemeClr val="dk1"/>
                </a:solidFill>
                <a:latin typeface="Tahoma"/>
                <a:ea typeface="Tahoma"/>
                <a:cs typeface="Tahoma"/>
                <a:sym typeface="Tahoma"/>
              </a:rPr>
              <a:t>Prezentáció keretében mutassuk meg a) hogyan kapcsolja össze az energiafelhasználás optimalizálása egy adott folyamat esetében a felelős magatartást az energiapazarlás csökkentését lehetővé tevő technológiákkal, és b) hogyan kapcsolja össze az energiahatékonyság növelését egy adott folyamatban a nem megújuló energiaforrások fogyasztásának csökkentésével!</a:t>
            </a:r>
          </a:p>
          <a:p>
            <a:pPr marL="0" marR="0" lvl="0" indent="0" algn="just" rtl="0">
              <a:spcBef>
                <a:spcPts val="0"/>
              </a:spcBef>
              <a:spcAft>
                <a:spcPts val="0"/>
              </a:spcAft>
              <a:buNone/>
            </a:pPr>
            <a:r>
              <a:rPr lang="hu-HU" sz="1300" b="1" dirty="0">
                <a:solidFill>
                  <a:schemeClr val="dk1"/>
                </a:solidFill>
                <a:latin typeface="Tahoma"/>
                <a:ea typeface="Tahoma"/>
                <a:cs typeface="Tahoma"/>
                <a:sym typeface="Tahoma"/>
              </a:rPr>
              <a:t>1b) Hagyjuk az időseket arról elmélkedni, hogy a megújuló erőforrások használata az energiahatékonysággal együtt hogyan teszi lehetővé az energiaforrásokkal való fenntarthatóbb gazdálkodást helyi és globális szinten! </a:t>
            </a:r>
          </a:p>
          <a:p>
            <a:pPr marL="285750" marR="0" lvl="0" indent="-285750" algn="just" rtl="0">
              <a:spcBef>
                <a:spcPts val="0"/>
              </a:spcBef>
              <a:spcAft>
                <a:spcPts val="0"/>
              </a:spcAft>
              <a:buClr>
                <a:schemeClr val="dk1"/>
              </a:buClr>
              <a:buSzPts val="1300"/>
              <a:buFont typeface="Noto Sans Symbols"/>
              <a:buChar char="▪"/>
            </a:pPr>
            <a:r>
              <a:rPr lang="hu-HU" sz="1300" dirty="0">
                <a:solidFill>
                  <a:schemeClr val="dk1"/>
                </a:solidFill>
                <a:latin typeface="Tahoma"/>
                <a:ea typeface="Tahoma"/>
                <a:cs typeface="Tahoma"/>
                <a:sym typeface="Tahoma"/>
              </a:rPr>
              <a:t>Keressenek a résztvevők konkrét példákat az energiahatékonyságot elősegítő magatartásformák, gyakorlatok és technológiák alkalmazására! </a:t>
            </a:r>
          </a:p>
          <a:p>
            <a:pPr marL="0" marR="0" lvl="0" indent="0" algn="just" rtl="0">
              <a:spcBef>
                <a:spcPts val="0"/>
              </a:spcBef>
              <a:spcAft>
                <a:spcPts val="0"/>
              </a:spcAft>
              <a:buNone/>
            </a:pPr>
            <a:endParaRPr lang="hu-HU" sz="1300" dirty="0">
              <a:solidFill>
                <a:schemeClr val="dk1"/>
              </a:solidFill>
              <a:latin typeface="Tahoma"/>
              <a:ea typeface="Tahoma"/>
              <a:cs typeface="Tahoma"/>
              <a:sym typeface="Tahoma"/>
            </a:endParaRPr>
          </a:p>
          <a:p>
            <a:pPr marL="0" marR="0" lvl="0" indent="0" algn="just" rtl="0">
              <a:spcBef>
                <a:spcPts val="0"/>
              </a:spcBef>
              <a:spcAft>
                <a:spcPts val="0"/>
              </a:spcAft>
              <a:buNone/>
            </a:pPr>
            <a:r>
              <a:rPr lang="hu-HU" sz="1300" b="1" dirty="0">
                <a:solidFill>
                  <a:schemeClr val="dk1"/>
                </a:solidFill>
                <a:latin typeface="Tahoma"/>
                <a:ea typeface="Tahoma"/>
                <a:cs typeface="Tahoma"/>
                <a:sym typeface="Tahoma"/>
              </a:rPr>
              <a:t>2) Vitassuk meg annak lehetőségét, hogy az idősek támogassák az energia hatékony felhasználását célzó tájékoztató és szemléletformáló kampányokat, és részt vegyenek az e célú kezdeményezésekben! </a:t>
            </a:r>
          </a:p>
          <a:p>
            <a:pPr marL="285750" marR="0" lvl="0" indent="-285750" algn="just" rtl="0">
              <a:spcBef>
                <a:spcPts val="0"/>
              </a:spcBef>
              <a:spcAft>
                <a:spcPts val="0"/>
              </a:spcAft>
              <a:buClr>
                <a:schemeClr val="dk1"/>
              </a:buClr>
              <a:buSzPts val="1300"/>
              <a:buFont typeface="Noto Sans Symbols"/>
              <a:buChar char="▪"/>
            </a:pPr>
            <a:r>
              <a:rPr lang="hu-HU" sz="1300" dirty="0">
                <a:solidFill>
                  <a:schemeClr val="dk1"/>
                </a:solidFill>
                <a:latin typeface="Tahoma"/>
                <a:ea typeface="Tahoma"/>
                <a:cs typeface="Tahoma"/>
                <a:sym typeface="Tahoma"/>
              </a:rPr>
              <a:t>Végezzenek az idősek egyszerűsített energiaauditot (azonosítsák az energiapazarláshoz vezető magatartásformákat a környező közösségben, az okokat és következményeket, a különböző szereplőket és helyeket, ahol az energiapazarlás jelentősebb; mutassanak rá az energia racionálisabb felhasználásához és ezáltal nagyobb energiahatékonysághoz vezető, lehetséges megoldásokra)! </a:t>
            </a:r>
          </a:p>
          <a:p>
            <a:pPr marL="285750" marR="0" lvl="0" indent="-285750" algn="just" rtl="0">
              <a:spcBef>
                <a:spcPts val="0"/>
              </a:spcBef>
              <a:spcAft>
                <a:spcPts val="0"/>
              </a:spcAft>
              <a:buClr>
                <a:schemeClr val="dk1"/>
              </a:buClr>
              <a:buSzPts val="1300"/>
              <a:buFont typeface="Noto Sans Symbols"/>
              <a:buChar char="▪"/>
            </a:pPr>
            <a:r>
              <a:rPr lang="hu-HU" sz="1300" dirty="0">
                <a:solidFill>
                  <a:schemeClr val="dk1"/>
                </a:solidFill>
                <a:latin typeface="Tahoma"/>
                <a:ea typeface="Tahoma"/>
                <a:cs typeface="Tahoma"/>
                <a:sym typeface="Tahoma"/>
              </a:rPr>
              <a:t>Osszunk ki akciótervezési munkalapokat/táblákat az energiahatékonyság előmozdítására vonatkozó tervek kidolgozásához (célok és indikátorok meghatározása; végrehajtás és eredmények értékelése; eredmények terjesztése különböző kommunikációs stratégiák/médiumok segítségével)!</a:t>
            </a:r>
            <a:endParaRPr lang="hu-HU" dirty="0"/>
          </a:p>
        </p:txBody>
      </p:sp>
      <p:sp>
        <p:nvSpPr>
          <p:cNvPr id="332" name="Google Shape;332;p21"/>
          <p:cNvSpPr txBox="1"/>
          <p:nvPr/>
        </p:nvSpPr>
        <p:spPr>
          <a:xfrm>
            <a:off x="824552" y="130571"/>
            <a:ext cx="10271078"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hu-HU" sz="3200" b="0" i="0" u="none" strike="noStrike" cap="none" dirty="0">
                <a:solidFill>
                  <a:srgbClr val="E89F56"/>
                </a:solidFill>
                <a:latin typeface="Tahoma"/>
                <a:ea typeface="Tahoma"/>
                <a:cs typeface="Tahoma"/>
                <a:sym typeface="Tahoma"/>
              </a:rPr>
              <a:t>2. modul - Energetikai fenntarthatóság és hatékonyság</a:t>
            </a:r>
            <a:br>
              <a:rPr lang="hu-HU" sz="3200" b="0" i="0" u="none" strike="noStrike" cap="none" dirty="0">
                <a:solidFill>
                  <a:schemeClr val="accent2"/>
                </a:solidFill>
                <a:latin typeface="Tahoma"/>
                <a:ea typeface="Tahoma"/>
                <a:cs typeface="Tahoma"/>
                <a:sym typeface="Tahoma"/>
              </a:rPr>
            </a:br>
            <a:r>
              <a:rPr lang="hu-HU" sz="3200" b="0" i="0" u="none" strike="noStrike" cap="none" dirty="0">
                <a:solidFill>
                  <a:schemeClr val="dk2"/>
                </a:solidFill>
                <a:latin typeface="Tahoma"/>
                <a:ea typeface="Tahoma"/>
                <a:cs typeface="Tahoma"/>
                <a:sym typeface="Tahoma"/>
              </a:rPr>
              <a:t>Óraterv</a:t>
            </a:r>
            <a:endParaRPr lang="hu-HU" sz="3200" b="0" i="0" u="none" strike="noStrike" cap="none" dirty="0">
              <a:solidFill>
                <a:schemeClr val="accent2"/>
              </a:solidFill>
              <a:latin typeface="Tahoma"/>
              <a:ea typeface="Tahoma"/>
              <a:cs typeface="Tahoma"/>
              <a:sym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
          <p:cNvSpPr txBox="1">
            <a:spLocks noGrp="1"/>
          </p:cNvSpPr>
          <p:nvPr>
            <p:ph type="title"/>
          </p:nvPr>
        </p:nvSpPr>
        <p:spPr>
          <a:xfrm>
            <a:off x="726271" y="11446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54F74"/>
              </a:buClr>
              <a:buSzPts val="4000"/>
              <a:buFont typeface="Tahoma"/>
              <a:buNone/>
            </a:pPr>
            <a:r>
              <a:rPr lang="hu-HU"/>
              <a:t>Képzési modulok és témák</a:t>
            </a:r>
          </a:p>
        </p:txBody>
      </p:sp>
      <p:graphicFrame>
        <p:nvGraphicFramePr>
          <p:cNvPr id="187" name="Google Shape;187;p4"/>
          <p:cNvGraphicFramePr/>
          <p:nvPr>
            <p:extLst>
              <p:ext uri="{D42A27DB-BD31-4B8C-83A1-F6EECF244321}">
                <p14:modId xmlns:p14="http://schemas.microsoft.com/office/powerpoint/2010/main" val="1177625986"/>
              </p:ext>
            </p:extLst>
          </p:nvPr>
        </p:nvGraphicFramePr>
        <p:xfrm>
          <a:off x="852854" y="1429450"/>
          <a:ext cx="8590075" cy="4737735"/>
        </p:xfrm>
        <a:graphic>
          <a:graphicData uri="http://schemas.openxmlformats.org/drawingml/2006/table">
            <a:tbl>
              <a:tblPr>
                <a:noFill/>
              </a:tblPr>
              <a:tblGrid>
                <a:gridCol w="4030225">
                  <a:extLst>
                    <a:ext uri="{9D8B030D-6E8A-4147-A177-3AD203B41FA5}">
                      <a16:colId xmlns:a16="http://schemas.microsoft.com/office/drawing/2014/main" val="20000"/>
                    </a:ext>
                  </a:extLst>
                </a:gridCol>
                <a:gridCol w="624200">
                  <a:extLst>
                    <a:ext uri="{9D8B030D-6E8A-4147-A177-3AD203B41FA5}">
                      <a16:colId xmlns:a16="http://schemas.microsoft.com/office/drawing/2014/main" val="20001"/>
                    </a:ext>
                  </a:extLst>
                </a:gridCol>
                <a:gridCol w="3935650">
                  <a:extLst>
                    <a:ext uri="{9D8B030D-6E8A-4147-A177-3AD203B41FA5}">
                      <a16:colId xmlns:a16="http://schemas.microsoft.com/office/drawing/2014/main" val="20002"/>
                    </a:ext>
                  </a:extLst>
                </a:gridCol>
              </a:tblGrid>
              <a:tr h="276225">
                <a:tc>
                  <a:txBody>
                    <a:bodyPr/>
                    <a:lstStyle/>
                    <a:p>
                      <a:pPr marL="0" marR="0" lvl="0" indent="0" algn="ctr" rtl="0">
                        <a:spcBef>
                          <a:spcPts val="0"/>
                        </a:spcBef>
                        <a:spcAft>
                          <a:spcPts val="0"/>
                        </a:spcAft>
                        <a:buNone/>
                      </a:pPr>
                      <a:r>
                        <a:rPr lang="hu-HU" sz="1600" b="1" i="0" u="none" strike="noStrike" cap="none" noProof="0" dirty="0">
                          <a:solidFill>
                            <a:srgbClr val="000000"/>
                          </a:solidFill>
                          <a:latin typeface="Tahoma"/>
                          <a:ea typeface="Tahoma"/>
                          <a:cs typeface="Tahoma"/>
                          <a:sym typeface="Tahoma"/>
                        </a:rPr>
                        <a:t>WP3 felépítés</a:t>
                      </a:r>
                      <a:endParaRPr lang="hu-HU" noProof="0" dirty="0"/>
                    </a:p>
                  </a:txBody>
                  <a:tcPr marL="9525" marR="9525" marT="9525" marB="0">
                    <a:lnL w="28575"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endParaRPr lang="hu-HU" sz="1600" b="1" i="0" u="none" strike="noStrike" cap="none" noProof="0" dirty="0">
                        <a:solidFill>
                          <a:srgbClr val="000000"/>
                        </a:solidFill>
                        <a:latin typeface="Tahoma"/>
                        <a:ea typeface="Tahoma"/>
                        <a:cs typeface="Tahoma"/>
                        <a:sym typeface="Tahoma"/>
                      </a:endParaRPr>
                    </a:p>
                  </a:txBody>
                  <a:tcPr marL="9525" marR="9525" marT="9525" marB="0">
                    <a:lnL w="28575"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hu-HU" sz="1600" b="1" i="0" u="none" strike="noStrike" cap="none" noProof="0" dirty="0">
                          <a:solidFill>
                            <a:srgbClr val="000000"/>
                          </a:solidFill>
                          <a:latin typeface="Tahoma"/>
                          <a:ea typeface="Tahoma"/>
                          <a:cs typeface="Tahoma"/>
                          <a:sym typeface="Tahoma"/>
                        </a:rPr>
                        <a:t>WP3 témák</a:t>
                      </a:r>
                      <a:endParaRPr lang="hu-HU" noProof="0" dirty="0"/>
                    </a:p>
                  </a:txBody>
                  <a:tcPr marL="9525" marR="9525" marT="9525" marB="0">
                    <a:lnL w="28575" cap="flat" cmpd="sng" algn="ctr">
                      <a:solidFill>
                        <a:schemeClr val="bg1">
                          <a:lumMod val="65000"/>
                        </a:schemeClr>
                      </a:solidFill>
                      <a:prstDash val="solid"/>
                      <a:round/>
                      <a:headEnd type="none" w="med" len="med"/>
                      <a:tailEnd type="none" w="med" len="med"/>
                    </a:lnL>
                    <a:lnR w="2857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1675">
                <a:tc>
                  <a:txBody>
                    <a:bodyPr/>
                    <a:lstStyle/>
                    <a:p>
                      <a:pPr marL="0" marR="0" lvl="0" indent="0" algn="l" rtl="0">
                        <a:spcBef>
                          <a:spcPts val="0"/>
                        </a:spcBef>
                        <a:spcAft>
                          <a:spcPts val="0"/>
                        </a:spcAft>
                        <a:buNone/>
                      </a:pPr>
                      <a:endParaRPr lang="hu-HU" sz="1000" b="0" i="0" u="none" strike="noStrike" cap="none" noProof="0" dirty="0">
                        <a:solidFill>
                          <a:srgbClr val="000000"/>
                        </a:solidFill>
                        <a:latin typeface="Tahoma"/>
                        <a:ea typeface="Tahoma"/>
                        <a:cs typeface="Tahoma"/>
                        <a:sym typeface="Tahoma"/>
                      </a:endParaRPr>
                    </a:p>
                  </a:txBody>
                  <a:tcPr marL="9525" marR="9525" marT="9525"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lang="hu-HU" sz="1000" b="0" i="0" u="none" strike="noStrike" cap="none" noProof="0" dirty="0">
                        <a:solidFill>
                          <a:srgbClr val="000000"/>
                        </a:solidFill>
                        <a:latin typeface="Tahoma"/>
                        <a:ea typeface="Tahoma"/>
                        <a:cs typeface="Tahoma"/>
                        <a:sym typeface="Tahoma"/>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endParaRPr lang="hu-HU" sz="1000" b="0" i="0" u="none" strike="noStrike" cap="none" noProof="0" dirty="0">
                        <a:solidFill>
                          <a:srgbClr val="000000"/>
                        </a:solidFill>
                        <a:latin typeface="Tahoma"/>
                        <a:ea typeface="Tahoma"/>
                        <a:cs typeface="Tahoma"/>
                        <a:sym typeface="Tahoma"/>
                      </a:endParaRPr>
                    </a:p>
                  </a:txBody>
                  <a:tcPr marL="9525" marR="9525" marT="9525"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7650">
                <a:tc>
                  <a:txBody>
                    <a:bodyPr/>
                    <a:lstStyle/>
                    <a:p>
                      <a:pPr marL="0" marR="0" lvl="0" indent="0" algn="l" rtl="0">
                        <a:spcBef>
                          <a:spcPts val="0"/>
                        </a:spcBef>
                        <a:spcAft>
                          <a:spcPts val="0"/>
                        </a:spcAft>
                        <a:buNone/>
                      </a:pPr>
                      <a:r>
                        <a:rPr lang="hu-HU" sz="1600" b="1" i="0" u="none" strike="noStrike" cap="none" noProof="0" dirty="0">
                          <a:solidFill>
                            <a:srgbClr val="000000"/>
                          </a:solidFill>
                          <a:latin typeface="Tahoma"/>
                          <a:ea typeface="Tahoma"/>
                          <a:cs typeface="Tahoma"/>
                          <a:sym typeface="Tahoma"/>
                        </a:rPr>
                        <a:t>1. Fenntartható életvitel</a:t>
                      </a:r>
                    </a:p>
                  </a:txBody>
                  <a:tcPr marL="9525" marR="9525" marT="9525"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4E0B2"/>
                    </a:solidFill>
                  </a:tcPr>
                </a:tc>
                <a:tc>
                  <a:txBody>
                    <a:bodyPr/>
                    <a:lstStyle/>
                    <a:p>
                      <a:pPr marL="0" marR="0" lvl="0" indent="0" algn="l" rtl="0">
                        <a:spcBef>
                          <a:spcPts val="0"/>
                        </a:spcBef>
                        <a:spcAft>
                          <a:spcPts val="0"/>
                        </a:spcAft>
                        <a:buNone/>
                      </a:pPr>
                      <a:endParaRPr lang="hu-HU" sz="1600" b="0" i="0" u="none" strike="noStrike" cap="none" noProof="0" dirty="0">
                        <a:solidFill>
                          <a:srgbClr val="000000"/>
                        </a:solidFill>
                        <a:latin typeface="Tahoma"/>
                        <a:ea typeface="Tahoma"/>
                        <a:cs typeface="Tahoma"/>
                        <a:sym typeface="Tahoma"/>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endParaRPr lang="hu-HU" sz="1600" b="0" i="0" u="none" strike="noStrike" cap="none" noProof="0" dirty="0">
                        <a:solidFill>
                          <a:srgbClr val="000000"/>
                        </a:solidFill>
                        <a:latin typeface="Tahoma"/>
                        <a:ea typeface="Tahoma"/>
                        <a:cs typeface="Tahoma"/>
                        <a:sym typeface="Tahoma"/>
                      </a:endParaRP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4E0B2"/>
                    </a:solidFill>
                  </a:tcPr>
                </a:tc>
                <a:extLst>
                  <a:ext uri="{0D108BD9-81ED-4DB2-BD59-A6C34878D82A}">
                    <a16:rowId xmlns:a16="http://schemas.microsoft.com/office/drawing/2014/main" val="10002"/>
                  </a:ext>
                </a:extLst>
              </a:tr>
              <a:tr h="190500">
                <a:tc rowSpan="3">
                  <a:txBody>
                    <a:bodyPr/>
                    <a:lstStyle/>
                    <a:p>
                      <a:pPr marL="0" marR="0" lvl="0" indent="0" algn="l" rtl="0">
                        <a:spcBef>
                          <a:spcPts val="0"/>
                        </a:spcBef>
                        <a:spcAft>
                          <a:spcPts val="0"/>
                        </a:spcAft>
                        <a:buNone/>
                      </a:pPr>
                      <a:r>
                        <a:rPr lang="hu-HU" sz="1400" b="0" i="1" u="none" strike="noStrike" cap="none" noProof="0" dirty="0">
                          <a:solidFill>
                            <a:srgbClr val="000000"/>
                          </a:solidFill>
                          <a:latin typeface="Tahoma"/>
                          <a:ea typeface="Tahoma"/>
                          <a:cs typeface="Tahoma"/>
                          <a:sym typeface="Tahoma"/>
                        </a:rPr>
                        <a:t>Cél: A személyes értékekről való elmélkedés, annak azonosítása és magyarázata, hogy az értékek hogyan különböznek egyénenként és változnak idővel, miközben kritikusan értékeli, hogy ezek hogyan illeszkednek a fenntarthatósági értékekhez.</a:t>
                      </a:r>
                    </a:p>
                  </a:txBody>
                  <a:tcPr marL="9525" marR="9525" marT="9525"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marL="0" marR="0" lvl="0" indent="0" algn="l" rtl="0">
                        <a:spcBef>
                          <a:spcPts val="0"/>
                        </a:spcBef>
                        <a:spcAft>
                          <a:spcPts val="0"/>
                        </a:spcAft>
                        <a:buNone/>
                      </a:pPr>
                      <a:endParaRPr lang="hu-HU" sz="1600" b="0" i="0" u="none" strike="noStrike" cap="none" noProof="0" dirty="0">
                        <a:solidFill>
                          <a:srgbClr val="000000"/>
                        </a:solidFill>
                        <a:latin typeface="Tahoma"/>
                        <a:ea typeface="Tahoma"/>
                        <a:cs typeface="Tahoma"/>
                        <a:sym typeface="Tahoma"/>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Font typeface="Arial"/>
                        <a:buNone/>
                      </a:pPr>
                      <a:r>
                        <a:rPr lang="hu-HU" sz="1600" b="1" i="0" u="none" strike="noStrike" cap="none" noProof="0" dirty="0">
                          <a:solidFill>
                            <a:schemeClr val="tx1"/>
                          </a:solidFill>
                          <a:latin typeface="Tahoma"/>
                          <a:ea typeface="Tahoma"/>
                          <a:cs typeface="Tahoma"/>
                          <a:sym typeface="Tahoma"/>
                        </a:rPr>
                        <a:t>1A - Generációk közötti elkötelezettség</a:t>
                      </a:r>
                      <a:endParaRPr lang="hu-HU" sz="1600" b="1" i="0" u="none" strike="noStrike" cap="none" noProof="0" dirty="0">
                        <a:solidFill>
                          <a:schemeClr val="tx1"/>
                        </a:solidFill>
                        <a:latin typeface="Tahoma"/>
                        <a:ea typeface="Tahoma"/>
                        <a:cs typeface="Tahoma"/>
                        <a:sym typeface="Arial"/>
                      </a:endParaRPr>
                    </a:p>
                  </a:txBody>
                  <a:tcPr marL="9525" marR="9525" marT="9525"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E0B4"/>
                    </a:solidFill>
                  </a:tcPr>
                </a:tc>
                <a:extLst>
                  <a:ext uri="{0D108BD9-81ED-4DB2-BD59-A6C34878D82A}">
                    <a16:rowId xmlns:a16="http://schemas.microsoft.com/office/drawing/2014/main" val="10003"/>
                  </a:ext>
                </a:extLst>
              </a:tr>
              <a:tr h="190500">
                <a:tc vMerge="1">
                  <a:txBody>
                    <a:bodyPr/>
                    <a:lstStyle/>
                    <a:p>
                      <a:endParaRPr lang="hu-HU"/>
                    </a:p>
                  </a:txBody>
                  <a:tcPr/>
                </a:tc>
                <a:tc>
                  <a:txBody>
                    <a:bodyPr/>
                    <a:lstStyle/>
                    <a:p>
                      <a:pPr marL="0" marR="0" lvl="0" indent="0" algn="l" rtl="0">
                        <a:spcBef>
                          <a:spcPts val="0"/>
                        </a:spcBef>
                        <a:spcAft>
                          <a:spcPts val="0"/>
                        </a:spcAft>
                        <a:buNone/>
                      </a:pPr>
                      <a:endParaRPr lang="hu-HU" sz="1600" b="0" i="0" u="none" strike="noStrike" cap="none" noProof="0" dirty="0">
                        <a:solidFill>
                          <a:srgbClr val="000000"/>
                        </a:solidFill>
                        <a:latin typeface="Tahoma"/>
                        <a:ea typeface="Tahoma"/>
                        <a:cs typeface="Tahoma"/>
                        <a:sym typeface="Tahoma"/>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hu-HU" sz="1600" b="1" i="0" u="none" strike="noStrike" cap="none" noProof="0" dirty="0">
                          <a:solidFill>
                            <a:schemeClr val="tx1"/>
                          </a:solidFill>
                          <a:latin typeface="Tahoma"/>
                          <a:ea typeface="Tahoma"/>
                          <a:cs typeface="Tahoma"/>
                          <a:sym typeface="Tahoma"/>
                        </a:rPr>
                        <a:t>1B - Hulladék</a:t>
                      </a:r>
                      <a:endParaRPr lang="hu-HU" noProof="0" dirty="0">
                        <a:solidFill>
                          <a:schemeClr val="tx1"/>
                        </a:solidFill>
                      </a:endParaRPr>
                    </a:p>
                  </a:txBody>
                  <a:tcPr marL="9525" marR="9525" marT="9525"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E0B4"/>
                    </a:solidFill>
                  </a:tcPr>
                </a:tc>
                <a:extLst>
                  <a:ext uri="{0D108BD9-81ED-4DB2-BD59-A6C34878D82A}">
                    <a16:rowId xmlns:a16="http://schemas.microsoft.com/office/drawing/2014/main" val="10004"/>
                  </a:ext>
                </a:extLst>
              </a:tr>
              <a:tr h="190500">
                <a:tc vMerge="1">
                  <a:txBody>
                    <a:bodyPr/>
                    <a:lstStyle/>
                    <a:p>
                      <a:endParaRPr lang="hu-HU"/>
                    </a:p>
                  </a:txBody>
                  <a:tcPr/>
                </a:tc>
                <a:tc>
                  <a:txBody>
                    <a:bodyPr/>
                    <a:lstStyle/>
                    <a:p>
                      <a:pPr marL="0" marR="0" lvl="0" indent="0" algn="l" rtl="0">
                        <a:spcBef>
                          <a:spcPts val="0"/>
                        </a:spcBef>
                        <a:spcAft>
                          <a:spcPts val="0"/>
                        </a:spcAft>
                        <a:buNone/>
                      </a:pPr>
                      <a:endParaRPr lang="hu-HU" sz="1600" b="0" i="0" u="none" strike="noStrike" cap="none" noProof="0" dirty="0">
                        <a:solidFill>
                          <a:srgbClr val="000000"/>
                        </a:solidFill>
                        <a:latin typeface="Tahoma"/>
                        <a:ea typeface="Tahoma"/>
                        <a:cs typeface="Tahoma"/>
                        <a:sym typeface="Tahoma"/>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hu-HU" sz="1600" b="1" i="0" u="none" strike="noStrike" cap="none" noProof="0" dirty="0">
                          <a:solidFill>
                            <a:schemeClr val="tx1"/>
                          </a:solidFill>
                          <a:latin typeface="Tahoma"/>
                          <a:ea typeface="Tahoma"/>
                          <a:cs typeface="Tahoma"/>
                          <a:sym typeface="Tahoma"/>
                        </a:rPr>
                        <a:t>1C - Zöld gazdaság</a:t>
                      </a:r>
                      <a:endParaRPr lang="hu-HU" sz="1600" b="1" i="0" u="none" strike="noStrike" cap="none" noProof="0" dirty="0">
                        <a:solidFill>
                          <a:schemeClr val="tx1"/>
                        </a:solidFill>
                        <a:latin typeface="Tahoma"/>
                        <a:ea typeface="Tahoma"/>
                        <a:cs typeface="Tahoma"/>
                        <a:sym typeface="Arial"/>
                      </a:endParaRPr>
                    </a:p>
                  </a:txBody>
                  <a:tcPr marL="9525" marR="9525" marT="9525"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E0B4"/>
                    </a:solidFill>
                  </a:tcPr>
                </a:tc>
                <a:extLst>
                  <a:ext uri="{0D108BD9-81ED-4DB2-BD59-A6C34878D82A}">
                    <a16:rowId xmlns:a16="http://schemas.microsoft.com/office/drawing/2014/main" val="10005"/>
                  </a:ext>
                </a:extLst>
              </a:tr>
              <a:tr h="190500">
                <a:tc>
                  <a:txBody>
                    <a:bodyPr/>
                    <a:lstStyle/>
                    <a:p>
                      <a:pPr marL="0" marR="0" lvl="0" indent="0" algn="l" rtl="0">
                        <a:spcBef>
                          <a:spcPts val="0"/>
                        </a:spcBef>
                        <a:spcAft>
                          <a:spcPts val="0"/>
                        </a:spcAft>
                        <a:buNone/>
                      </a:pPr>
                      <a:endParaRPr lang="hu-HU" sz="1000" b="0" i="0" u="none" strike="noStrike" cap="none" noProof="0" dirty="0">
                        <a:solidFill>
                          <a:srgbClr val="000000"/>
                        </a:solidFill>
                        <a:latin typeface="Tahoma"/>
                        <a:ea typeface="Tahoma"/>
                        <a:cs typeface="Tahoma"/>
                        <a:sym typeface="Tahoma"/>
                      </a:endParaRPr>
                    </a:p>
                  </a:txBody>
                  <a:tcPr marL="9525" marR="9525" marT="9525"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lang="hu-HU" sz="1000" b="0" i="0" u="none" strike="noStrike" cap="none" noProof="0" dirty="0">
                        <a:solidFill>
                          <a:srgbClr val="000000"/>
                        </a:solidFill>
                        <a:latin typeface="Tahoma"/>
                        <a:ea typeface="Tahoma"/>
                        <a:cs typeface="Tahoma"/>
                        <a:sym typeface="Tahoma"/>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endParaRPr lang="hu-HU" sz="1000" b="1" i="0" u="none" strike="noStrike" cap="none" noProof="0" dirty="0">
                        <a:solidFill>
                          <a:srgbClr val="000000"/>
                        </a:solidFill>
                        <a:latin typeface="Tahoma"/>
                        <a:ea typeface="Tahoma"/>
                        <a:cs typeface="Tahoma"/>
                        <a:sym typeface="Tahoma"/>
                      </a:endParaRP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47650">
                <a:tc>
                  <a:txBody>
                    <a:bodyPr/>
                    <a:lstStyle/>
                    <a:p>
                      <a:pPr marL="0" marR="0" lvl="0" indent="0" algn="l" rtl="0">
                        <a:spcBef>
                          <a:spcPts val="0"/>
                        </a:spcBef>
                        <a:spcAft>
                          <a:spcPts val="0"/>
                        </a:spcAft>
                        <a:buNone/>
                      </a:pPr>
                      <a:r>
                        <a:rPr lang="hu-HU" sz="1600" b="1" i="0" u="none" strike="noStrike" cap="none" noProof="0" dirty="0">
                          <a:solidFill>
                            <a:srgbClr val="000000"/>
                          </a:solidFill>
                          <a:latin typeface="Tahoma"/>
                          <a:ea typeface="Tahoma"/>
                          <a:cs typeface="Tahoma"/>
                          <a:sym typeface="Tahoma"/>
                        </a:rPr>
                        <a:t>2. A mai világ problémái</a:t>
                      </a:r>
                    </a:p>
                  </a:txBody>
                  <a:tcPr marL="9525" marR="9525" marT="9525"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3C6E7"/>
                    </a:solidFill>
                  </a:tcPr>
                </a:tc>
                <a:tc>
                  <a:txBody>
                    <a:bodyPr/>
                    <a:lstStyle/>
                    <a:p>
                      <a:pPr marL="0" marR="0" lvl="0" indent="0" algn="l" rtl="0">
                        <a:spcBef>
                          <a:spcPts val="0"/>
                        </a:spcBef>
                        <a:spcAft>
                          <a:spcPts val="0"/>
                        </a:spcAft>
                        <a:buNone/>
                      </a:pPr>
                      <a:endParaRPr lang="hu-HU" sz="1600" b="0" i="0" u="none" strike="noStrike" cap="none" noProof="0" dirty="0">
                        <a:solidFill>
                          <a:srgbClr val="000000"/>
                        </a:solidFill>
                        <a:latin typeface="Tahoma"/>
                        <a:ea typeface="Tahoma"/>
                        <a:cs typeface="Tahoma"/>
                        <a:sym typeface="Tahoma"/>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endParaRPr lang="hu-HU" sz="1600" b="1" i="0" u="none" strike="noStrike" cap="none" noProof="0" dirty="0">
                        <a:solidFill>
                          <a:srgbClr val="000000"/>
                        </a:solidFill>
                        <a:latin typeface="Tahoma"/>
                        <a:ea typeface="Tahoma"/>
                        <a:cs typeface="Tahoma"/>
                        <a:sym typeface="Tahoma"/>
                      </a:endParaRP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3C6E7"/>
                    </a:solidFill>
                  </a:tcPr>
                </a:tc>
                <a:extLst>
                  <a:ext uri="{0D108BD9-81ED-4DB2-BD59-A6C34878D82A}">
                    <a16:rowId xmlns:a16="http://schemas.microsoft.com/office/drawing/2014/main" val="10007"/>
                  </a:ext>
                </a:extLst>
              </a:tr>
              <a:tr h="190500">
                <a:tc rowSpan="2">
                  <a:txBody>
                    <a:bodyPr/>
                    <a:lstStyle/>
                    <a:p>
                      <a:pPr marL="0" marR="0" lvl="0" indent="0" algn="l" rtl="0">
                        <a:spcBef>
                          <a:spcPts val="0"/>
                        </a:spcBef>
                        <a:spcAft>
                          <a:spcPts val="0"/>
                        </a:spcAft>
                        <a:buNone/>
                      </a:pPr>
                      <a:r>
                        <a:rPr lang="hu-HU" sz="1400" b="0" i="1" u="none" strike="noStrike" cap="none" noProof="0" dirty="0">
                          <a:solidFill>
                            <a:srgbClr val="000000"/>
                          </a:solidFill>
                          <a:latin typeface="Tahoma"/>
                          <a:ea typeface="Tahoma"/>
                          <a:cs typeface="Tahoma"/>
                          <a:sym typeface="Tahoma"/>
                        </a:rPr>
                        <a:t>Cél: Átmenetek és kihívások kezelése összetett fenntarthatósági helyzetekben, valamint a jövővel kapcsolatos döntések meghozatala bizonytalanság, többértelműség és kockázat mellett.</a:t>
                      </a:r>
                    </a:p>
                  </a:txBody>
                  <a:tcPr marL="9525" marR="9525" marT="9525"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3C6E7"/>
                    </a:solidFill>
                  </a:tcPr>
                </a:tc>
                <a:tc>
                  <a:txBody>
                    <a:bodyPr/>
                    <a:lstStyle/>
                    <a:p>
                      <a:pPr marL="0" marR="0" lvl="0" indent="0" algn="l" rtl="0">
                        <a:spcBef>
                          <a:spcPts val="0"/>
                        </a:spcBef>
                        <a:spcAft>
                          <a:spcPts val="0"/>
                        </a:spcAft>
                        <a:buNone/>
                      </a:pPr>
                      <a:endParaRPr lang="hu-HU" sz="1600" b="0" i="0" u="none" strike="noStrike" cap="none" noProof="0" dirty="0">
                        <a:solidFill>
                          <a:srgbClr val="000000"/>
                        </a:solidFill>
                        <a:latin typeface="Tahoma"/>
                        <a:ea typeface="Tahoma"/>
                        <a:cs typeface="Tahoma"/>
                        <a:sym typeface="Tahoma"/>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hu-HU" sz="1600" b="1" i="0" u="none" strike="noStrike" cap="none" noProof="0" dirty="0">
                          <a:solidFill>
                            <a:srgbClr val="000000"/>
                          </a:solidFill>
                          <a:latin typeface="Tahoma"/>
                          <a:ea typeface="Tahoma"/>
                          <a:cs typeface="Tahoma"/>
                          <a:sym typeface="Tahoma"/>
                        </a:rPr>
                        <a:t>2A - Alkalmazkodás az éghajlatváltozáshoz</a:t>
                      </a:r>
                      <a:endParaRPr lang="hu-HU" noProof="0" dirty="0"/>
                    </a:p>
                  </a:txBody>
                  <a:tcPr marL="9525" marR="9525" marT="9525"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3C6E7"/>
                    </a:solidFill>
                  </a:tcPr>
                </a:tc>
                <a:extLst>
                  <a:ext uri="{0D108BD9-81ED-4DB2-BD59-A6C34878D82A}">
                    <a16:rowId xmlns:a16="http://schemas.microsoft.com/office/drawing/2014/main" val="10008"/>
                  </a:ext>
                </a:extLst>
              </a:tr>
              <a:tr h="190500">
                <a:tc vMerge="1">
                  <a:txBody>
                    <a:bodyPr/>
                    <a:lstStyle/>
                    <a:p>
                      <a:endParaRPr lang="hu-HU"/>
                    </a:p>
                  </a:txBody>
                  <a:tcPr/>
                </a:tc>
                <a:tc>
                  <a:txBody>
                    <a:bodyPr/>
                    <a:lstStyle/>
                    <a:p>
                      <a:pPr marL="0" marR="0" lvl="0" indent="0" algn="l" rtl="0">
                        <a:spcBef>
                          <a:spcPts val="0"/>
                        </a:spcBef>
                        <a:spcAft>
                          <a:spcPts val="0"/>
                        </a:spcAft>
                        <a:buNone/>
                      </a:pPr>
                      <a:endParaRPr lang="hu-HU" sz="1600" b="0" i="0" u="none" strike="noStrike" cap="none" noProof="0" dirty="0">
                        <a:solidFill>
                          <a:srgbClr val="000000"/>
                        </a:solidFill>
                        <a:latin typeface="Tahoma"/>
                        <a:ea typeface="Tahoma"/>
                        <a:cs typeface="Tahoma"/>
                        <a:sym typeface="Tahoma"/>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r>
                        <a:rPr lang="hu-HU" sz="1600" b="1" i="0" u="none" strike="noStrike" cap="none" noProof="0" dirty="0">
                          <a:solidFill>
                            <a:srgbClr val="000000"/>
                          </a:solidFill>
                          <a:latin typeface="Tahoma"/>
                          <a:ea typeface="Tahoma"/>
                          <a:cs typeface="Tahoma"/>
                          <a:sym typeface="Tahoma"/>
                        </a:rPr>
                        <a:t>2B - Az éghajlatváltozás mérséklése</a:t>
                      </a:r>
                      <a:endParaRPr lang="hu-HU" noProof="0" dirty="0"/>
                    </a:p>
                  </a:txBody>
                  <a:tcPr marL="9525" marR="9525" marT="9525" marB="0">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3C6E7"/>
                    </a:solidFill>
                  </a:tcPr>
                </a:tc>
                <a:extLst>
                  <a:ext uri="{0D108BD9-81ED-4DB2-BD59-A6C34878D82A}">
                    <a16:rowId xmlns:a16="http://schemas.microsoft.com/office/drawing/2014/main" val="10009"/>
                  </a:ext>
                </a:extLst>
              </a:tr>
              <a:tr h="190500">
                <a:tc>
                  <a:txBody>
                    <a:bodyPr/>
                    <a:lstStyle/>
                    <a:p>
                      <a:pPr marL="0" marR="0" lvl="0" indent="0" algn="l" rtl="0">
                        <a:spcBef>
                          <a:spcPts val="0"/>
                        </a:spcBef>
                        <a:spcAft>
                          <a:spcPts val="0"/>
                        </a:spcAft>
                        <a:buNone/>
                      </a:pPr>
                      <a:endParaRPr lang="hu-HU" sz="1000" b="0" i="0" u="none" strike="noStrike" cap="none" noProof="0" dirty="0">
                        <a:solidFill>
                          <a:srgbClr val="000000"/>
                        </a:solidFill>
                        <a:latin typeface="Tahoma"/>
                        <a:ea typeface="Tahoma"/>
                        <a:cs typeface="Tahoma"/>
                        <a:sym typeface="Tahoma"/>
                      </a:endParaRPr>
                    </a:p>
                  </a:txBody>
                  <a:tcPr marL="9525" marR="9525" marT="9525"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spcBef>
                          <a:spcPts val="0"/>
                        </a:spcBef>
                        <a:spcAft>
                          <a:spcPts val="0"/>
                        </a:spcAft>
                        <a:buNone/>
                      </a:pPr>
                      <a:endParaRPr lang="hu-HU" sz="1000" b="0" i="0" u="none" strike="noStrike" cap="none" noProof="0" dirty="0">
                        <a:solidFill>
                          <a:srgbClr val="000000"/>
                        </a:solidFill>
                        <a:latin typeface="Tahoma"/>
                        <a:ea typeface="Tahoma"/>
                        <a:cs typeface="Tahoma"/>
                        <a:sym typeface="Tahoma"/>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None/>
                      </a:pPr>
                      <a:endParaRPr lang="hu-HU" sz="1000" b="1" i="0" u="none" strike="noStrike" cap="none" noProof="0" dirty="0">
                        <a:solidFill>
                          <a:srgbClr val="000000"/>
                        </a:solidFill>
                        <a:latin typeface="Tahoma"/>
                        <a:ea typeface="Tahoma"/>
                        <a:cs typeface="Tahoma"/>
                        <a:sym typeface="Tahoma"/>
                      </a:endParaRPr>
                    </a:p>
                  </a:txBody>
                  <a:tcPr marL="9525" marR="9525" marT="9525" marB="0" anchor="b">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38125">
                <a:tc>
                  <a:txBody>
                    <a:bodyPr/>
                    <a:lstStyle/>
                    <a:p>
                      <a:pPr marL="0" marR="0" lvl="0" indent="0" algn="l" rtl="0">
                        <a:spcBef>
                          <a:spcPts val="0"/>
                        </a:spcBef>
                        <a:spcAft>
                          <a:spcPts val="0"/>
                        </a:spcAft>
                        <a:buNone/>
                      </a:pPr>
                      <a:r>
                        <a:rPr lang="hu-HU" sz="1600" b="1" i="0" u="none" strike="noStrike" cap="none" noProof="0" dirty="0">
                          <a:solidFill>
                            <a:srgbClr val="000000"/>
                          </a:solidFill>
                          <a:latin typeface="Tahoma"/>
                          <a:ea typeface="Tahoma"/>
                          <a:cs typeface="Tahoma"/>
                          <a:sym typeface="Tahoma"/>
                        </a:rPr>
                        <a:t>3. Energia: Energiaforrások, Energiaszegénység és Fenntarthatóság</a:t>
                      </a:r>
                    </a:p>
                  </a:txBody>
                  <a:tcPr marL="9525" marR="9525" marT="9525"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rtl="0">
                        <a:spcBef>
                          <a:spcPts val="0"/>
                        </a:spcBef>
                        <a:spcAft>
                          <a:spcPts val="0"/>
                        </a:spcAft>
                        <a:buNone/>
                      </a:pPr>
                      <a:endParaRPr lang="hu-HU" sz="1600" b="0" i="0" u="none" strike="noStrike" cap="none" noProof="0" dirty="0">
                        <a:solidFill>
                          <a:srgbClr val="000000"/>
                        </a:solidFill>
                        <a:latin typeface="Tahoma"/>
                        <a:ea typeface="Tahoma"/>
                        <a:cs typeface="Tahoma"/>
                        <a:sym typeface="Tahoma"/>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rtl="0">
                        <a:spcBef>
                          <a:spcPts val="0"/>
                        </a:spcBef>
                        <a:spcAft>
                          <a:spcPts val="0"/>
                        </a:spcAft>
                        <a:buNone/>
                      </a:pPr>
                      <a:r>
                        <a:rPr lang="hu-HU" sz="1600" b="1" i="0" u="none" strike="noStrike" cap="none" noProof="0" dirty="0">
                          <a:solidFill>
                            <a:srgbClr val="C00000"/>
                          </a:solidFill>
                          <a:latin typeface="Tahoma"/>
                          <a:ea typeface="Tahoma"/>
                          <a:cs typeface="Tahoma"/>
                          <a:sym typeface="Tahoma"/>
                        </a:rPr>
                        <a:t>3A - Energiaforrások</a:t>
                      </a:r>
                    </a:p>
                    <a:p>
                      <a:pPr marL="0" marR="0" lvl="0" indent="0" algn="l" rtl="0">
                        <a:spcBef>
                          <a:spcPts val="0"/>
                        </a:spcBef>
                        <a:spcAft>
                          <a:spcPts val="0"/>
                        </a:spcAft>
                        <a:buNone/>
                      </a:pPr>
                      <a:r>
                        <a:rPr lang="hu-HU" sz="1600" b="1" i="0" u="none" strike="noStrike" cap="none" noProof="0" dirty="0">
                          <a:solidFill>
                            <a:srgbClr val="C00000"/>
                          </a:solidFill>
                          <a:latin typeface="Tahoma"/>
                          <a:ea typeface="Tahoma"/>
                          <a:cs typeface="Tahoma"/>
                          <a:sym typeface="Tahoma"/>
                        </a:rPr>
                        <a:t>3B - Energiaszegénység</a:t>
                      </a:r>
                    </a:p>
                    <a:p>
                      <a:pPr marL="0" marR="0" lvl="0" indent="0" algn="l" rtl="0">
                        <a:spcBef>
                          <a:spcPts val="0"/>
                        </a:spcBef>
                        <a:spcAft>
                          <a:spcPts val="0"/>
                        </a:spcAft>
                        <a:buNone/>
                      </a:pPr>
                      <a:r>
                        <a:rPr lang="hu-HU" sz="1600" b="1" i="0" u="none" strike="noStrike" cap="none" noProof="0" dirty="0">
                          <a:solidFill>
                            <a:srgbClr val="C00000"/>
                          </a:solidFill>
                          <a:latin typeface="Tahoma"/>
                          <a:ea typeface="Tahoma"/>
                          <a:cs typeface="Tahoma"/>
                          <a:sym typeface="Tahoma"/>
                        </a:rPr>
                        <a:t>3C - Energetikai fenntarthatóság</a:t>
                      </a:r>
                    </a:p>
                    <a:p>
                      <a:pPr marL="0" marR="0" lvl="0" indent="0" algn="l" rtl="0">
                        <a:spcBef>
                          <a:spcPts val="0"/>
                        </a:spcBef>
                        <a:spcAft>
                          <a:spcPts val="0"/>
                        </a:spcAft>
                        <a:buNone/>
                      </a:pPr>
                      <a:r>
                        <a:rPr lang="hu-HU" sz="1600" b="1" i="0" u="none" strike="noStrike" cap="none" noProof="0" dirty="0">
                          <a:solidFill>
                            <a:schemeClr val="dk1"/>
                          </a:solidFill>
                          <a:latin typeface="Tahoma"/>
                          <a:ea typeface="Tahoma"/>
                          <a:cs typeface="Tahoma"/>
                          <a:sym typeface="Tahoma"/>
                        </a:rPr>
                        <a:t>3D - Fenntartható közlekedés</a:t>
                      </a:r>
                      <a:endParaRPr lang="hu-HU" noProof="0" dirty="0"/>
                    </a:p>
                  </a:txBody>
                  <a:tcPr marL="9525" marR="9525" marT="9525"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0011"/>
                  </a:ext>
                </a:extLst>
              </a:tr>
              <a:tr h="762000">
                <a:tc>
                  <a:txBody>
                    <a:bodyPr/>
                    <a:lstStyle/>
                    <a:p>
                      <a:pPr marL="0" marR="0" lvl="0" indent="0" algn="l" rtl="0">
                        <a:spcBef>
                          <a:spcPts val="0"/>
                        </a:spcBef>
                        <a:spcAft>
                          <a:spcPts val="0"/>
                        </a:spcAft>
                        <a:buNone/>
                      </a:pPr>
                      <a:r>
                        <a:rPr lang="hu-HU" sz="1400" b="0" i="1" u="none" strike="noStrike" cap="none" noProof="0" dirty="0">
                          <a:solidFill>
                            <a:srgbClr val="000000"/>
                          </a:solidFill>
                          <a:latin typeface="Tahoma"/>
                          <a:ea typeface="Tahoma"/>
                          <a:cs typeface="Tahoma"/>
                          <a:sym typeface="Tahoma"/>
                        </a:rPr>
                        <a:t>Cél: A saját fenntarthatósági potenciál felismerése és aktívan hozzájárulni a közösség és a bolygó kilátásainak javításához.</a:t>
                      </a:r>
                    </a:p>
                  </a:txBody>
                  <a:tcPr marL="9525" marR="9525" marT="9525" marB="0">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rtl="0">
                        <a:spcBef>
                          <a:spcPts val="0"/>
                        </a:spcBef>
                        <a:spcAft>
                          <a:spcPts val="0"/>
                        </a:spcAft>
                        <a:buNone/>
                      </a:pPr>
                      <a:endParaRPr lang="hu-HU" sz="1600" b="0" i="0" u="none" strike="noStrike" cap="none" noProof="0" dirty="0">
                        <a:solidFill>
                          <a:schemeClr val="tx1"/>
                        </a:solidFill>
                        <a:latin typeface="Tahoma"/>
                        <a:ea typeface="Tahoma"/>
                        <a:cs typeface="Tahoma"/>
                        <a:sym typeface="Tahoma"/>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10012"/>
                  </a:ext>
                </a:extLst>
              </a:tr>
            </a:tbl>
          </a:graphicData>
        </a:graphic>
      </p:graphicFrame>
      <p:cxnSp>
        <p:nvCxnSpPr>
          <p:cNvPr id="188" name="Google Shape;188;p4"/>
          <p:cNvCxnSpPr>
            <a:cxnSpLocks/>
          </p:cNvCxnSpPr>
          <p:nvPr/>
        </p:nvCxnSpPr>
        <p:spPr>
          <a:xfrm>
            <a:off x="4901938" y="1991867"/>
            <a:ext cx="575700" cy="417300"/>
          </a:xfrm>
          <a:prstGeom prst="curvedConnector3">
            <a:avLst>
              <a:gd name="adj1" fmla="val 50000"/>
            </a:avLst>
          </a:prstGeom>
          <a:noFill/>
          <a:ln w="57150" cap="flat" cmpd="sng">
            <a:solidFill>
              <a:schemeClr val="accent1"/>
            </a:solidFill>
            <a:prstDash val="solid"/>
            <a:miter lim="800000"/>
            <a:headEnd type="none" w="sm" len="sm"/>
            <a:tailEnd type="triangle" w="med" len="med"/>
          </a:ln>
        </p:spPr>
      </p:cxnSp>
      <p:cxnSp>
        <p:nvCxnSpPr>
          <p:cNvPr id="189" name="Google Shape;189;p4"/>
          <p:cNvCxnSpPr>
            <a:cxnSpLocks/>
          </p:cNvCxnSpPr>
          <p:nvPr/>
        </p:nvCxnSpPr>
        <p:spPr>
          <a:xfrm>
            <a:off x="4920792" y="3717756"/>
            <a:ext cx="556800" cy="382200"/>
          </a:xfrm>
          <a:prstGeom prst="curvedConnector3">
            <a:avLst>
              <a:gd name="adj1" fmla="val 50000"/>
            </a:avLst>
          </a:prstGeom>
          <a:noFill/>
          <a:ln w="57150" cap="flat" cmpd="sng">
            <a:solidFill>
              <a:schemeClr val="accent1"/>
            </a:solidFill>
            <a:prstDash val="solid"/>
            <a:miter lim="800000"/>
            <a:headEnd type="none" w="sm" len="sm"/>
            <a:tailEnd type="triangle" w="med" len="med"/>
          </a:ln>
        </p:spPr>
      </p:cxnSp>
      <p:cxnSp>
        <p:nvCxnSpPr>
          <p:cNvPr id="190" name="Google Shape;190;p4"/>
          <p:cNvCxnSpPr>
            <a:cxnSpLocks/>
          </p:cNvCxnSpPr>
          <p:nvPr/>
        </p:nvCxnSpPr>
        <p:spPr>
          <a:xfrm>
            <a:off x="4883085" y="4991769"/>
            <a:ext cx="594600" cy="445500"/>
          </a:xfrm>
          <a:prstGeom prst="curvedConnector3">
            <a:avLst>
              <a:gd name="adj1" fmla="val 50000"/>
            </a:avLst>
          </a:prstGeom>
          <a:noFill/>
          <a:ln w="57150" cap="flat" cmpd="sng">
            <a:solidFill>
              <a:schemeClr val="accent1"/>
            </a:solidFill>
            <a:prstDash val="solid"/>
            <a:miter lim="800000"/>
            <a:headEnd type="none" w="sm" len="sm"/>
            <a:tailEnd type="triangle" w="med" len="med"/>
          </a:ln>
        </p:spPr>
      </p:cxnSp>
      <p:graphicFrame>
        <p:nvGraphicFramePr>
          <p:cNvPr id="191" name="Google Shape;191;p4"/>
          <p:cNvGraphicFramePr/>
          <p:nvPr>
            <p:extLst>
              <p:ext uri="{D42A27DB-BD31-4B8C-83A1-F6EECF244321}">
                <p14:modId xmlns:p14="http://schemas.microsoft.com/office/powerpoint/2010/main" val="327867928"/>
              </p:ext>
            </p:extLst>
          </p:nvPr>
        </p:nvGraphicFramePr>
        <p:xfrm>
          <a:off x="9583615" y="1427020"/>
          <a:ext cx="2141425" cy="4682375"/>
        </p:xfrm>
        <a:graphic>
          <a:graphicData uri="http://schemas.openxmlformats.org/drawingml/2006/table">
            <a:tbl>
              <a:tblPr firstRow="1" bandRow="1">
                <a:tableStyleId>{5C22544A-7EE6-4342-B048-85BDC9FD1C3A}</a:tableStyleId>
              </a:tblPr>
              <a:tblGrid>
                <a:gridCol w="2141425">
                  <a:extLst>
                    <a:ext uri="{9D8B030D-6E8A-4147-A177-3AD203B41FA5}">
                      <a16:colId xmlns:a16="http://schemas.microsoft.com/office/drawing/2014/main" val="20000"/>
                    </a:ext>
                  </a:extLst>
                </a:gridCol>
              </a:tblGrid>
              <a:tr h="549125">
                <a:tc>
                  <a:txBody>
                    <a:bodyPr/>
                    <a:lstStyle/>
                    <a:p>
                      <a:pPr marL="0" marR="0" lvl="0" indent="0" algn="ctr" rtl="0">
                        <a:spcBef>
                          <a:spcPts val="0"/>
                        </a:spcBef>
                        <a:spcAft>
                          <a:spcPts val="0"/>
                        </a:spcAft>
                        <a:buNone/>
                      </a:pPr>
                      <a:r>
                        <a:rPr lang="hu-HU" sz="1600" u="none" strike="noStrike" cap="none" noProof="0" dirty="0">
                          <a:latin typeface="Tahoma" panose="020B0604030504040204" pitchFamily="34" charset="0"/>
                          <a:ea typeface="Tahoma" panose="020B0604030504040204" pitchFamily="34" charset="0"/>
                          <a:cs typeface="Tahoma" panose="020B0604030504040204" pitchFamily="34" charset="0"/>
                          <a:sym typeface="Tahoma"/>
                        </a:rPr>
                        <a:t>WP4 képzési modulok</a:t>
                      </a:r>
                      <a:endParaRPr lang="hu-HU" sz="1600" noProof="0" dirty="0">
                        <a:latin typeface="Tahoma" panose="020B0604030504040204" pitchFamily="34" charset="0"/>
                        <a:ea typeface="Tahoma" panose="020B0604030504040204" pitchFamily="34" charset="0"/>
                        <a:cs typeface="Tahoma" panose="020B0604030504040204" pitchFamily="34" charset="0"/>
                        <a:sym typeface="Tahoma"/>
                      </a:endParaRPr>
                    </a:p>
                  </a:txBody>
                  <a:tcPr marL="91450" marR="91450" marT="45725" marB="45725"/>
                </a:tc>
                <a:extLst>
                  <a:ext uri="{0D108BD9-81ED-4DB2-BD59-A6C34878D82A}">
                    <a16:rowId xmlns:a16="http://schemas.microsoft.com/office/drawing/2014/main" val="10000"/>
                  </a:ext>
                </a:extLst>
              </a:tr>
              <a:tr h="180000">
                <a:tc>
                  <a:txBody>
                    <a:bodyPr/>
                    <a:lstStyle/>
                    <a:p>
                      <a:pPr marL="0" marR="0" lvl="0" indent="0" algn="ctr" rtl="0">
                        <a:spcBef>
                          <a:spcPts val="0"/>
                        </a:spcBef>
                        <a:spcAft>
                          <a:spcPts val="0"/>
                        </a:spcAft>
                        <a:buNone/>
                      </a:pPr>
                      <a:endParaRPr lang="hu-HU" sz="1050" noProof="0" dirty="0">
                        <a:latin typeface="Tahoma" panose="020B0604030504040204" pitchFamily="34" charset="0"/>
                        <a:ea typeface="Tahoma" panose="020B0604030504040204" pitchFamily="34" charset="0"/>
                        <a:cs typeface="Tahoma" panose="020B0604030504040204" pitchFamily="34" charset="0"/>
                        <a:sym typeface="Tahoma"/>
                      </a:endParaRPr>
                    </a:p>
                  </a:txBody>
                  <a:tcPr marL="28575" marR="28575" marT="19050" marB="19050" anchor="ctr">
                    <a:solidFill>
                      <a:schemeClr val="bg1"/>
                    </a:solidFill>
                  </a:tcPr>
                </a:tc>
                <a:extLst>
                  <a:ext uri="{0D108BD9-81ED-4DB2-BD59-A6C34878D82A}">
                    <a16:rowId xmlns:a16="http://schemas.microsoft.com/office/drawing/2014/main" val="10001"/>
                  </a:ext>
                </a:extLst>
              </a:tr>
              <a:tr h="498550">
                <a:tc>
                  <a:txBody>
                    <a:bodyPr/>
                    <a:lstStyle/>
                    <a:p>
                      <a:pPr marL="0" marR="0" lvl="0" indent="0" algn="ctr" rtl="0">
                        <a:lnSpc>
                          <a:spcPct val="100000"/>
                        </a:lnSpc>
                        <a:spcBef>
                          <a:spcPts val="0"/>
                        </a:spcBef>
                        <a:spcAft>
                          <a:spcPts val="0"/>
                        </a:spcAft>
                        <a:buClr>
                          <a:schemeClr val="dk1"/>
                        </a:buClr>
                        <a:buSzPts val="1600"/>
                        <a:buFont typeface="Tahoma"/>
                        <a:buNone/>
                      </a:pPr>
                      <a:r>
                        <a:rPr lang="hu-HU" sz="1600" noProof="0" dirty="0">
                          <a:latin typeface="Tahoma" panose="020B0604030504040204" pitchFamily="34" charset="0"/>
                          <a:ea typeface="Tahoma" panose="020B0604030504040204" pitchFamily="34" charset="0"/>
                          <a:cs typeface="Tahoma" panose="020B0604030504040204" pitchFamily="34" charset="0"/>
                          <a:sym typeface="Tahoma"/>
                        </a:rPr>
                        <a:t>1. Bevezetés</a:t>
                      </a:r>
                      <a:endParaRPr lang="hu-HU" noProof="0" dirty="0">
                        <a:latin typeface="Tahoma" panose="020B0604030504040204" pitchFamily="34" charset="0"/>
                        <a:ea typeface="Tahoma" panose="020B0604030504040204" pitchFamily="34" charset="0"/>
                        <a:cs typeface="Tahoma" panose="020B0604030504040204" pitchFamily="34" charset="0"/>
                      </a:endParaRPr>
                    </a:p>
                  </a:txBody>
                  <a:tcPr marL="28575" marR="28575" marT="19050" marB="19050" anchor="ctr"/>
                </a:tc>
                <a:extLst>
                  <a:ext uri="{0D108BD9-81ED-4DB2-BD59-A6C34878D82A}">
                    <a16:rowId xmlns:a16="http://schemas.microsoft.com/office/drawing/2014/main" val="10002"/>
                  </a:ext>
                </a:extLst>
              </a:tr>
              <a:tr h="599875">
                <a:tc>
                  <a:txBody>
                    <a:bodyPr/>
                    <a:lstStyle/>
                    <a:p>
                      <a:pPr marL="0" marR="0" lvl="0" indent="0" algn="ctr" rtl="0">
                        <a:spcBef>
                          <a:spcPts val="0"/>
                        </a:spcBef>
                        <a:spcAft>
                          <a:spcPts val="0"/>
                        </a:spcAft>
                        <a:buNone/>
                      </a:pPr>
                      <a:r>
                        <a:rPr lang="hu-HU" sz="1600" b="1" u="none" strike="noStrike" cap="none" noProof="0" dirty="0">
                          <a:solidFill>
                            <a:srgbClr val="C00000"/>
                          </a:solidFill>
                          <a:latin typeface="Tahoma" panose="020B0604030504040204" pitchFamily="34" charset="0"/>
                          <a:ea typeface="Tahoma" panose="020B0604030504040204" pitchFamily="34" charset="0"/>
                          <a:cs typeface="Tahoma" panose="020B0604030504040204" pitchFamily="34" charset="0"/>
                          <a:sym typeface="Tahoma"/>
                        </a:rPr>
                        <a:t>2. A ház teljesítménye </a:t>
                      </a:r>
                      <a:endParaRPr lang="hu-HU" sz="1600" b="1" i="0" u="none" strike="noStrike" cap="none" noProof="0" dirty="0">
                        <a:solidFill>
                          <a:srgbClr val="C00000"/>
                        </a:solidFill>
                        <a:latin typeface="Tahoma" panose="020B0604030504040204" pitchFamily="34" charset="0"/>
                        <a:ea typeface="Tahoma" panose="020B0604030504040204" pitchFamily="34" charset="0"/>
                        <a:cs typeface="Tahoma" panose="020B0604030504040204" pitchFamily="34" charset="0"/>
                        <a:sym typeface="Arial"/>
                      </a:endParaRPr>
                    </a:p>
                  </a:txBody>
                  <a:tcPr marL="28575" marR="28575" marT="19050" marB="19050" anchor="ctr"/>
                </a:tc>
                <a:extLst>
                  <a:ext uri="{0D108BD9-81ED-4DB2-BD59-A6C34878D82A}">
                    <a16:rowId xmlns:a16="http://schemas.microsoft.com/office/drawing/2014/main" val="10003"/>
                  </a:ext>
                </a:extLst>
              </a:tr>
              <a:tr h="516450">
                <a:tc>
                  <a:txBody>
                    <a:bodyPr/>
                    <a:lstStyle/>
                    <a:p>
                      <a:pPr marL="0" marR="0" lvl="0" indent="0" algn="ctr" rtl="0">
                        <a:spcBef>
                          <a:spcPts val="0"/>
                        </a:spcBef>
                        <a:spcAft>
                          <a:spcPts val="0"/>
                        </a:spcAft>
                        <a:buNone/>
                      </a:pPr>
                      <a:r>
                        <a:rPr lang="hu-HU" sz="1600" b="0" noProof="0" dirty="0">
                          <a:latin typeface="Tahoma" panose="020B0604030504040204" pitchFamily="34" charset="0"/>
                          <a:ea typeface="Tahoma" panose="020B0604030504040204" pitchFamily="34" charset="0"/>
                          <a:cs typeface="Tahoma" panose="020B0604030504040204" pitchFamily="34" charset="0"/>
                          <a:sym typeface="Tahoma"/>
                        </a:rPr>
                        <a:t>3. Házfelújítás</a:t>
                      </a:r>
                      <a:endParaRPr lang="hu-HU" noProof="0" dirty="0">
                        <a:latin typeface="Tahoma" panose="020B0604030504040204" pitchFamily="34" charset="0"/>
                        <a:ea typeface="Tahoma" panose="020B0604030504040204" pitchFamily="34" charset="0"/>
                        <a:cs typeface="Tahoma" panose="020B0604030504040204" pitchFamily="34" charset="0"/>
                      </a:endParaRPr>
                    </a:p>
                  </a:txBody>
                  <a:tcPr marL="28575" marR="28575" marT="19050" marB="19050" anchor="ctr"/>
                </a:tc>
                <a:extLst>
                  <a:ext uri="{0D108BD9-81ED-4DB2-BD59-A6C34878D82A}">
                    <a16:rowId xmlns:a16="http://schemas.microsoft.com/office/drawing/2014/main" val="10004"/>
                  </a:ext>
                </a:extLst>
              </a:tr>
              <a:tr h="479700">
                <a:tc>
                  <a:txBody>
                    <a:bodyPr/>
                    <a:lstStyle/>
                    <a:p>
                      <a:pPr marL="0" marR="0" lvl="0" indent="0" algn="ctr" rtl="0">
                        <a:spcBef>
                          <a:spcPts val="0"/>
                        </a:spcBef>
                        <a:spcAft>
                          <a:spcPts val="0"/>
                        </a:spcAft>
                        <a:buNone/>
                      </a:pPr>
                      <a:r>
                        <a:rPr lang="hu-HU" sz="1600" noProof="0" dirty="0">
                          <a:latin typeface="Tahoma" panose="020B0604030504040204" pitchFamily="34" charset="0"/>
                          <a:ea typeface="Tahoma" panose="020B0604030504040204" pitchFamily="34" charset="0"/>
                          <a:cs typeface="Tahoma" panose="020B0604030504040204" pitchFamily="34" charset="0"/>
                          <a:sym typeface="Tahoma"/>
                        </a:rPr>
                        <a:t>4. Hulladék</a:t>
                      </a:r>
                      <a:endParaRPr lang="hu-HU" noProof="0" dirty="0">
                        <a:latin typeface="Tahoma" panose="020B0604030504040204" pitchFamily="34" charset="0"/>
                        <a:ea typeface="Tahoma" panose="020B0604030504040204" pitchFamily="34" charset="0"/>
                        <a:cs typeface="Tahoma" panose="020B0604030504040204" pitchFamily="34" charset="0"/>
                      </a:endParaRPr>
                    </a:p>
                  </a:txBody>
                  <a:tcPr marL="28575" marR="28575" marT="19050" marB="19050" anchor="ctr"/>
                </a:tc>
                <a:extLst>
                  <a:ext uri="{0D108BD9-81ED-4DB2-BD59-A6C34878D82A}">
                    <a16:rowId xmlns:a16="http://schemas.microsoft.com/office/drawing/2014/main" val="10005"/>
                  </a:ext>
                </a:extLst>
              </a:tr>
              <a:tr h="610800">
                <a:tc>
                  <a:txBody>
                    <a:bodyPr/>
                    <a:lstStyle/>
                    <a:p>
                      <a:pPr marL="0" marR="0" lvl="0" indent="0" algn="ctr" rtl="0">
                        <a:spcBef>
                          <a:spcPts val="0"/>
                        </a:spcBef>
                        <a:spcAft>
                          <a:spcPts val="0"/>
                        </a:spcAft>
                        <a:buNone/>
                      </a:pPr>
                      <a:r>
                        <a:rPr lang="hu-HU" sz="1600" noProof="0" dirty="0">
                          <a:latin typeface="Tahoma" panose="020B0604030504040204" pitchFamily="34" charset="0"/>
                          <a:ea typeface="Tahoma" panose="020B0604030504040204" pitchFamily="34" charset="0"/>
                          <a:cs typeface="Tahoma" panose="020B0604030504040204" pitchFamily="34" charset="0"/>
                          <a:sym typeface="Tahoma"/>
                        </a:rPr>
                        <a:t>5. Fenntartható közlekedés</a:t>
                      </a:r>
                      <a:endParaRPr lang="hu-HU" noProof="0" dirty="0">
                        <a:latin typeface="Tahoma" panose="020B0604030504040204" pitchFamily="34" charset="0"/>
                        <a:ea typeface="Tahoma" panose="020B0604030504040204" pitchFamily="34" charset="0"/>
                        <a:cs typeface="Tahoma" panose="020B0604030504040204" pitchFamily="34" charset="0"/>
                      </a:endParaRPr>
                    </a:p>
                  </a:txBody>
                  <a:tcPr marL="28575" marR="28575" marT="19050" marB="19050" anchor="ctr"/>
                </a:tc>
                <a:extLst>
                  <a:ext uri="{0D108BD9-81ED-4DB2-BD59-A6C34878D82A}">
                    <a16:rowId xmlns:a16="http://schemas.microsoft.com/office/drawing/2014/main" val="10006"/>
                  </a:ext>
                </a:extLst>
              </a:tr>
              <a:tr h="599875">
                <a:tc>
                  <a:txBody>
                    <a:bodyPr/>
                    <a:lstStyle/>
                    <a:p>
                      <a:pPr marL="0" marR="0" lvl="0" indent="0" algn="ctr" rtl="0">
                        <a:spcBef>
                          <a:spcPts val="0"/>
                        </a:spcBef>
                        <a:spcAft>
                          <a:spcPts val="0"/>
                        </a:spcAft>
                        <a:buNone/>
                      </a:pPr>
                      <a:r>
                        <a:rPr lang="hu-HU" sz="1600" noProof="0" dirty="0">
                          <a:latin typeface="Tahoma" panose="020B0604030504040204" pitchFamily="34" charset="0"/>
                          <a:ea typeface="Tahoma" panose="020B0604030504040204" pitchFamily="34" charset="0"/>
                          <a:cs typeface="Tahoma" panose="020B0604030504040204" pitchFamily="34" charset="0"/>
                          <a:sym typeface="Tahoma"/>
                        </a:rPr>
                        <a:t>6. Fenntartható élelmiszerek</a:t>
                      </a:r>
                      <a:endParaRPr lang="hu-HU" noProof="0" dirty="0">
                        <a:latin typeface="Tahoma" panose="020B0604030504040204" pitchFamily="34" charset="0"/>
                        <a:ea typeface="Tahoma" panose="020B0604030504040204" pitchFamily="34" charset="0"/>
                        <a:cs typeface="Tahoma" panose="020B0604030504040204" pitchFamily="34" charset="0"/>
                      </a:endParaRPr>
                    </a:p>
                  </a:txBody>
                  <a:tcPr marL="28575" marR="28575" marT="19050" marB="19050" anchor="ctr"/>
                </a:tc>
                <a:extLst>
                  <a:ext uri="{0D108BD9-81ED-4DB2-BD59-A6C34878D82A}">
                    <a16:rowId xmlns:a16="http://schemas.microsoft.com/office/drawing/2014/main" val="10007"/>
                  </a:ext>
                </a:extLst>
              </a:tr>
              <a:tr h="599875">
                <a:tc>
                  <a:txBody>
                    <a:bodyPr/>
                    <a:lstStyle/>
                    <a:p>
                      <a:pPr marL="0" marR="0" lvl="0" indent="0" algn="ctr" rtl="0">
                        <a:spcBef>
                          <a:spcPts val="0"/>
                        </a:spcBef>
                        <a:spcAft>
                          <a:spcPts val="0"/>
                        </a:spcAft>
                        <a:buNone/>
                      </a:pPr>
                      <a:r>
                        <a:rPr lang="hu-HU" sz="1600" b="0" u="none" strike="noStrike" cap="none" noProof="0" dirty="0">
                          <a:solidFill>
                            <a:schemeClr val="tx1"/>
                          </a:solidFill>
                          <a:latin typeface="Tahoma" panose="020B0604030504040204" pitchFamily="34" charset="0"/>
                          <a:ea typeface="Tahoma" panose="020B0604030504040204" pitchFamily="34" charset="0"/>
                          <a:cs typeface="Tahoma" panose="020B0604030504040204" pitchFamily="34" charset="0"/>
                          <a:sym typeface="Tahoma"/>
                        </a:rPr>
                        <a:t>7. Biodiverzitás és zéró szennyezés</a:t>
                      </a:r>
                      <a:endParaRPr lang="hu-HU" sz="1600" b="0" i="0" u="none" strike="noStrike" cap="none" noProof="0" dirty="0">
                        <a:solidFill>
                          <a:schemeClr val="tx1"/>
                        </a:solidFill>
                        <a:latin typeface="Tahoma" panose="020B0604030504040204" pitchFamily="34" charset="0"/>
                        <a:ea typeface="Tahoma" panose="020B0604030504040204" pitchFamily="34" charset="0"/>
                        <a:cs typeface="Tahoma" panose="020B0604030504040204" pitchFamily="34" charset="0"/>
                        <a:sym typeface="Arial"/>
                      </a:endParaRPr>
                    </a:p>
                  </a:txBody>
                  <a:tcPr marL="28575" marR="28575" marT="19050" marB="1905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92228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A867B-EFAB-0EFC-913F-47580E6EEBF8}"/>
              </a:ext>
            </a:extLst>
          </p:cNvPr>
          <p:cNvSpPr>
            <a:spLocks noGrp="1"/>
          </p:cNvSpPr>
          <p:nvPr>
            <p:ph type="title"/>
          </p:nvPr>
        </p:nvSpPr>
        <p:spPr>
          <a:xfrm>
            <a:off x="886691" y="403225"/>
            <a:ext cx="10515600" cy="872419"/>
          </a:xfrm>
        </p:spPr>
        <p:txBody>
          <a:bodyPr/>
          <a:lstStyle/>
          <a:p>
            <a:r>
              <a:rPr lang="en-US"/>
              <a:t>Fontos fogalmak, kifejezések tisztázása</a:t>
            </a:r>
            <a:endParaRPr lang="en-MT" dirty="0"/>
          </a:p>
        </p:txBody>
      </p:sp>
      <p:sp>
        <p:nvSpPr>
          <p:cNvPr id="3" name="Content Placeholder 2">
            <a:extLst>
              <a:ext uri="{FF2B5EF4-FFF2-40B4-BE49-F238E27FC236}">
                <a16:creationId xmlns:a16="http://schemas.microsoft.com/office/drawing/2014/main" id="{C2C71F94-158B-F196-9F97-832764583110}"/>
              </a:ext>
            </a:extLst>
          </p:cNvPr>
          <p:cNvSpPr>
            <a:spLocks noGrp="1"/>
          </p:cNvSpPr>
          <p:nvPr>
            <p:ph sz="half" idx="1"/>
          </p:nvPr>
        </p:nvSpPr>
        <p:spPr>
          <a:xfrm>
            <a:off x="886691" y="1271146"/>
            <a:ext cx="10194422" cy="5120323"/>
          </a:xfrm>
        </p:spPr>
        <p:txBody>
          <a:bodyPr>
            <a:noAutofit/>
          </a:bodyPr>
          <a:lstStyle/>
          <a:p>
            <a:pPr algn="just" rtl="0" fontAlgn="base">
              <a:lnSpc>
                <a:spcPct val="120000"/>
              </a:lnSpc>
              <a:spcBef>
                <a:spcPts val="0"/>
              </a:spcBef>
              <a:spcAft>
                <a:spcPts val="600"/>
              </a:spcAft>
              <a:buFont typeface="Wingdings" panose="05000000000000000000" pitchFamily="2" charset="2"/>
              <a:buChar char="§"/>
            </a:pPr>
            <a:r>
              <a:rPr lang="hu-HU" sz="1800" b="1" i="0" u="none" strike="noStrike" dirty="0">
                <a:solidFill>
                  <a:srgbClr val="ED7D31"/>
                </a:solidFill>
                <a:effectLst/>
              </a:rPr>
              <a:t>Energia</a:t>
            </a:r>
            <a:r>
              <a:rPr lang="hu-HU" sz="1800" b="0" i="0" u="none" strike="noStrike" dirty="0">
                <a:solidFill>
                  <a:srgbClr val="000000"/>
                </a:solidFill>
                <a:effectLst/>
              </a:rPr>
              <a:t> – egy absztrakt fizikai mennyiség, amely a cselekvést és/vagy mozgást előidéző ​​képességre vonatkozik, és számos formában kifejezhető: kinetikai, kémiai, potenciális stb.</a:t>
            </a:r>
          </a:p>
          <a:p>
            <a:pPr marL="342900" lvl="0" indent="-342900" algn="just" rtl="0">
              <a:lnSpc>
                <a:spcPct val="120000"/>
              </a:lnSpc>
              <a:spcBef>
                <a:spcPts val="0"/>
              </a:spcBef>
              <a:spcAft>
                <a:spcPts val="600"/>
              </a:spcAft>
              <a:buSzPct val="100000"/>
              <a:buFont typeface="Noto Sans Symbols"/>
              <a:buChar char="▪"/>
            </a:pPr>
            <a:r>
              <a:rPr lang="hu-HU" sz="1800" b="1" dirty="0">
                <a:solidFill>
                  <a:srgbClr val="ED7D31"/>
                </a:solidFill>
              </a:rPr>
              <a:t>Energiaszegénység</a:t>
            </a:r>
            <a:r>
              <a:rPr lang="hu-HU" sz="1800" i="0" u="none" strike="noStrike" dirty="0"/>
              <a:t> – amikor a háztartások képtelenek megfizethető áron megfelelő szintű energiaszolgáltatáshoz jutni.</a:t>
            </a:r>
          </a:p>
          <a:p>
            <a:pPr marL="342900" lvl="0" indent="-342900" algn="just" rtl="0">
              <a:lnSpc>
                <a:spcPct val="120000"/>
              </a:lnSpc>
              <a:spcBef>
                <a:spcPts val="0"/>
              </a:spcBef>
              <a:spcAft>
                <a:spcPts val="600"/>
              </a:spcAft>
              <a:buSzPct val="100000"/>
              <a:buFont typeface="Noto Sans Symbols"/>
              <a:buChar char="▪"/>
            </a:pPr>
            <a:r>
              <a:rPr lang="hu-HU" sz="1800" b="1" dirty="0">
                <a:solidFill>
                  <a:srgbClr val="ED7D31"/>
                </a:solidFill>
              </a:rPr>
              <a:t>Klímaváltozás</a:t>
            </a:r>
            <a:r>
              <a:rPr lang="hu-HU" sz="1800" i="0" u="none" strike="noStrike" dirty="0"/>
              <a:t> – olyan globális vagy regionális éghajlatváltozásra utal, amely évtizedek alatt következik be, és hatással van az ökoszisztémák egyensúlyára.</a:t>
            </a:r>
          </a:p>
          <a:p>
            <a:pPr marL="342900" lvl="0" indent="-342900" algn="just" rtl="0">
              <a:lnSpc>
                <a:spcPct val="120000"/>
              </a:lnSpc>
              <a:spcBef>
                <a:spcPts val="0"/>
              </a:spcBef>
              <a:spcAft>
                <a:spcPts val="600"/>
              </a:spcAft>
              <a:buSzPct val="100000"/>
              <a:buFont typeface="Noto Sans Symbols"/>
              <a:buChar char="▪"/>
            </a:pPr>
            <a:r>
              <a:rPr lang="hu-HU" sz="1800" b="1" dirty="0">
                <a:solidFill>
                  <a:srgbClr val="ED7D31"/>
                </a:solidFill>
              </a:rPr>
              <a:t>Fenntartható fejlődés </a:t>
            </a:r>
            <a:r>
              <a:rPr lang="hu-HU" sz="1800" dirty="0">
                <a:solidFill>
                  <a:srgbClr val="000000"/>
                </a:solidFill>
              </a:rPr>
              <a:t>– „olyan fejlődés, amely biztosítani tudja a jelen szükségleteinek kielégítését anélkül, hogy veszélyeztetné a jövő generációk lehetőségeit saját szükségleteik kielégítésére”. (ENSZ, 1987)</a:t>
            </a:r>
          </a:p>
          <a:p>
            <a:pPr marL="342900" lvl="0" indent="-342900" algn="just" rtl="0">
              <a:lnSpc>
                <a:spcPct val="120000"/>
              </a:lnSpc>
              <a:spcBef>
                <a:spcPts val="0"/>
              </a:spcBef>
              <a:spcAft>
                <a:spcPts val="600"/>
              </a:spcAft>
              <a:buSzPct val="100000"/>
              <a:buFont typeface="Noto Sans Symbols"/>
              <a:buChar char="▪"/>
            </a:pPr>
            <a:r>
              <a:rPr lang="hu-HU" sz="1800" b="1" dirty="0">
                <a:solidFill>
                  <a:srgbClr val="ED7D31"/>
                </a:solidFill>
              </a:rPr>
              <a:t>Nemzedékek közötti elkötelezettség </a:t>
            </a:r>
            <a:r>
              <a:rPr lang="hu-HU" sz="1800" dirty="0">
                <a:solidFill>
                  <a:srgbClr val="000000"/>
                </a:solidFill>
              </a:rPr>
              <a:t>– a fenntarthatósággal kapcsolatos erkölcsi és etikai kötelezettség, amely magában foglalja az egészséges környezet védelmét, mint a jelenlegi és a jövő generációinak kötelességét és elidegeníthetetlen jogát.</a:t>
            </a:r>
          </a:p>
        </p:txBody>
      </p:sp>
    </p:spTree>
    <p:extLst>
      <p:ext uri="{BB962C8B-B14F-4D97-AF65-F5344CB8AC3E}">
        <p14:creationId xmlns:p14="http://schemas.microsoft.com/office/powerpoint/2010/main" val="627495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6"/>
          <p:cNvSpPr txBox="1">
            <a:spLocks noGrp="1"/>
          </p:cNvSpPr>
          <p:nvPr>
            <p:ph type="title"/>
          </p:nvPr>
        </p:nvSpPr>
        <p:spPr>
          <a:xfrm>
            <a:off x="838200" y="365125"/>
            <a:ext cx="7553325"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hu-HU" dirty="0"/>
              <a:t>Tartalomjegyzék</a:t>
            </a:r>
          </a:p>
        </p:txBody>
      </p:sp>
      <p:sp>
        <p:nvSpPr>
          <p:cNvPr id="203" name="Google Shape;203;p6"/>
          <p:cNvSpPr txBox="1">
            <a:spLocks noGrp="1"/>
          </p:cNvSpPr>
          <p:nvPr>
            <p:ph type="body" idx="1"/>
          </p:nvPr>
        </p:nvSpPr>
        <p:spPr>
          <a:xfrm>
            <a:off x="838200" y="1825625"/>
            <a:ext cx="9087035" cy="4351338"/>
          </a:xfrm>
          <a:prstGeom prst="rect">
            <a:avLst/>
          </a:prstGeom>
          <a:noFill/>
          <a:ln>
            <a:noFill/>
          </a:ln>
        </p:spPr>
        <p:txBody>
          <a:bodyPr spcFirstLastPara="1" wrap="square" lIns="91425" tIns="45700" rIns="91425" bIns="45700" anchor="t" anchorCtr="0">
            <a:normAutofit/>
          </a:bodyPr>
          <a:lstStyle/>
          <a:p>
            <a:pPr marL="565150" lvl="0" indent="-514350" algn="l" rtl="0">
              <a:lnSpc>
                <a:spcPct val="90000"/>
              </a:lnSpc>
              <a:spcBef>
                <a:spcPts val="0"/>
              </a:spcBef>
              <a:spcAft>
                <a:spcPts val="0"/>
              </a:spcAft>
              <a:buSzPts val="2800"/>
              <a:buFont typeface="Calibri"/>
              <a:buAutoNum type="arabicPeriod"/>
            </a:pPr>
            <a:r>
              <a:rPr lang="hu-HU" sz="3200" i="0" u="none" strike="noStrike" cap="none" dirty="0">
                <a:solidFill>
                  <a:schemeClr val="dk1"/>
                </a:solidFill>
              </a:rPr>
              <a:t>Energiafogyasztás a háztartásokban</a:t>
            </a:r>
            <a:endParaRPr lang="hu-HU" dirty="0"/>
          </a:p>
          <a:p>
            <a:pPr marL="742950" lvl="0" indent="-514350" algn="l" rtl="0">
              <a:lnSpc>
                <a:spcPct val="90000"/>
              </a:lnSpc>
              <a:spcBef>
                <a:spcPts val="0"/>
              </a:spcBef>
              <a:spcAft>
                <a:spcPts val="0"/>
              </a:spcAft>
              <a:buSzPts val="2800"/>
              <a:buFont typeface="+mj-lt"/>
              <a:buAutoNum type="arabicPeriod"/>
            </a:pPr>
            <a:endParaRPr lang="hu-HU" sz="3200" i="0" u="none" strike="noStrike" cap="none" dirty="0">
              <a:solidFill>
                <a:schemeClr val="dk1"/>
              </a:solidFill>
            </a:endParaRPr>
          </a:p>
          <a:p>
            <a:pPr marL="565150" lvl="0" indent="-514350" algn="l" rtl="0">
              <a:lnSpc>
                <a:spcPct val="90000"/>
              </a:lnSpc>
              <a:spcBef>
                <a:spcPts val="1000"/>
              </a:spcBef>
              <a:spcAft>
                <a:spcPts val="0"/>
              </a:spcAft>
              <a:buSzPts val="2800"/>
              <a:buFont typeface="Calibri"/>
              <a:buAutoNum type="arabicPeriod"/>
            </a:pPr>
            <a:r>
              <a:rPr lang="hu-HU" sz="3200" dirty="0"/>
              <a:t>Energiaszegénység</a:t>
            </a:r>
            <a:endParaRPr lang="hu-HU" dirty="0"/>
          </a:p>
          <a:p>
            <a:pPr marL="742950" lvl="0" indent="-514350" algn="l" rtl="0">
              <a:lnSpc>
                <a:spcPct val="90000"/>
              </a:lnSpc>
              <a:spcBef>
                <a:spcPts val="1000"/>
              </a:spcBef>
              <a:spcAft>
                <a:spcPts val="0"/>
              </a:spcAft>
              <a:buSzPts val="2800"/>
              <a:buFont typeface="+mj-lt"/>
              <a:buAutoNum type="arabicPeriod"/>
            </a:pPr>
            <a:endParaRPr lang="hu-HU" dirty="0"/>
          </a:p>
          <a:p>
            <a:pPr marL="565150" lvl="0" indent="-514350" algn="l" rtl="0">
              <a:lnSpc>
                <a:spcPct val="90000"/>
              </a:lnSpc>
              <a:spcBef>
                <a:spcPts val="1000"/>
              </a:spcBef>
              <a:spcAft>
                <a:spcPts val="0"/>
              </a:spcAft>
              <a:buSzPts val="2800"/>
              <a:buFont typeface="Calibri"/>
              <a:buAutoNum type="arabicPeriod"/>
            </a:pPr>
            <a:r>
              <a:rPr lang="hu-HU" sz="3200" i="0" u="none" strike="noStrike" cap="none">
                <a:solidFill>
                  <a:schemeClr val="dk1"/>
                </a:solidFill>
              </a:rPr>
              <a:t>Energiahatékonyság, fenntarthatóság és a szokásaink megváltoztatásának szerepe</a:t>
            </a:r>
            <a:endParaRPr lang="hu-HU" dirty="0"/>
          </a:p>
          <a:p>
            <a:pPr marL="742950" lvl="0" indent="-514350" algn="l" rtl="0">
              <a:lnSpc>
                <a:spcPct val="90000"/>
              </a:lnSpc>
              <a:spcBef>
                <a:spcPts val="1000"/>
              </a:spcBef>
              <a:spcAft>
                <a:spcPts val="0"/>
              </a:spcAft>
              <a:buSzPts val="2800"/>
              <a:buFont typeface="+mj-lt"/>
              <a:buAutoNum type="arabicPeriod"/>
            </a:pPr>
            <a:endParaRPr lang="hu-HU" dirty="0"/>
          </a:p>
          <a:p>
            <a:pPr marL="50800" marR="0" lvl="0" indent="0" algn="l" rtl="0">
              <a:lnSpc>
                <a:spcPct val="90000"/>
              </a:lnSpc>
              <a:spcBef>
                <a:spcPts val="1000"/>
              </a:spcBef>
              <a:spcAft>
                <a:spcPts val="0"/>
              </a:spcAft>
              <a:buClr>
                <a:schemeClr val="dk1"/>
              </a:buClr>
              <a:buSzPts val="2800"/>
              <a:buFont typeface="Arial"/>
              <a:buNone/>
            </a:pPr>
            <a:endParaRPr lang="hu-H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7"/>
          <p:cNvSpPr>
            <a:spLocks noGrp="1"/>
          </p:cNvSpPr>
          <p:nvPr>
            <p:ph type="body" idx="1"/>
          </p:nvPr>
        </p:nvSpPr>
        <p:spPr>
          <a:xfrm>
            <a:off x="838199" y="3429000"/>
            <a:ext cx="10800425" cy="2811419"/>
          </a:xfrm>
          <a:prstGeom prst="flowChartPunchedCard">
            <a:avLst/>
          </a:prstGeom>
          <a:solidFill>
            <a:srgbClr val="354F74"/>
          </a:solidFill>
          <a:ln w="28575" cap="flat" cmpd="sng">
            <a:solidFill>
              <a:srgbClr val="354F74"/>
            </a:solidFill>
            <a:prstDash val="solid"/>
            <a:round/>
            <a:headEnd type="none" w="sm" len="sm"/>
            <a:tailEnd type="none" w="sm" len="sm"/>
          </a:ln>
        </p:spPr>
        <p:txBody>
          <a:bodyPr spcFirstLastPara="1" wrap="square" lIns="91425" tIns="45700" rIns="91425" bIns="45700" anchor="ctr" anchorCtr="0">
            <a:normAutofit/>
          </a:bodyPr>
          <a:lstStyle/>
          <a:p>
            <a:pPr marL="114300" lvl="0" indent="0" algn="l" rtl="0">
              <a:lnSpc>
                <a:spcPct val="90000"/>
              </a:lnSpc>
              <a:spcBef>
                <a:spcPts val="1000"/>
              </a:spcBef>
              <a:spcAft>
                <a:spcPts val="0"/>
              </a:spcAft>
              <a:buSzPts val="1800"/>
              <a:buNone/>
            </a:pPr>
            <a:r>
              <a:rPr lang="hu-HU" sz="6000" dirty="0">
                <a:solidFill>
                  <a:schemeClr val="lt1"/>
                </a:solidFill>
              </a:rPr>
              <a:t>1. Energiafogyasztás a háztartásokban</a:t>
            </a:r>
            <a:endParaRPr lang="hu-HU" dirty="0"/>
          </a:p>
        </p:txBody>
      </p:sp>
      <p:sp>
        <p:nvSpPr>
          <p:cNvPr id="209" name="Google Shape;209;p7"/>
          <p:cNvSpPr/>
          <p:nvPr/>
        </p:nvSpPr>
        <p:spPr>
          <a:xfrm rot="5400000">
            <a:off x="-8546" y="9578"/>
            <a:ext cx="1157849" cy="1138711"/>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0" name="Google Shape;210;p7"/>
          <p:cNvSpPr/>
          <p:nvPr/>
        </p:nvSpPr>
        <p:spPr>
          <a:xfrm rot="-5400000" flipH="1">
            <a:off x="-8547" y="1238666"/>
            <a:ext cx="1157849" cy="1138709"/>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1" name="Google Shape;211;p7"/>
          <p:cNvSpPr/>
          <p:nvPr/>
        </p:nvSpPr>
        <p:spPr>
          <a:xfrm rot="-5400000" flipH="1">
            <a:off x="-8545" y="2453908"/>
            <a:ext cx="1157848" cy="1138708"/>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2" name="Google Shape;212;p7"/>
          <p:cNvSpPr/>
          <p:nvPr/>
        </p:nvSpPr>
        <p:spPr>
          <a:xfrm rot="10800000">
            <a:off x="1210981" y="2464427"/>
            <a:ext cx="1157845" cy="113870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3" name="Google Shape;213;p7"/>
          <p:cNvSpPr/>
          <p:nvPr/>
        </p:nvSpPr>
        <p:spPr>
          <a:xfrm rot="-5400000">
            <a:off x="632058" y="588971"/>
            <a:ext cx="2315694" cy="1157844"/>
          </a:xfrm>
          <a:prstGeom prst="triangle">
            <a:avLst>
              <a:gd name="adj" fmla="val 5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4" name="Google Shape;214;p7"/>
          <p:cNvSpPr/>
          <p:nvPr/>
        </p:nvSpPr>
        <p:spPr>
          <a:xfrm rot="10800000">
            <a:off x="2440074" y="1245374"/>
            <a:ext cx="1157845" cy="1138707"/>
          </a:xfrm>
          <a:prstGeom prst="triangle">
            <a:avLst>
              <a:gd name="adj" fmla="val 100000"/>
            </a:avLst>
          </a:prstGeom>
          <a:solidFill>
            <a:srgbClr val="354F74"/>
          </a:solidFill>
          <a:ln w="12700" cap="flat" cmpd="sng">
            <a:solidFill>
              <a:srgbClr val="354F7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5" name="Google Shape;215;p7"/>
          <p:cNvSpPr/>
          <p:nvPr/>
        </p:nvSpPr>
        <p:spPr>
          <a:xfrm rot="-5400000">
            <a:off x="2434793" y="-940"/>
            <a:ext cx="1196120" cy="1157845"/>
          </a:xfrm>
          <a:prstGeom prst="triangle">
            <a:avLst>
              <a:gd name="adj" fmla="val 100000"/>
            </a:avLst>
          </a:prstGeom>
          <a:solidFill>
            <a:srgbClr val="E89F56"/>
          </a:solidFill>
          <a:ln w="12700" cap="flat" cmpd="sng">
            <a:solidFill>
              <a:srgbClr val="E89F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Light (Headings)"/>
        <a:ea typeface=""/>
        <a:cs typeface=""/>
      </a:majorFont>
      <a:minorFont>
        <a:latin typeface="Calibri Light (Heading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3310</TotalTime>
  <Words>4089</Words>
  <Application>Microsoft Office PowerPoint</Application>
  <PresentationFormat>Szélesvásznú</PresentationFormat>
  <Paragraphs>339</Paragraphs>
  <Slides>32</Slides>
  <Notes>28</Notes>
  <HiddenSlides>0</HiddenSlides>
  <MMClips>0</MMClips>
  <ScaleCrop>false</ScaleCrop>
  <HeadingPairs>
    <vt:vector size="6" baseType="variant">
      <vt:variant>
        <vt:lpstr>Használt betűtípusok</vt:lpstr>
      </vt:variant>
      <vt:variant>
        <vt:i4>7</vt:i4>
      </vt:variant>
      <vt:variant>
        <vt:lpstr>Téma</vt:lpstr>
      </vt:variant>
      <vt:variant>
        <vt:i4>4</vt:i4>
      </vt:variant>
      <vt:variant>
        <vt:lpstr>Diacímek</vt:lpstr>
      </vt:variant>
      <vt:variant>
        <vt:i4>32</vt:i4>
      </vt:variant>
    </vt:vector>
  </HeadingPairs>
  <TitlesOfParts>
    <vt:vector size="43" baseType="lpstr">
      <vt:lpstr>Wingdings</vt:lpstr>
      <vt:lpstr>Calibri Light</vt:lpstr>
      <vt:lpstr>Tahoma</vt:lpstr>
      <vt:lpstr>Arial</vt:lpstr>
      <vt:lpstr>Calibri Light (Headings)</vt:lpstr>
      <vt:lpstr>Noto Sans Symbols</vt:lpstr>
      <vt:lpstr>Calibri</vt:lpstr>
      <vt:lpstr>Office-téma</vt:lpstr>
      <vt:lpstr>Office-téma</vt:lpstr>
      <vt:lpstr>1_Office-téma</vt:lpstr>
      <vt:lpstr>Office-téma</vt:lpstr>
      <vt:lpstr>2. modul: A ház teljesítménye  Háztartási energiafogyasztás, energiaszegény- ség, szokások megváltoztatása, energia- és víztakarékossági tippek. </vt:lpstr>
      <vt:lpstr>PowerPoint-bemutató</vt:lpstr>
      <vt:lpstr>2. modul - A ház teljesítménye Óraterv</vt:lpstr>
      <vt:lpstr>2. modul - Energiaszegénység Óraterv</vt:lpstr>
      <vt:lpstr>PowerPoint-bemutató</vt:lpstr>
      <vt:lpstr>Képzési modulok és témák</vt:lpstr>
      <vt:lpstr>Fontos fogalmak, kifejezések tisztázása</vt:lpstr>
      <vt:lpstr>Tartalomjegyzék</vt:lpstr>
      <vt:lpstr>PowerPoint-bemutató</vt:lpstr>
      <vt:lpstr>Energiafogyasztás a háztartásokban</vt:lpstr>
      <vt:lpstr>Vízfogyasztás és a kereslet</vt:lpstr>
      <vt:lpstr>Energiaforrások az EU-ban</vt:lpstr>
      <vt:lpstr>Az egy főre jutó CO2-kibocsátás világszerte</vt:lpstr>
      <vt:lpstr>Energiafelhasználás és a változó klíma</vt:lpstr>
      <vt:lpstr>1. feladat - Energiaforrások</vt:lpstr>
      <vt:lpstr>2. feladat – Energiaforrások/tengerszint-emelkedés</vt:lpstr>
      <vt:lpstr>PowerPoint-bemutató</vt:lpstr>
      <vt:lpstr>Mi az energiaszegénység?</vt:lpstr>
      <vt:lpstr>Fokozottan kitett csoportok</vt:lpstr>
      <vt:lpstr>A meleg vagy hideg otthonok egészségügyi hatásai</vt:lpstr>
      <vt:lpstr>3. feladat - Energiaszegénység</vt:lpstr>
      <vt:lpstr>PowerPoint-bemutató</vt:lpstr>
      <vt:lpstr>Energetikai fenntarthatóság</vt:lpstr>
      <vt:lpstr>Mi az energiahatékonyság?</vt:lpstr>
      <vt:lpstr>Szigetelési és szellőztetési tippek</vt:lpstr>
      <vt:lpstr>Konyhai, nappali és villamossági tippek…</vt:lpstr>
      <vt:lpstr>Konyhai, nappali és villamossági tippek…</vt:lpstr>
      <vt:lpstr>Vízmelegítési energiatakarékossági tippek</vt:lpstr>
      <vt:lpstr>4. feladat – Energetikai fenntarthatóság és a jövő (Generációkon átívelő)</vt:lpstr>
      <vt:lpstr>A MODUL VÉGE     Köszönjük a figyelmét! Kérjük, töltse ki a kérdőívünket!</vt:lpstr>
      <vt:lpstr>Referenciák</vt:lpstr>
      <vt:lpstr>További képzési segédanyagokért látogassa meg weboldalunkat:   https://changers2.eu/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House Performance  Energy household use, energy poverty,  behaviour changes, energy and  water-saving tips.</dc:title>
  <dc:creator>Anett</dc:creator>
  <cp:lastModifiedBy>Béla Német</cp:lastModifiedBy>
  <cp:revision>17</cp:revision>
  <dcterms:created xsi:type="dcterms:W3CDTF">2023-10-31T07:37:15Z</dcterms:created>
  <dcterms:modified xsi:type="dcterms:W3CDTF">2024-08-21T09:25:39Z</dcterms:modified>
</cp:coreProperties>
</file>