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  <p:sldMasterId id="2147483686" r:id="rId3"/>
    <p:sldMasterId id="2147483662" r:id="rId4"/>
  </p:sldMasterIdLst>
  <p:notesMasterIdLst>
    <p:notesMasterId r:id="rId36"/>
  </p:notesMasterIdLst>
  <p:sldIdLst>
    <p:sldId id="256" r:id="rId5"/>
    <p:sldId id="557" r:id="rId6"/>
    <p:sldId id="392" r:id="rId7"/>
    <p:sldId id="553" r:id="rId8"/>
    <p:sldId id="554" r:id="rId9"/>
    <p:sldId id="552" r:id="rId10"/>
    <p:sldId id="257" r:id="rId11"/>
    <p:sldId id="259" r:id="rId12"/>
    <p:sldId id="269" r:id="rId13"/>
    <p:sldId id="289" r:id="rId14"/>
    <p:sldId id="274" r:id="rId15"/>
    <p:sldId id="271" r:id="rId16"/>
    <p:sldId id="286" r:id="rId17"/>
    <p:sldId id="555" r:id="rId18"/>
    <p:sldId id="275" r:id="rId19"/>
    <p:sldId id="556" r:id="rId20"/>
    <p:sldId id="287" r:id="rId21"/>
    <p:sldId id="261" r:id="rId22"/>
    <p:sldId id="290" r:id="rId23"/>
    <p:sldId id="288" r:id="rId24"/>
    <p:sldId id="291" r:id="rId25"/>
    <p:sldId id="277" r:id="rId26"/>
    <p:sldId id="292" r:id="rId27"/>
    <p:sldId id="260" r:id="rId28"/>
    <p:sldId id="280" r:id="rId29"/>
    <p:sldId id="282" r:id="rId30"/>
    <p:sldId id="284" r:id="rId31"/>
    <p:sldId id="285" r:id="rId32"/>
    <p:sldId id="560" r:id="rId33"/>
    <p:sldId id="308" r:id="rId34"/>
    <p:sldId id="559" r:id="rId35"/>
  </p:sldIdLst>
  <p:sldSz cx="12192000" cy="6858000"/>
  <p:notesSz cx="6858000" cy="9144000"/>
  <p:embeddedFontLs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FU2Q0EFfJOcTIscEV3VBxYBYC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A8B00"/>
    <a:srgbClr val="354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log 2 – poudare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ematski slog 2 – poudarek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vetel slog 1 – poudarek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42" autoAdjust="0"/>
  </p:normalViewPr>
  <p:slideViewPr>
    <p:cSldViewPr snapToGrid="0">
      <p:cViewPr varScale="1">
        <p:scale>
          <a:sx n="91" d="100"/>
          <a:sy n="91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70A0661B-CE8C-9CF2-FD25-7734F51D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24D8D74F-4ED8-0413-387E-9A89FF5DC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BAE71DEF-B957-6BD8-1604-D5E240DD9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8337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70A0661B-CE8C-9CF2-FD25-7734F51D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24D8D74F-4ED8-0413-387E-9A89FF5DC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BAE71DEF-B957-6BD8-1604-D5E240DD9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098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70A0661B-CE8C-9CF2-FD25-7734F51D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24D8D74F-4ED8-0413-387E-9A89FF5DC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BAE71DEF-B957-6BD8-1604-D5E240DD9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15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D4D35E48-6EDD-3443-18C6-065CFA17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AEA30D5B-0468-36BC-47FC-34F7E293D4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DAE2B4A2-3161-703A-64AB-B317996DA3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0769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70A0661B-CE8C-9CF2-FD25-7734F51D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24D8D74F-4ED8-0413-387E-9A89FF5DC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BAE71DEF-B957-6BD8-1604-D5E240DD9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9953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70A0661B-CE8C-9CF2-FD25-7734F51D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24D8D74F-4ED8-0413-387E-9A89FF5DC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BAE71DEF-B957-6BD8-1604-D5E240DD9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7406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305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08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13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s-ES" sz="1100" u="none" strike="noStrike" cap="none" dirty="0">
                <a:solidFill>
                  <a:srgbClr val="000000"/>
                </a:solidFill>
              </a:rPr>
              <a:t>Kérjük a résztvevőket, hogy osszák meg gondolataikat és emlékeiket arról, hogyan látták a környezet változását az idők során, és fejtsék ki aggodalmaikat és</a:t>
            </a:r>
            <a:r>
              <a:rPr lang="hu-HU" sz="1100" u="none" strike="noStrike" cap="none" dirty="0">
                <a:solidFill>
                  <a:srgbClr val="000000"/>
                </a:solidFill>
              </a:rPr>
              <a:t> </a:t>
            </a:r>
            <a:r>
              <a:rPr lang="es-ES" sz="1100" u="none" strike="noStrike" cap="none" dirty="0">
                <a:solidFill>
                  <a:srgbClr val="000000"/>
                </a:solidFill>
              </a:rPr>
              <a:t>észrevételeiket az emberi tevékenységekkel és a természeti erőforrásokhoz való hozzáállással kapcsolatban! </a:t>
            </a:r>
            <a:endParaRPr lang="hu-HU" sz="1100" u="none" strike="noStrike" cap="none" dirty="0">
              <a:solidFill>
                <a:srgbClr val="0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  <a:tabLst/>
              <a:defRPr/>
            </a:pPr>
            <a:r>
              <a:rPr lang="es-ES" sz="110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Ezután osszuk a résztvevőket kis</a:t>
            </a:r>
            <a:r>
              <a:rPr lang="hu-HU" sz="110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csoportokra, és hagyjuk, hogy elemezzenek egy esettanulmányt, amely egy konkrét természetierőforrás-problémára összpontosít, például a vízhiányra vagy a biológiai sokféleség csökkenésére</a:t>
            </a:r>
            <a:r>
              <a:rPr lang="hu-HU" sz="110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hu-HU" sz="1100" u="none" strike="noStrike" kern="1200" cap="none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  <a:tabLst/>
              <a:defRPr/>
            </a:pPr>
            <a:r>
              <a:rPr lang="hu-HU" sz="1100" u="none" strike="noStrike" cap="none" dirty="0">
                <a:solidFill>
                  <a:srgbClr val="000000"/>
                </a:solidFill>
              </a:rPr>
              <a:t>Emeljük ki e tevékenységek következményeit, úgy mint az erdőirtás, környezetszennyezés, klímaváltozás, és kérjük meg a résztvevőket, hogy javasoljanak lehetséges megoldásokat és lépéseket a probléma mérséklésére. Vitassuk meg a felelős fogyasztás kérdéskörét! </a:t>
            </a:r>
            <a:endParaRPr lang="hu-HU" sz="1100" u="none" strike="noStrike" cap="none" dirty="0">
              <a:solidFill>
                <a:srgbClr val="6667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100" u="none" strike="noStrike" cap="none" dirty="0">
              <a:solidFill>
                <a:srgbClr val="66676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385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0F8F2119-33B1-1D5E-DCB4-91CF6DC5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>
            <a:extLst>
              <a:ext uri="{FF2B5EF4-FFF2-40B4-BE49-F238E27FC236}">
                <a16:creationId xmlns:a16="http://schemas.microsoft.com/office/drawing/2014/main" id="{BADEAE7F-3880-D207-8BA8-45E64706B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>
            <a:extLst>
              <a:ext uri="{FF2B5EF4-FFF2-40B4-BE49-F238E27FC236}">
                <a16:creationId xmlns:a16="http://schemas.microsoft.com/office/drawing/2014/main" id="{393952E4-7F9F-4B2D-D326-771BF47A7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3547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0F8F2119-33B1-1D5E-DCB4-91CF6DC5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>
            <a:extLst>
              <a:ext uri="{FF2B5EF4-FFF2-40B4-BE49-F238E27FC236}">
                <a16:creationId xmlns:a16="http://schemas.microsoft.com/office/drawing/2014/main" id="{BADEAE7F-3880-D207-8BA8-45E64706B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>
            <a:extLst>
              <a:ext uri="{FF2B5EF4-FFF2-40B4-BE49-F238E27FC236}">
                <a16:creationId xmlns:a16="http://schemas.microsoft.com/office/drawing/2014/main" id="{393952E4-7F9F-4B2D-D326-771BF47A7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011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94A734FE-4340-BBFD-5BB0-50BC16257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>
            <a:extLst>
              <a:ext uri="{FF2B5EF4-FFF2-40B4-BE49-F238E27FC236}">
                <a16:creationId xmlns:a16="http://schemas.microsoft.com/office/drawing/2014/main" id="{5364106B-520C-E9BC-A7EF-2CF18926FD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>
            <a:extLst>
              <a:ext uri="{FF2B5EF4-FFF2-40B4-BE49-F238E27FC236}">
                <a16:creationId xmlns:a16="http://schemas.microsoft.com/office/drawing/2014/main" id="{C1F4F17C-EE41-9B1D-42CF-742A3B3563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374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4BE5F9A8-3084-7B0A-19BE-EED63ECBA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>
            <a:extLst>
              <a:ext uri="{FF2B5EF4-FFF2-40B4-BE49-F238E27FC236}">
                <a16:creationId xmlns:a16="http://schemas.microsoft.com/office/drawing/2014/main" id="{EF4ECCD3-383B-B3EB-35EB-E9F87EA1EA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>
            <a:extLst>
              <a:ext uri="{FF2B5EF4-FFF2-40B4-BE49-F238E27FC236}">
                <a16:creationId xmlns:a16="http://schemas.microsoft.com/office/drawing/2014/main" id="{0222F0CE-5B5F-DE04-2733-79122B0947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087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B0EBBA5C-9453-1F73-4771-03D2399C7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>
            <a:extLst>
              <a:ext uri="{FF2B5EF4-FFF2-40B4-BE49-F238E27FC236}">
                <a16:creationId xmlns:a16="http://schemas.microsoft.com/office/drawing/2014/main" id="{E7995122-758C-E6B5-A95D-A45D89A15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>
            <a:extLst>
              <a:ext uri="{FF2B5EF4-FFF2-40B4-BE49-F238E27FC236}">
                <a16:creationId xmlns:a16="http://schemas.microsoft.com/office/drawing/2014/main" id="{89C85200-55FB-7CBE-31D6-E2F9A229B0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8055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50FF91FD-E826-2ED5-54C4-908998344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>
            <a:extLst>
              <a:ext uri="{FF2B5EF4-FFF2-40B4-BE49-F238E27FC236}">
                <a16:creationId xmlns:a16="http://schemas.microsoft.com/office/drawing/2014/main" id="{DC9CFB11-F1A6-E0A0-BC64-69596E23CD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>
            <a:extLst>
              <a:ext uri="{FF2B5EF4-FFF2-40B4-BE49-F238E27FC236}">
                <a16:creationId xmlns:a16="http://schemas.microsoft.com/office/drawing/2014/main" id="{4BC3499E-AFAA-0FED-0596-9A1D2773B8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862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hu-H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/>
              <a:t>2) </a:t>
            </a:r>
            <a:r>
              <a:rPr lang="hu-HU" sz="1100" u="none" strike="noStrike" cap="none" dirty="0">
                <a:solidFill>
                  <a:srgbClr val="000000"/>
                </a:solidFill>
              </a:rPr>
              <a:t>Ösztönözzük a résztvevőket, hogy fontolják meg az otthonuk ellenállóképességével kapcsolatos intézkedéseket (pl.: energiatakarékos készülékek telepítése, szigetelés az energiafogyasztás és az ÜHG kibocsátás csökkentésére, esővízgyűjtő rendszerek kialakítása az esővíz összegyűjtésére és hasznosítására), a fenntartható kertészkedést (pl.: honos és szárazságtűrő, alacsonyabb vízigényű fajok ültetése, komposztálás), a vészhelyzeti felkészültséget (pl.: megbízható forrásokból tájékozódni az időjárás-előrejelzésekről és figyelmeztetésekről), és a </a:t>
            </a:r>
            <a:r>
              <a:rPr lang="hu-HU" dirty="0"/>
              <a:t>közösségi ismeretterjesztést </a:t>
            </a:r>
            <a:r>
              <a:rPr lang="hu-HU" sz="1100" u="none" strike="noStrike" cap="none" dirty="0">
                <a:solidFill>
                  <a:srgbClr val="000000"/>
                </a:solidFill>
              </a:rPr>
              <a:t>(pl.: a környékre vagy a közösségre kiterjedő </a:t>
            </a:r>
            <a:r>
              <a:rPr lang="hu-HU" sz="1100" u="none" strike="noStrike" cap="none" dirty="0" err="1">
                <a:solidFill>
                  <a:srgbClr val="000000"/>
                </a:solidFill>
              </a:rPr>
              <a:t>újrahasznosítási</a:t>
            </a:r>
            <a:r>
              <a:rPr lang="hu-HU" sz="1100" u="none" strike="noStrike" cap="none" dirty="0">
                <a:solidFill>
                  <a:srgbClr val="000000"/>
                </a:solidFill>
              </a:rPr>
              <a:t> programok szervezése, részvétel helyi kezdeményezésekben)!</a:t>
            </a:r>
            <a:endParaRPr lang="hu-HU" sz="1100" u="none" strike="noStrike" cap="none" dirty="0"/>
          </a:p>
        </p:txBody>
      </p:sp>
    </p:spTree>
    <p:extLst>
      <p:ext uri="{BB962C8B-B14F-4D97-AF65-F5344CB8AC3E}">
        <p14:creationId xmlns:p14="http://schemas.microsoft.com/office/powerpoint/2010/main" val="97603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sz="1100" u="none" strike="noStrike" cap="none">
                <a:solidFill>
                  <a:srgbClr val="666768"/>
                </a:solidFill>
                <a:latin typeface="Arial"/>
                <a:ea typeface="Arial"/>
                <a:cs typeface="Arial"/>
                <a:sym typeface="Arial"/>
              </a:rPr>
              <a:t>1)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Bátorítsuk őket, hogy gondolkodjanak el az eredményeiken, és határozzák meg azokat a területeket, ahol változtatásokat tudnak végrehajtani a szénlábnyomuk csökkentése érdekében!</a:t>
            </a:r>
            <a:endParaRPr lang="hu-HU" sz="1100" u="none" strike="noStrike" cap="none">
              <a:solidFill>
                <a:srgbClr val="6667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sz="1100" u="none" strike="noStrike" cap="none">
                <a:solidFill>
                  <a:srgbClr val="666768"/>
                </a:solidFill>
                <a:latin typeface="Arial"/>
                <a:ea typeface="Arial"/>
                <a:cs typeface="Arial"/>
                <a:sym typeface="Arial"/>
              </a:rPr>
              <a:t>2) </a:t>
            </a:r>
            <a:r>
              <a:rPr lang="en-US" sz="1100" u="none" strike="noStrike" cap="none">
                <a:solidFill>
                  <a:srgbClr val="000000"/>
                </a:solidFill>
              </a:rPr>
              <a:t>Ösztönözzük a résztvevőket arra, hogy olyan intézkedéseket mérlegeljenek, amelyek megvalósíthatóak, gyakorlatiasak és a helyi környezet szempontjából relevánsak! Adjunk támpontokat a beszélgetésekhez, például energiahatékony kezdeményezések, környezetvédelmi oktatási programok vagy közösségi tájékoztató rendezvények!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u="none" strike="noStrike" cap="none" dirty="0">
              <a:solidFill>
                <a:srgbClr val="66676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01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C0C75E3D-C59D-6E5E-F85B-D5C3DAC7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>
            <a:extLst>
              <a:ext uri="{FF2B5EF4-FFF2-40B4-BE49-F238E27FC236}">
                <a16:creationId xmlns:a16="http://schemas.microsoft.com/office/drawing/2014/main" id="{68ECC625-439A-5882-3703-82E44AC0EF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>
            <a:extLst>
              <a:ext uri="{FF2B5EF4-FFF2-40B4-BE49-F238E27FC236}">
                <a16:creationId xmlns:a16="http://schemas.microsoft.com/office/drawing/2014/main" id="{C01B4E53-BBD9-31CE-5DA0-150A09E26A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96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C0C75E3D-C59D-6E5E-F85B-D5C3DAC7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>
            <a:extLst>
              <a:ext uri="{FF2B5EF4-FFF2-40B4-BE49-F238E27FC236}">
                <a16:creationId xmlns:a16="http://schemas.microsoft.com/office/drawing/2014/main" id="{68ECC625-439A-5882-3703-82E44AC0EF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>
            <a:extLst>
              <a:ext uri="{FF2B5EF4-FFF2-40B4-BE49-F238E27FC236}">
                <a16:creationId xmlns:a16="http://schemas.microsoft.com/office/drawing/2014/main" id="{C01B4E53-BBD9-31CE-5DA0-150A09E26A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88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69F12B11-26FA-99F1-B239-6FE13B24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>
            <a:extLst>
              <a:ext uri="{FF2B5EF4-FFF2-40B4-BE49-F238E27FC236}">
                <a16:creationId xmlns:a16="http://schemas.microsoft.com/office/drawing/2014/main" id="{A9FC4DFC-531F-287C-E01B-AE9A1D1F21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F919EDA2-DAB7-AC16-7688-5B67120F2C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87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hangers2.eu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hangers2.eu/" TargetMode="Externa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hangers2.eu/" TargetMode="Externa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bg>
      <p:bgPr>
        <a:solidFill>
          <a:srgbClr val="344F74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subTitle" idx="1"/>
          </p:nvPr>
        </p:nvSpPr>
        <p:spPr>
          <a:xfrm>
            <a:off x="2178235" y="3606254"/>
            <a:ext cx="814183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4" name="Google Shape;14;p13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3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3"/>
          <p:cNvSpPr/>
          <p:nvPr/>
        </p:nvSpPr>
        <p:spPr>
          <a:xfrm rot="-5400000">
            <a:off x="4689767" y="-644239"/>
            <a:ext cx="6857998" cy="8146475"/>
          </a:xfrm>
          <a:prstGeom prst="triangle">
            <a:avLst>
              <a:gd name="adj" fmla="val 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3"/>
          <p:cNvSpPr/>
          <p:nvPr/>
        </p:nvSpPr>
        <p:spPr>
          <a:xfrm rot="5400000">
            <a:off x="-110837" y="2854034"/>
            <a:ext cx="4114800" cy="3893127"/>
          </a:xfrm>
          <a:prstGeom prst="triangle">
            <a:avLst>
              <a:gd name="adj" fmla="val 99832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3"/>
          <p:cNvSpPr txBox="1"/>
          <p:nvPr/>
        </p:nvSpPr>
        <p:spPr>
          <a:xfrm>
            <a:off x="155581" y="5650046"/>
            <a:ext cx="24007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1800"/>
              <a:buFont typeface="Tahoma"/>
              <a:buNone/>
            </a:pPr>
            <a:r>
              <a:rPr lang="hu-HU" sz="1800" b="0" i="0" u="sng" strike="noStrike" cap="none">
                <a:solidFill>
                  <a:srgbClr val="E89F56"/>
                </a:solidFill>
                <a:latin typeface="Tahoma"/>
                <a:ea typeface="Tahoma"/>
                <a:cs typeface="Tahoma"/>
                <a:sym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https://changers2.eu/</a:t>
            </a:r>
            <a:r>
              <a:rPr lang="hu-HU" sz="1800" b="0" i="0" u="none" strike="noStrike" cap="none">
                <a:solidFill>
                  <a:srgbClr val="E89F5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100" b="0" i="0" u="none" strike="noStrike" cap="none">
              <a:solidFill>
                <a:srgbClr val="E89F5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" name="Google Shape;19;p13" descr="A képen Betűtípus, embléma, Grafika, képernyőkép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 l="5439" t="25705" r="4830" b="25329"/>
          <a:stretch/>
        </p:blipFill>
        <p:spPr>
          <a:xfrm>
            <a:off x="476093" y="436847"/>
            <a:ext cx="6192578" cy="164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3"/>
          <p:cNvSpPr txBox="1">
            <a:spLocks noGrp="1"/>
          </p:cNvSpPr>
          <p:nvPr>
            <p:ph type="ctrTitle"/>
          </p:nvPr>
        </p:nvSpPr>
        <p:spPr>
          <a:xfrm>
            <a:off x="2173594" y="1733276"/>
            <a:ext cx="8146476" cy="179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2 tartalomrész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2"/>
          <p:cNvSpPr txBox="1">
            <a:spLocks noGrp="1"/>
          </p:cNvSpPr>
          <p:nvPr>
            <p:ph type="title"/>
          </p:nvPr>
        </p:nvSpPr>
        <p:spPr>
          <a:xfrm>
            <a:off x="886691" y="4032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667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defRPr sz="2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body" idx="2"/>
          </p:nvPr>
        </p:nvSpPr>
        <p:spPr>
          <a:xfrm>
            <a:off x="7810500" y="1825625"/>
            <a:ext cx="3543299" cy="4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/>
          <p:nvPr/>
        </p:nvSpPr>
        <p:spPr>
          <a:xfrm>
            <a:off x="838200" y="63507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48;p62"/>
          <p:cNvSpPr/>
          <p:nvPr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62"/>
          <p:cNvSpPr/>
          <p:nvPr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2"/>
          <p:cNvSpPr/>
          <p:nvPr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2"/>
          <p:cNvSpPr/>
          <p:nvPr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62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92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  <a:defRPr sz="2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body" idx="3"/>
          </p:nvPr>
        </p:nvSpPr>
        <p:spPr>
          <a:xfrm>
            <a:off x="6172200" y="1690688"/>
            <a:ext cx="5183188" cy="449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3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" name="Google Shape;59;p63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3"/>
          <p:cNvSpPr/>
          <p:nvPr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63"/>
          <p:cNvSpPr/>
          <p:nvPr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63"/>
          <p:cNvSpPr/>
          <p:nvPr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3"/>
          <p:cNvSpPr/>
          <p:nvPr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2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ím és tartalom">
  <p:cSld name="2_Cím és tartalom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296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4"/>
          <p:cNvSpPr/>
          <p:nvPr/>
        </p:nvSpPr>
        <p:spPr>
          <a:xfrm>
            <a:off x="8208809" y="4123752"/>
            <a:ext cx="3664529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64"/>
          <p:cNvSpPr/>
          <p:nvPr/>
        </p:nvSpPr>
        <p:spPr>
          <a:xfrm rot="-5400000">
            <a:off x="8042564" y="2362199"/>
            <a:ext cx="6165273" cy="213360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64"/>
          <p:cNvSpPr/>
          <p:nvPr/>
        </p:nvSpPr>
        <p:spPr>
          <a:xfrm rot="10800000">
            <a:off x="8271158" y="1382"/>
            <a:ext cx="3539833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64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1" name="Google Shape;71;p64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3581400" y="6176963"/>
            <a:ext cx="2259190" cy="6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800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4" name="Google Shape;74;p65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5"/>
          <p:cNvSpPr/>
          <p:nvPr/>
        </p:nvSpPr>
        <p:spPr>
          <a:xfrm rot="10800000">
            <a:off x="9717027" y="0"/>
            <a:ext cx="2474973" cy="1565563"/>
          </a:xfrm>
          <a:prstGeom prst="triangle">
            <a:avLst>
              <a:gd name="adj" fmla="val 7071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5"/>
          <p:cNvSpPr/>
          <p:nvPr/>
        </p:nvSpPr>
        <p:spPr>
          <a:xfrm rot="-5400000">
            <a:off x="10171732" y="1104033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5"/>
          <p:cNvSpPr/>
          <p:nvPr/>
        </p:nvSpPr>
        <p:spPr>
          <a:xfrm rot="5400000">
            <a:off x="-454705" y="4250817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5"/>
          <p:cNvSpPr/>
          <p:nvPr/>
        </p:nvSpPr>
        <p:spPr>
          <a:xfrm>
            <a:off x="0" y="5292437"/>
            <a:ext cx="2474973" cy="1565563"/>
          </a:xfrm>
          <a:prstGeom prst="triangle">
            <a:avLst>
              <a:gd name="adj" fmla="val 73511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/>
          <p:nvPr/>
        </p:nvSpPr>
        <p:spPr>
          <a:xfrm>
            <a:off x="8530472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64604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>
  <p:cSld name="Kép képaláírássa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7"/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  <a:defRPr sz="48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7"/>
          <p:cNvSpPr txBox="1">
            <a:spLocks noGrp="1"/>
          </p:cNvSpPr>
          <p:nvPr>
            <p:ph type="body" idx="1"/>
          </p:nvPr>
        </p:nvSpPr>
        <p:spPr>
          <a:xfrm>
            <a:off x="2564091" y="2057400"/>
            <a:ext cx="832386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86" name="Google Shape;86;p67"/>
          <p:cNvSpPr/>
          <p:nvPr/>
        </p:nvSpPr>
        <p:spPr>
          <a:xfrm rot="5400000">
            <a:off x="-1184563" y="3537087"/>
            <a:ext cx="4391888" cy="2022763"/>
          </a:xfrm>
          <a:prstGeom prst="triangle">
            <a:avLst>
              <a:gd name="adj" fmla="val 5287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7"/>
          <p:cNvSpPr/>
          <p:nvPr/>
        </p:nvSpPr>
        <p:spPr>
          <a:xfrm rot="-5400000">
            <a:off x="309679" y="2361620"/>
            <a:ext cx="2463665" cy="1303067"/>
          </a:xfrm>
          <a:prstGeom prst="triangle">
            <a:avLst>
              <a:gd name="adj" fmla="val 60139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67"/>
          <p:cNvSpPr/>
          <p:nvPr/>
        </p:nvSpPr>
        <p:spPr>
          <a:xfrm rot="-5400000">
            <a:off x="509498" y="5174451"/>
            <a:ext cx="1655379" cy="1711717"/>
          </a:xfrm>
          <a:prstGeom prst="triangle">
            <a:avLst>
              <a:gd name="adj" fmla="val 936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7"/>
          <p:cNvSpPr/>
          <p:nvPr/>
        </p:nvSpPr>
        <p:spPr>
          <a:xfrm rot="5400000">
            <a:off x="-164251" y="1262108"/>
            <a:ext cx="1040276" cy="711774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67"/>
          <p:cNvSpPr/>
          <p:nvPr/>
        </p:nvSpPr>
        <p:spPr>
          <a:xfrm rot="10800000">
            <a:off x="52554" y="4291"/>
            <a:ext cx="2022764" cy="2241038"/>
          </a:xfrm>
          <a:prstGeom prst="triangle">
            <a:avLst>
              <a:gd name="adj" fmla="val 50388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E89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67"/>
          <p:cNvSpPr/>
          <p:nvPr/>
        </p:nvSpPr>
        <p:spPr>
          <a:xfrm rot="10800000">
            <a:off x="9628907" y="0"/>
            <a:ext cx="2563093" cy="106680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67"/>
          <p:cNvSpPr/>
          <p:nvPr/>
        </p:nvSpPr>
        <p:spPr>
          <a:xfrm rot="-5400000">
            <a:off x="10868739" y="723362"/>
            <a:ext cx="1605759" cy="1040763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7"/>
          <p:cNvSpPr/>
          <p:nvPr/>
        </p:nvSpPr>
        <p:spPr>
          <a:xfrm rot="-5400000">
            <a:off x="10227911" y="4893911"/>
            <a:ext cx="2561419" cy="1366756"/>
          </a:xfrm>
          <a:prstGeom prst="triangle">
            <a:avLst>
              <a:gd name="adj" fmla="val 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67"/>
          <p:cNvSpPr/>
          <p:nvPr/>
        </p:nvSpPr>
        <p:spPr>
          <a:xfrm rot="-5400000">
            <a:off x="1595566" y="916991"/>
            <a:ext cx="789709" cy="415636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67"/>
          <p:cNvSpPr txBox="1"/>
          <p:nvPr/>
        </p:nvSpPr>
        <p:spPr>
          <a:xfrm>
            <a:off x="141405" y="649287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1400"/>
              <a:buFont typeface="Tahoma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6" name="Google Shape;96;p67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85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>
  <p:cSld name="Szakaszfejléc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8"/>
          <p:cNvSpPr txBox="1">
            <a:spLocks noGrp="1"/>
          </p:cNvSpPr>
          <p:nvPr>
            <p:ph type="title"/>
          </p:nvPr>
        </p:nvSpPr>
        <p:spPr>
          <a:xfrm>
            <a:off x="3448049" y="1432347"/>
            <a:ext cx="7944047" cy="246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Calibri"/>
              <a:buNone/>
              <a:defRPr sz="4800">
                <a:solidFill>
                  <a:srgbClr val="354F7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8"/>
          <p:cNvSpPr/>
          <p:nvPr/>
        </p:nvSpPr>
        <p:spPr>
          <a:xfrm rot="5400000">
            <a:off x="-8546" y="9578"/>
            <a:ext cx="1157849" cy="1138711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8"/>
          <p:cNvSpPr/>
          <p:nvPr/>
        </p:nvSpPr>
        <p:spPr>
          <a:xfrm rot="-5400000" flipH="1">
            <a:off x="-8547" y="1238666"/>
            <a:ext cx="1157849" cy="1138709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8"/>
          <p:cNvSpPr/>
          <p:nvPr/>
        </p:nvSpPr>
        <p:spPr>
          <a:xfrm rot="-5400000" flipH="1">
            <a:off x="-8545" y="2453908"/>
            <a:ext cx="1157848" cy="113870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8"/>
          <p:cNvSpPr/>
          <p:nvPr/>
        </p:nvSpPr>
        <p:spPr>
          <a:xfrm rot="10800000">
            <a:off x="1210981" y="2464427"/>
            <a:ext cx="1157845" cy="113870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8"/>
          <p:cNvSpPr/>
          <p:nvPr/>
        </p:nvSpPr>
        <p:spPr>
          <a:xfrm rot="-5400000">
            <a:off x="632058" y="588971"/>
            <a:ext cx="2315694" cy="1157844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8"/>
          <p:cNvSpPr/>
          <p:nvPr/>
        </p:nvSpPr>
        <p:spPr>
          <a:xfrm rot="10800000">
            <a:off x="2440074" y="1245374"/>
            <a:ext cx="1157845" cy="113870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8"/>
          <p:cNvSpPr/>
          <p:nvPr/>
        </p:nvSpPr>
        <p:spPr>
          <a:xfrm rot="-5400000">
            <a:off x="2434793" y="-940"/>
            <a:ext cx="1196120" cy="1157845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68"/>
          <p:cNvSpPr/>
          <p:nvPr/>
        </p:nvSpPr>
        <p:spPr>
          <a:xfrm rot="10800000">
            <a:off x="11137835" y="5719289"/>
            <a:ext cx="1054164" cy="1036740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8"/>
          <p:cNvSpPr/>
          <p:nvPr/>
        </p:nvSpPr>
        <p:spPr>
          <a:xfrm rot="-5400000" flipH="1">
            <a:off x="10044120" y="4598191"/>
            <a:ext cx="1054164" cy="1036738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8"/>
          <p:cNvSpPr/>
          <p:nvPr/>
        </p:nvSpPr>
        <p:spPr>
          <a:xfrm rot="5400000">
            <a:off x="9462475" y="3956083"/>
            <a:ext cx="2108325" cy="105416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8"/>
          <p:cNvSpPr/>
          <p:nvPr/>
        </p:nvSpPr>
        <p:spPr>
          <a:xfrm rot="-5400000">
            <a:off x="11141765" y="4584334"/>
            <a:ext cx="1054161" cy="103673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68"/>
          <p:cNvSpPr/>
          <p:nvPr/>
        </p:nvSpPr>
        <p:spPr>
          <a:xfrm rot="5400000">
            <a:off x="8819067" y="4565999"/>
            <a:ext cx="1089010" cy="1054162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8"/>
          <p:cNvSpPr/>
          <p:nvPr/>
        </p:nvSpPr>
        <p:spPr>
          <a:xfrm>
            <a:off x="8939748" y="5733470"/>
            <a:ext cx="2103970" cy="103192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8"/>
          <p:cNvSpPr/>
          <p:nvPr/>
        </p:nvSpPr>
        <p:spPr>
          <a:xfrm rot="-5400000">
            <a:off x="6998479" y="5012344"/>
            <a:ext cx="2143171" cy="135418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8"/>
          <p:cNvSpPr/>
          <p:nvPr/>
        </p:nvSpPr>
        <p:spPr>
          <a:xfrm rot="-8025446">
            <a:off x="9040527" y="4173305"/>
            <a:ext cx="773025" cy="731360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8"/>
          <p:cNvSpPr/>
          <p:nvPr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8"/>
          <p:cNvSpPr/>
          <p:nvPr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8"/>
          <p:cNvSpPr/>
          <p:nvPr/>
        </p:nvSpPr>
        <p:spPr>
          <a:xfrm>
            <a:off x="557843" y="6236571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8"/>
          <p:cNvSpPr/>
          <p:nvPr/>
        </p:nvSpPr>
        <p:spPr>
          <a:xfrm rot="10800000">
            <a:off x="136570" y="6236571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68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3252253" y="6249434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8"/>
          <p:cNvSpPr txBox="1"/>
          <p:nvPr/>
        </p:nvSpPr>
        <p:spPr>
          <a:xfrm>
            <a:off x="1139864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9692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Csak cím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3"/>
          <p:cNvSpPr txBox="1">
            <a:spLocks noGrp="1"/>
          </p:cNvSpPr>
          <p:nvPr>
            <p:ph type="title"/>
          </p:nvPr>
        </p:nvSpPr>
        <p:spPr>
          <a:xfrm>
            <a:off x="2474973" y="2598677"/>
            <a:ext cx="7242054" cy="230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3"/>
          <p:cNvSpPr/>
          <p:nvPr/>
        </p:nvSpPr>
        <p:spPr>
          <a:xfrm rot="10800000">
            <a:off x="9717027" y="0"/>
            <a:ext cx="2474973" cy="1565563"/>
          </a:xfrm>
          <a:prstGeom prst="triangle">
            <a:avLst>
              <a:gd name="adj" fmla="val 7071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3"/>
          <p:cNvSpPr/>
          <p:nvPr/>
        </p:nvSpPr>
        <p:spPr>
          <a:xfrm rot="-5400000">
            <a:off x="10171732" y="1104033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3"/>
          <p:cNvSpPr/>
          <p:nvPr/>
        </p:nvSpPr>
        <p:spPr>
          <a:xfrm rot="5400000">
            <a:off x="-454705" y="4250817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3"/>
          <p:cNvSpPr/>
          <p:nvPr/>
        </p:nvSpPr>
        <p:spPr>
          <a:xfrm>
            <a:off x="0" y="5292437"/>
            <a:ext cx="2474973" cy="1565563"/>
          </a:xfrm>
          <a:prstGeom prst="triangle">
            <a:avLst>
              <a:gd name="adj" fmla="val 73511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73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l="5983" t="25960" r="5005" b="21855"/>
          <a:stretch/>
        </p:blipFill>
        <p:spPr>
          <a:xfrm>
            <a:off x="2209800" y="233691"/>
            <a:ext cx="6943726" cy="1981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2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ím és tartalom">
  <p:cSld name="1_Cím és tartal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4"/>
          <p:cNvSpPr txBox="1">
            <a:spLocks noGrp="1"/>
          </p:cNvSpPr>
          <p:nvPr>
            <p:ph type="title"/>
          </p:nvPr>
        </p:nvSpPr>
        <p:spPr>
          <a:xfrm>
            <a:off x="2771480" y="365125"/>
            <a:ext cx="80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4"/>
          <p:cNvSpPr txBox="1">
            <a:spLocks noGrp="1"/>
          </p:cNvSpPr>
          <p:nvPr>
            <p:ph type="body" idx="1"/>
          </p:nvPr>
        </p:nvSpPr>
        <p:spPr>
          <a:xfrm>
            <a:off x="2771480" y="1825625"/>
            <a:ext cx="80537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400"/>
              <a:buChar char="•"/>
              <a:defRPr sz="1400"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31" name="Google Shape;131;p74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" name="Google Shape;132;p74"/>
          <p:cNvSpPr/>
          <p:nvPr/>
        </p:nvSpPr>
        <p:spPr>
          <a:xfrm rot="5400000">
            <a:off x="-1184563" y="3537087"/>
            <a:ext cx="4391888" cy="2022763"/>
          </a:xfrm>
          <a:prstGeom prst="triangle">
            <a:avLst>
              <a:gd name="adj" fmla="val 5287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4"/>
          <p:cNvSpPr/>
          <p:nvPr/>
        </p:nvSpPr>
        <p:spPr>
          <a:xfrm rot="-5400000">
            <a:off x="309679" y="2361620"/>
            <a:ext cx="2463665" cy="1303067"/>
          </a:xfrm>
          <a:prstGeom prst="triangle">
            <a:avLst>
              <a:gd name="adj" fmla="val 60139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4"/>
          <p:cNvSpPr/>
          <p:nvPr/>
        </p:nvSpPr>
        <p:spPr>
          <a:xfrm rot="-5400000">
            <a:off x="509498" y="5174451"/>
            <a:ext cx="1655379" cy="1711717"/>
          </a:xfrm>
          <a:prstGeom prst="triangle">
            <a:avLst>
              <a:gd name="adj" fmla="val 936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4"/>
          <p:cNvSpPr/>
          <p:nvPr/>
        </p:nvSpPr>
        <p:spPr>
          <a:xfrm rot="5400000">
            <a:off x="-164251" y="1262108"/>
            <a:ext cx="1040276" cy="711774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4"/>
          <p:cNvSpPr/>
          <p:nvPr/>
        </p:nvSpPr>
        <p:spPr>
          <a:xfrm rot="10800000">
            <a:off x="52554" y="4291"/>
            <a:ext cx="2022764" cy="2241038"/>
          </a:xfrm>
          <a:prstGeom prst="triangle">
            <a:avLst>
              <a:gd name="adj" fmla="val 50388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E89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4"/>
          <p:cNvSpPr/>
          <p:nvPr/>
        </p:nvSpPr>
        <p:spPr>
          <a:xfrm rot="10800000">
            <a:off x="9628907" y="0"/>
            <a:ext cx="2563093" cy="106680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4"/>
          <p:cNvSpPr/>
          <p:nvPr/>
        </p:nvSpPr>
        <p:spPr>
          <a:xfrm rot="-5400000">
            <a:off x="10868739" y="723362"/>
            <a:ext cx="1605759" cy="1040763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4"/>
          <p:cNvSpPr/>
          <p:nvPr/>
        </p:nvSpPr>
        <p:spPr>
          <a:xfrm rot="-5400000">
            <a:off x="10227911" y="4893911"/>
            <a:ext cx="2561419" cy="1366756"/>
          </a:xfrm>
          <a:prstGeom prst="triangle">
            <a:avLst>
              <a:gd name="adj" fmla="val 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4"/>
          <p:cNvSpPr/>
          <p:nvPr/>
        </p:nvSpPr>
        <p:spPr>
          <a:xfrm rot="-5400000">
            <a:off x="1595566" y="916991"/>
            <a:ext cx="789709" cy="415636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74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4"/>
          <p:cNvSpPr txBox="1"/>
          <p:nvPr/>
        </p:nvSpPr>
        <p:spPr>
          <a:xfrm>
            <a:off x="355887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180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CD727D-06D7-5F3A-258C-A669FD11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1555"/>
            <a:ext cx="10141230" cy="962025"/>
          </a:xfrm>
        </p:spPr>
        <p:txBody>
          <a:bodyPr anchor="b"/>
          <a:lstStyle>
            <a:lvl1pPr>
              <a:defRPr lang="hu-HU" sz="4000" b="0" i="0" u="none" strike="noStrike" cap="none" smtClean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EC61B8-E550-251A-B77A-9442282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863" y="4151700"/>
            <a:ext cx="6772274" cy="1870075"/>
          </a:xfrm>
        </p:spPr>
        <p:txBody>
          <a:bodyPr/>
          <a:lstStyle>
            <a:lvl1pPr marL="0" indent="0"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7853A52-08CB-F7AC-894E-D2D67B8E7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6136"/>
            <a:ext cx="10141230" cy="215133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id="{8F43F82B-1D53-E897-2AFF-F6F9A73ABCFD}"/>
              </a:ext>
            </a:extLst>
          </p:cNvPr>
          <p:cNvSpPr txBox="1">
            <a:spLocks/>
          </p:cNvSpPr>
          <p:nvPr userDrawn="1"/>
        </p:nvSpPr>
        <p:spPr>
          <a:xfrm>
            <a:off x="171628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z="1200" smtClean="0">
                <a:solidFill>
                  <a:srgbClr val="354F74"/>
                </a:solidFill>
              </a:rPr>
              <a:pPr/>
              <a:t>‹#›</a:t>
            </a:fld>
            <a:endParaRPr lang="es-ES" sz="1200" dirty="0">
              <a:solidFill>
                <a:srgbClr val="354F74"/>
              </a:solidFill>
            </a:endParaRPr>
          </a:p>
        </p:txBody>
      </p:sp>
      <p:pic>
        <p:nvPicPr>
          <p:cNvPr id="9" name="Kép 8" descr="A képen Grafika látható&#10;&#10;Automatikusan generált leírás">
            <a:extLst>
              <a:ext uri="{FF2B5EF4-FFF2-40B4-BE49-F238E27FC236}">
                <a16:creationId xmlns:a16="http://schemas.microsoft.com/office/drawing/2014/main" id="{034BE2F1-7609-2723-61C1-0AC878270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  <p:sp>
        <p:nvSpPr>
          <p:cNvPr id="10" name="Google Shape;123;p3">
            <a:extLst>
              <a:ext uri="{FF2B5EF4-FFF2-40B4-BE49-F238E27FC236}">
                <a16:creationId xmlns:a16="http://schemas.microsoft.com/office/drawing/2014/main" id="{D471FBF0-B845-5B9C-B4E9-49D037A0D05A}"/>
              </a:ext>
            </a:extLst>
          </p:cNvPr>
          <p:cNvSpPr/>
          <p:nvPr userDrawn="1"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5;p3">
            <a:extLst>
              <a:ext uri="{FF2B5EF4-FFF2-40B4-BE49-F238E27FC236}">
                <a16:creationId xmlns:a16="http://schemas.microsoft.com/office/drawing/2014/main" id="{F5E9E726-78B5-4DFE-DF66-21DACE2FE86C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8;p3">
            <a:extLst>
              <a:ext uri="{FF2B5EF4-FFF2-40B4-BE49-F238E27FC236}">
                <a16:creationId xmlns:a16="http://schemas.microsoft.com/office/drawing/2014/main" id="{5E74EB85-014B-7AD5-EBA1-DA7C2A041860}"/>
              </a:ext>
            </a:extLst>
          </p:cNvPr>
          <p:cNvSpPr>
            <a:spLocks noChangeAspect="1"/>
          </p:cNvSpPr>
          <p:nvPr userDrawn="1"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4;p3">
            <a:extLst>
              <a:ext uri="{FF2B5EF4-FFF2-40B4-BE49-F238E27FC236}">
                <a16:creationId xmlns:a16="http://schemas.microsoft.com/office/drawing/2014/main" id="{579A16A1-2D58-A6CA-C965-0294D645702D}"/>
              </a:ext>
            </a:extLst>
          </p:cNvPr>
          <p:cNvSpPr/>
          <p:nvPr userDrawn="1"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029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rgbClr val="344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02EBBAD9-C116-735E-805E-CBF8BE37A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8235" y="3606254"/>
            <a:ext cx="8141835" cy="1655762"/>
          </a:xfrm>
        </p:spPr>
        <p:txBody>
          <a:bodyPr/>
          <a:lstStyle>
            <a:lvl1pPr marL="0" indent="0" algn="l">
              <a:buNone/>
              <a:defRPr lang="hu-HU" sz="1800" kern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516A14-F86F-D6BA-F1EB-F804D5E5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0DD8-649D-448C-BF46-3338A8850BBA}" type="slidenum">
              <a:rPr lang="hu-HU" smtClean="0"/>
              <a:t>‹#›</a:t>
            </a:fld>
            <a:endParaRPr lang="hu-HU"/>
          </a:p>
        </p:txBody>
      </p:sp>
      <p:sp>
        <p:nvSpPr>
          <p:cNvPr id="7" name="Google Shape;22;p8">
            <a:extLst>
              <a:ext uri="{FF2B5EF4-FFF2-40B4-BE49-F238E27FC236}">
                <a16:creationId xmlns:a16="http://schemas.microsoft.com/office/drawing/2014/main" id="{68501E47-BE66-B4F0-425A-29A5794BBDE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hu-HU"/>
            </a:defPPr>
            <a:lvl1pPr marL="0" lvl="0" indent="0" algn="r" defTabSz="914400" rtl="0" eaLnBrk="1" latinLnBrk="0" hangingPunct="1">
              <a:spcBef>
                <a:spcPts val="0"/>
              </a:spcBef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lvl="1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lvl="2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lvl="3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lvl="4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lvl="5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lvl="6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lvl="7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lvl="8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Google Shape;16;p7">
            <a:extLst>
              <a:ext uri="{FF2B5EF4-FFF2-40B4-BE49-F238E27FC236}">
                <a16:creationId xmlns:a16="http://schemas.microsoft.com/office/drawing/2014/main" id="{E8658A83-2BD5-5AED-9C62-AAA868DB555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Google Shape;84;p1">
            <a:extLst>
              <a:ext uri="{FF2B5EF4-FFF2-40B4-BE49-F238E27FC236}">
                <a16:creationId xmlns:a16="http://schemas.microsoft.com/office/drawing/2014/main" id="{6562CB0F-9095-C31F-1E57-561D77F6C2E8}"/>
              </a:ext>
            </a:extLst>
          </p:cNvPr>
          <p:cNvSpPr/>
          <p:nvPr userDrawn="1"/>
        </p:nvSpPr>
        <p:spPr>
          <a:xfrm rot="-5400000">
            <a:off x="4689767" y="-644239"/>
            <a:ext cx="6857998" cy="8146475"/>
          </a:xfrm>
          <a:prstGeom prst="triangle">
            <a:avLst>
              <a:gd name="adj" fmla="val 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6;p1">
            <a:extLst>
              <a:ext uri="{FF2B5EF4-FFF2-40B4-BE49-F238E27FC236}">
                <a16:creationId xmlns:a16="http://schemas.microsoft.com/office/drawing/2014/main" id="{03F13D6A-76D7-43C4-42EB-DBA463695999}"/>
              </a:ext>
            </a:extLst>
          </p:cNvPr>
          <p:cNvSpPr/>
          <p:nvPr userDrawn="1"/>
        </p:nvSpPr>
        <p:spPr>
          <a:xfrm rot="5400000">
            <a:off x="-110837" y="2854034"/>
            <a:ext cx="4114800" cy="3893127"/>
          </a:xfrm>
          <a:prstGeom prst="triangle">
            <a:avLst>
              <a:gd name="adj" fmla="val 99832"/>
            </a:avLst>
          </a:prstGeom>
          <a:solidFill>
            <a:schemeClr val="bg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7;p1">
            <a:extLst>
              <a:ext uri="{FF2B5EF4-FFF2-40B4-BE49-F238E27FC236}">
                <a16:creationId xmlns:a16="http://schemas.microsoft.com/office/drawing/2014/main" id="{5D60B5DC-8EF4-C2D4-A0FA-0EAB3CA3BE5D}"/>
              </a:ext>
            </a:extLst>
          </p:cNvPr>
          <p:cNvSpPr txBox="1"/>
          <p:nvPr userDrawn="1"/>
        </p:nvSpPr>
        <p:spPr>
          <a:xfrm>
            <a:off x="155581" y="5650046"/>
            <a:ext cx="24007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E89F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https://changers2.eu/</a:t>
            </a:r>
            <a:r>
              <a:rPr lang="hu-HU" dirty="0">
                <a:solidFill>
                  <a:srgbClr val="E89F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sz="1100" dirty="0">
              <a:solidFill>
                <a:srgbClr val="E89F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Kép 12" descr="A képen Betűtípus, embléma, Grafika, képernyőkép látható&#10;&#10;Automatikusan generált leírás">
            <a:extLst>
              <a:ext uri="{FF2B5EF4-FFF2-40B4-BE49-F238E27FC236}">
                <a16:creationId xmlns:a16="http://schemas.microsoft.com/office/drawing/2014/main" id="{459F83E9-153F-5E50-F171-13691D5F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39" t="25705" r="4830" b="25329"/>
          <a:stretch/>
        </p:blipFill>
        <p:spPr>
          <a:xfrm>
            <a:off x="476093" y="436847"/>
            <a:ext cx="6192578" cy="164465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278967D-0681-9C38-1459-70F69E782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3594" y="1733276"/>
            <a:ext cx="8146476" cy="179546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081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>
  <p:cSld name="Kép képaláírássa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  <a:defRPr sz="48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2564091" y="2057400"/>
            <a:ext cx="832386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5" name="Google Shape;25;p14"/>
          <p:cNvSpPr/>
          <p:nvPr/>
        </p:nvSpPr>
        <p:spPr>
          <a:xfrm rot="5400000">
            <a:off x="-1184563" y="3537087"/>
            <a:ext cx="4391888" cy="2022763"/>
          </a:xfrm>
          <a:prstGeom prst="triangle">
            <a:avLst>
              <a:gd name="adj" fmla="val 5287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4"/>
          <p:cNvSpPr/>
          <p:nvPr/>
        </p:nvSpPr>
        <p:spPr>
          <a:xfrm rot="-5400000">
            <a:off x="309679" y="2361620"/>
            <a:ext cx="2463665" cy="1303067"/>
          </a:xfrm>
          <a:prstGeom prst="triangle">
            <a:avLst>
              <a:gd name="adj" fmla="val 60139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4"/>
          <p:cNvSpPr/>
          <p:nvPr/>
        </p:nvSpPr>
        <p:spPr>
          <a:xfrm rot="-5400000">
            <a:off x="509498" y="5174451"/>
            <a:ext cx="1655379" cy="1711717"/>
          </a:xfrm>
          <a:prstGeom prst="triangle">
            <a:avLst>
              <a:gd name="adj" fmla="val 936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4"/>
          <p:cNvSpPr/>
          <p:nvPr/>
        </p:nvSpPr>
        <p:spPr>
          <a:xfrm rot="5400000">
            <a:off x="-164251" y="1262108"/>
            <a:ext cx="1040276" cy="711774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/>
          <p:nvPr/>
        </p:nvSpPr>
        <p:spPr>
          <a:xfrm rot="10800000">
            <a:off x="52554" y="4291"/>
            <a:ext cx="2022764" cy="2241038"/>
          </a:xfrm>
          <a:prstGeom prst="triangle">
            <a:avLst>
              <a:gd name="adj" fmla="val 50388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E89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4"/>
          <p:cNvSpPr/>
          <p:nvPr/>
        </p:nvSpPr>
        <p:spPr>
          <a:xfrm rot="10800000">
            <a:off x="9628907" y="0"/>
            <a:ext cx="2563093" cy="106680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4"/>
          <p:cNvSpPr/>
          <p:nvPr/>
        </p:nvSpPr>
        <p:spPr>
          <a:xfrm rot="-5400000">
            <a:off x="10868739" y="723362"/>
            <a:ext cx="1605759" cy="1040763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/>
          <p:nvPr/>
        </p:nvSpPr>
        <p:spPr>
          <a:xfrm rot="-5400000">
            <a:off x="10227911" y="4893911"/>
            <a:ext cx="2561419" cy="1366756"/>
          </a:xfrm>
          <a:prstGeom prst="triangle">
            <a:avLst>
              <a:gd name="adj" fmla="val 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4"/>
          <p:cNvSpPr/>
          <p:nvPr/>
        </p:nvSpPr>
        <p:spPr>
          <a:xfrm rot="-5400000">
            <a:off x="1595566" y="916991"/>
            <a:ext cx="789709" cy="415636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4"/>
          <p:cNvSpPr txBox="1"/>
          <p:nvPr/>
        </p:nvSpPr>
        <p:spPr>
          <a:xfrm>
            <a:off x="141405" y="649287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1400"/>
              <a:buFont typeface="Tahoma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" name="Google Shape;35;p14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19D5E-E087-8BB5-3229-46F57021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53325" cy="1325563"/>
          </a:xfrm>
        </p:spPr>
        <p:txBody>
          <a:bodyPr>
            <a:normAutofit/>
          </a:bodyPr>
          <a:lstStyle>
            <a:lvl1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lang="hu-HU" sz="4000" b="0" i="0" u="none" strike="noStrike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CCB084-AEE6-2A9B-4281-0B8B2CB3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43875" cy="4351338"/>
          </a:xfrm>
        </p:spPr>
        <p:txBody>
          <a:bodyPr/>
          <a:lstStyle>
            <a:lvl1pPr marL="50800" marR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hu-HU" sz="2800" b="0" i="0" u="none" strike="noStrike" cap="none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Google Shape;137;p4">
            <a:extLst>
              <a:ext uri="{FF2B5EF4-FFF2-40B4-BE49-F238E27FC236}">
                <a16:creationId xmlns:a16="http://schemas.microsoft.com/office/drawing/2014/main" id="{39A7ABB6-A100-C773-DD01-C4466FB0C95E}"/>
              </a:ext>
            </a:extLst>
          </p:cNvPr>
          <p:cNvSpPr/>
          <p:nvPr userDrawn="1"/>
        </p:nvSpPr>
        <p:spPr>
          <a:xfrm>
            <a:off x="8208809" y="4123752"/>
            <a:ext cx="3664529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6;p4">
            <a:extLst>
              <a:ext uri="{FF2B5EF4-FFF2-40B4-BE49-F238E27FC236}">
                <a16:creationId xmlns:a16="http://schemas.microsoft.com/office/drawing/2014/main" id="{C444B709-33BE-8F0C-0A28-3072B2AAAB1F}"/>
              </a:ext>
            </a:extLst>
          </p:cNvPr>
          <p:cNvSpPr/>
          <p:nvPr userDrawn="1"/>
        </p:nvSpPr>
        <p:spPr>
          <a:xfrm rot="-5400000">
            <a:off x="8042564" y="2362199"/>
            <a:ext cx="6165273" cy="213360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8;p4">
            <a:extLst>
              <a:ext uri="{FF2B5EF4-FFF2-40B4-BE49-F238E27FC236}">
                <a16:creationId xmlns:a16="http://schemas.microsoft.com/office/drawing/2014/main" id="{05BD467E-8521-2912-1AE8-465DD6CA1D9A}"/>
              </a:ext>
            </a:extLst>
          </p:cNvPr>
          <p:cNvSpPr/>
          <p:nvPr userDrawn="1"/>
        </p:nvSpPr>
        <p:spPr>
          <a:xfrm rot="10800000">
            <a:off x="8271158" y="1382"/>
            <a:ext cx="3539833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C4FE91E3-7ABF-ED26-94B7-DF285A29547B}"/>
              </a:ext>
            </a:extLst>
          </p:cNvPr>
          <p:cNvSpPr txBox="1">
            <a:spLocks/>
          </p:cNvSpPr>
          <p:nvPr userDrawn="1"/>
        </p:nvSpPr>
        <p:spPr>
          <a:xfrm>
            <a:off x="197265" y="6334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>
                <a:solidFill>
                  <a:srgbClr val="354F74"/>
                </a:solidFill>
              </a:rPr>
              <a:pPr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  <p:pic>
        <p:nvPicPr>
          <p:cNvPr id="6" name="Kép 5" descr="A képen Grafika látható&#10;&#10;Automatikusan generált leírás">
            <a:extLst>
              <a:ext uri="{FF2B5EF4-FFF2-40B4-BE49-F238E27FC236}">
                <a16:creationId xmlns:a16="http://schemas.microsoft.com/office/drawing/2014/main" id="{A18A83A0-2096-BE06-D45D-42A8BBE54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3581400" y="6176963"/>
            <a:ext cx="225919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84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19D5E-E087-8BB5-3229-46F57021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</p:spPr>
        <p:txBody>
          <a:bodyPr>
            <a:normAutofit/>
          </a:bodyPr>
          <a:lstStyle>
            <a:lvl1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lang="hu-HU" sz="4000" b="0" i="0" u="none" strike="noStrike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CCB084-AEE6-2A9B-4281-0B8B2CB3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29650" cy="4351338"/>
          </a:xfrm>
        </p:spPr>
        <p:txBody>
          <a:bodyPr/>
          <a:lstStyle>
            <a:lvl1pPr marL="508000" marR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defRPr lang="hu-HU" sz="2800" b="0" i="0" u="none" strike="noStrike" cap="none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Google Shape;137;p4">
            <a:extLst>
              <a:ext uri="{FF2B5EF4-FFF2-40B4-BE49-F238E27FC236}">
                <a16:creationId xmlns:a16="http://schemas.microsoft.com/office/drawing/2014/main" id="{39A7ABB6-A100-C773-DD01-C4466FB0C95E}"/>
              </a:ext>
            </a:extLst>
          </p:cNvPr>
          <p:cNvSpPr/>
          <p:nvPr userDrawn="1"/>
        </p:nvSpPr>
        <p:spPr>
          <a:xfrm>
            <a:off x="8208809" y="4123752"/>
            <a:ext cx="3664529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6;p4">
            <a:extLst>
              <a:ext uri="{FF2B5EF4-FFF2-40B4-BE49-F238E27FC236}">
                <a16:creationId xmlns:a16="http://schemas.microsoft.com/office/drawing/2014/main" id="{C444B709-33BE-8F0C-0A28-3072B2AAAB1F}"/>
              </a:ext>
            </a:extLst>
          </p:cNvPr>
          <p:cNvSpPr/>
          <p:nvPr userDrawn="1"/>
        </p:nvSpPr>
        <p:spPr>
          <a:xfrm rot="-5400000">
            <a:off x="8042564" y="2362199"/>
            <a:ext cx="6165273" cy="213360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8;p4">
            <a:extLst>
              <a:ext uri="{FF2B5EF4-FFF2-40B4-BE49-F238E27FC236}">
                <a16:creationId xmlns:a16="http://schemas.microsoft.com/office/drawing/2014/main" id="{05BD467E-8521-2912-1AE8-465DD6CA1D9A}"/>
              </a:ext>
            </a:extLst>
          </p:cNvPr>
          <p:cNvSpPr/>
          <p:nvPr userDrawn="1"/>
        </p:nvSpPr>
        <p:spPr>
          <a:xfrm rot="10800000">
            <a:off x="8271158" y="1382"/>
            <a:ext cx="3539833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8D79CF1A-07F0-4106-BD38-CF422F83CBCE}"/>
              </a:ext>
            </a:extLst>
          </p:cNvPr>
          <p:cNvSpPr txBox="1">
            <a:spLocks/>
          </p:cNvSpPr>
          <p:nvPr userDrawn="1"/>
        </p:nvSpPr>
        <p:spPr>
          <a:xfrm>
            <a:off x="838200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>
                <a:solidFill>
                  <a:srgbClr val="354F74"/>
                </a:solidFill>
              </a:rPr>
              <a:pPr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  <p:pic>
        <p:nvPicPr>
          <p:cNvPr id="6" name="Kép 5" descr="A képen Grafika látható&#10;&#10;Automatikusan generált leírás">
            <a:extLst>
              <a:ext uri="{FF2B5EF4-FFF2-40B4-BE49-F238E27FC236}">
                <a16:creationId xmlns:a16="http://schemas.microsoft.com/office/drawing/2014/main" id="{1DCE888B-E061-2670-A8B5-2A44750CD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3581400" y="6176963"/>
            <a:ext cx="225919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9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4DCB88-B9FC-B587-5BC7-F44537F9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49" y="1432347"/>
            <a:ext cx="7944047" cy="2468248"/>
          </a:xfrm>
        </p:spPr>
        <p:txBody>
          <a:bodyPr anchor="t"/>
          <a:lstStyle>
            <a:lvl1pPr algn="l">
              <a:defRPr lang="hu-HU" sz="4800" kern="1200" dirty="0">
                <a:solidFill>
                  <a:srgbClr val="354F74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FFF5ED87-706E-398B-287A-3603C05EDD0F}"/>
              </a:ext>
            </a:extLst>
          </p:cNvPr>
          <p:cNvSpPr/>
          <p:nvPr userDrawn="1"/>
        </p:nvSpPr>
        <p:spPr>
          <a:xfrm rot="5400000">
            <a:off x="-8546" y="9578"/>
            <a:ext cx="1157849" cy="1138711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9;p3">
            <a:extLst>
              <a:ext uri="{FF2B5EF4-FFF2-40B4-BE49-F238E27FC236}">
                <a16:creationId xmlns:a16="http://schemas.microsoft.com/office/drawing/2014/main" id="{EC6B149D-21F4-8D0C-5931-B610039D266E}"/>
              </a:ext>
            </a:extLst>
          </p:cNvPr>
          <p:cNvSpPr/>
          <p:nvPr userDrawn="1"/>
        </p:nvSpPr>
        <p:spPr>
          <a:xfrm rot="-5400000" flipH="1">
            <a:off x="-8547" y="1238666"/>
            <a:ext cx="1157849" cy="1138709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0;p3">
            <a:extLst>
              <a:ext uri="{FF2B5EF4-FFF2-40B4-BE49-F238E27FC236}">
                <a16:creationId xmlns:a16="http://schemas.microsoft.com/office/drawing/2014/main" id="{F84DA840-18E4-BECB-9B74-15BBFB22664F}"/>
              </a:ext>
            </a:extLst>
          </p:cNvPr>
          <p:cNvSpPr/>
          <p:nvPr userDrawn="1"/>
        </p:nvSpPr>
        <p:spPr>
          <a:xfrm rot="-5400000" flipH="1">
            <a:off x="-8545" y="2453908"/>
            <a:ext cx="1157848" cy="113870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1;p3">
            <a:extLst>
              <a:ext uri="{FF2B5EF4-FFF2-40B4-BE49-F238E27FC236}">
                <a16:creationId xmlns:a16="http://schemas.microsoft.com/office/drawing/2014/main" id="{CC35374C-37D9-3F35-234B-F0BC9FAC4165}"/>
              </a:ext>
            </a:extLst>
          </p:cNvPr>
          <p:cNvSpPr/>
          <p:nvPr userDrawn="1"/>
        </p:nvSpPr>
        <p:spPr>
          <a:xfrm rot="10800000">
            <a:off x="1210981" y="2464427"/>
            <a:ext cx="1157845" cy="113870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6AD7AA3-E806-5808-9FAA-F002CD55B194}"/>
              </a:ext>
            </a:extLst>
          </p:cNvPr>
          <p:cNvSpPr/>
          <p:nvPr userDrawn="1"/>
        </p:nvSpPr>
        <p:spPr>
          <a:xfrm rot="-5400000">
            <a:off x="632058" y="588971"/>
            <a:ext cx="2315694" cy="1157844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3;p3">
            <a:extLst>
              <a:ext uri="{FF2B5EF4-FFF2-40B4-BE49-F238E27FC236}">
                <a16:creationId xmlns:a16="http://schemas.microsoft.com/office/drawing/2014/main" id="{A7FF7B78-4748-F291-625B-E99F1CEAAE1E}"/>
              </a:ext>
            </a:extLst>
          </p:cNvPr>
          <p:cNvSpPr/>
          <p:nvPr userDrawn="1"/>
        </p:nvSpPr>
        <p:spPr>
          <a:xfrm rot="10800000">
            <a:off x="2440074" y="1245374"/>
            <a:ext cx="1157845" cy="113870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4;p3">
            <a:extLst>
              <a:ext uri="{FF2B5EF4-FFF2-40B4-BE49-F238E27FC236}">
                <a16:creationId xmlns:a16="http://schemas.microsoft.com/office/drawing/2014/main" id="{B72593A1-BE55-F274-1D68-AC5FD54067A0}"/>
              </a:ext>
            </a:extLst>
          </p:cNvPr>
          <p:cNvSpPr/>
          <p:nvPr userDrawn="1"/>
        </p:nvSpPr>
        <p:spPr>
          <a:xfrm rot="-5400000">
            <a:off x="2434793" y="-940"/>
            <a:ext cx="1196120" cy="1157845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5;p3">
            <a:extLst>
              <a:ext uri="{FF2B5EF4-FFF2-40B4-BE49-F238E27FC236}">
                <a16:creationId xmlns:a16="http://schemas.microsoft.com/office/drawing/2014/main" id="{D7BAFFA5-4375-42B2-B2E3-862D84B6236B}"/>
              </a:ext>
            </a:extLst>
          </p:cNvPr>
          <p:cNvSpPr/>
          <p:nvPr userDrawn="1"/>
        </p:nvSpPr>
        <p:spPr>
          <a:xfrm rot="10800000">
            <a:off x="11137835" y="5719289"/>
            <a:ext cx="1054164" cy="1036740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6;p3">
            <a:extLst>
              <a:ext uri="{FF2B5EF4-FFF2-40B4-BE49-F238E27FC236}">
                <a16:creationId xmlns:a16="http://schemas.microsoft.com/office/drawing/2014/main" id="{21A7C31B-09C5-5ADB-CDDD-CFB92AAF3B7A}"/>
              </a:ext>
            </a:extLst>
          </p:cNvPr>
          <p:cNvSpPr/>
          <p:nvPr userDrawn="1"/>
        </p:nvSpPr>
        <p:spPr>
          <a:xfrm rot="-5400000" flipH="1">
            <a:off x="10044120" y="4598191"/>
            <a:ext cx="1054164" cy="1036738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7;p3">
            <a:extLst>
              <a:ext uri="{FF2B5EF4-FFF2-40B4-BE49-F238E27FC236}">
                <a16:creationId xmlns:a16="http://schemas.microsoft.com/office/drawing/2014/main" id="{33905CA0-DC2B-3785-AD42-84AF898486E1}"/>
              </a:ext>
            </a:extLst>
          </p:cNvPr>
          <p:cNvSpPr/>
          <p:nvPr userDrawn="1"/>
        </p:nvSpPr>
        <p:spPr>
          <a:xfrm rot="5400000">
            <a:off x="9462475" y="3956083"/>
            <a:ext cx="2108325" cy="105416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8;p3">
            <a:extLst>
              <a:ext uri="{FF2B5EF4-FFF2-40B4-BE49-F238E27FC236}">
                <a16:creationId xmlns:a16="http://schemas.microsoft.com/office/drawing/2014/main" id="{5E7F1FCA-6F72-F393-E7E2-AB7B96199370}"/>
              </a:ext>
            </a:extLst>
          </p:cNvPr>
          <p:cNvSpPr/>
          <p:nvPr userDrawn="1"/>
        </p:nvSpPr>
        <p:spPr>
          <a:xfrm rot="-5400000">
            <a:off x="11141765" y="4584334"/>
            <a:ext cx="1054161" cy="103673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19;p3">
            <a:extLst>
              <a:ext uri="{FF2B5EF4-FFF2-40B4-BE49-F238E27FC236}">
                <a16:creationId xmlns:a16="http://schemas.microsoft.com/office/drawing/2014/main" id="{56D213FC-3FAB-6B79-BD76-3B2854A639EB}"/>
              </a:ext>
            </a:extLst>
          </p:cNvPr>
          <p:cNvSpPr/>
          <p:nvPr userDrawn="1"/>
        </p:nvSpPr>
        <p:spPr>
          <a:xfrm rot="5400000">
            <a:off x="8819067" y="4565999"/>
            <a:ext cx="1089010" cy="1054162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0;p3">
            <a:extLst>
              <a:ext uri="{FF2B5EF4-FFF2-40B4-BE49-F238E27FC236}">
                <a16:creationId xmlns:a16="http://schemas.microsoft.com/office/drawing/2014/main" id="{55C76288-5C12-C0CE-8429-805C6CCCB223}"/>
              </a:ext>
            </a:extLst>
          </p:cNvPr>
          <p:cNvSpPr/>
          <p:nvPr userDrawn="1"/>
        </p:nvSpPr>
        <p:spPr>
          <a:xfrm>
            <a:off x="8939748" y="5733470"/>
            <a:ext cx="2103970" cy="103192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21;p3">
            <a:extLst>
              <a:ext uri="{FF2B5EF4-FFF2-40B4-BE49-F238E27FC236}">
                <a16:creationId xmlns:a16="http://schemas.microsoft.com/office/drawing/2014/main" id="{61914E2C-990C-ED99-6FA4-70787B0916B3}"/>
              </a:ext>
            </a:extLst>
          </p:cNvPr>
          <p:cNvSpPr/>
          <p:nvPr userDrawn="1"/>
        </p:nvSpPr>
        <p:spPr>
          <a:xfrm rot="-5400000">
            <a:off x="6998479" y="5012344"/>
            <a:ext cx="2143171" cy="135418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2;p3">
            <a:extLst>
              <a:ext uri="{FF2B5EF4-FFF2-40B4-BE49-F238E27FC236}">
                <a16:creationId xmlns:a16="http://schemas.microsoft.com/office/drawing/2014/main" id="{9EC555DB-CF68-9919-FF84-3424CEC2F5F7}"/>
              </a:ext>
            </a:extLst>
          </p:cNvPr>
          <p:cNvSpPr/>
          <p:nvPr userDrawn="1"/>
        </p:nvSpPr>
        <p:spPr>
          <a:xfrm rot="-8025446">
            <a:off x="9040527" y="4173305"/>
            <a:ext cx="773025" cy="731360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3;p3">
            <a:extLst>
              <a:ext uri="{FF2B5EF4-FFF2-40B4-BE49-F238E27FC236}">
                <a16:creationId xmlns:a16="http://schemas.microsoft.com/office/drawing/2014/main" id="{267A8221-03C7-FFC9-1A18-414C4CB7EFC6}"/>
              </a:ext>
            </a:extLst>
          </p:cNvPr>
          <p:cNvSpPr/>
          <p:nvPr userDrawn="1"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4;p3">
            <a:extLst>
              <a:ext uri="{FF2B5EF4-FFF2-40B4-BE49-F238E27FC236}">
                <a16:creationId xmlns:a16="http://schemas.microsoft.com/office/drawing/2014/main" id="{6C3DF5F3-C370-C022-911E-4CE90E1359BF}"/>
              </a:ext>
            </a:extLst>
          </p:cNvPr>
          <p:cNvSpPr/>
          <p:nvPr userDrawn="1"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25;p3">
            <a:extLst>
              <a:ext uri="{FF2B5EF4-FFF2-40B4-BE49-F238E27FC236}">
                <a16:creationId xmlns:a16="http://schemas.microsoft.com/office/drawing/2014/main" id="{1A8C0854-AF10-CE1B-60F7-DDA062AF6311}"/>
              </a:ext>
            </a:extLst>
          </p:cNvPr>
          <p:cNvSpPr/>
          <p:nvPr userDrawn="1"/>
        </p:nvSpPr>
        <p:spPr>
          <a:xfrm>
            <a:off x="557843" y="6236571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26;p3">
            <a:extLst>
              <a:ext uri="{FF2B5EF4-FFF2-40B4-BE49-F238E27FC236}">
                <a16:creationId xmlns:a16="http://schemas.microsoft.com/office/drawing/2014/main" id="{CF0B7A8E-2B7F-9840-9340-84DD37427A49}"/>
              </a:ext>
            </a:extLst>
          </p:cNvPr>
          <p:cNvSpPr/>
          <p:nvPr userDrawn="1"/>
        </p:nvSpPr>
        <p:spPr>
          <a:xfrm rot="10800000">
            <a:off x="136570" y="6236571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Kép 3" descr="A képen Grafika látható&#10;&#10;Automatikusan generált leírás">
            <a:extLst>
              <a:ext uri="{FF2B5EF4-FFF2-40B4-BE49-F238E27FC236}">
                <a16:creationId xmlns:a16="http://schemas.microsoft.com/office/drawing/2014/main" id="{165C3732-3830-27A8-9CFA-D540361F5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3252253" y="6249434"/>
            <a:ext cx="2259190" cy="612000"/>
          </a:xfrm>
          <a:prstGeom prst="rect">
            <a:avLst/>
          </a:prstGeom>
        </p:spPr>
      </p:pic>
      <p:sp>
        <p:nvSpPr>
          <p:cNvPr id="5" name="Dátum helye 3">
            <a:extLst>
              <a:ext uri="{FF2B5EF4-FFF2-40B4-BE49-F238E27FC236}">
                <a16:creationId xmlns:a16="http://schemas.microsoft.com/office/drawing/2014/main" id="{79B35C13-478F-9C97-1B18-4256411074D1}"/>
              </a:ext>
            </a:extLst>
          </p:cNvPr>
          <p:cNvSpPr txBox="1">
            <a:spLocks/>
          </p:cNvSpPr>
          <p:nvPr userDrawn="1"/>
        </p:nvSpPr>
        <p:spPr>
          <a:xfrm>
            <a:off x="1139864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>
                <a:solidFill>
                  <a:srgbClr val="354F74"/>
                </a:solidFill>
              </a:rPr>
              <a:pPr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6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2A55F1-356E-29DC-AB2F-67320EF3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1" y="403225"/>
            <a:ext cx="10515600" cy="1325563"/>
          </a:xfrm>
        </p:spPr>
        <p:txBody>
          <a:bodyPr>
            <a:normAutofit/>
          </a:bodyPr>
          <a:lstStyle>
            <a:lvl1pPr>
              <a:defRPr lang="hu-HU" sz="4000" b="0" i="0" u="none" strike="noStrike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523D7F-C0BA-3310-CE87-B638F2A1D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667500" cy="4351338"/>
          </a:xfrm>
        </p:spPr>
        <p:txBody>
          <a:bodyPr/>
          <a:lstStyle>
            <a:lvl1pPr marL="342900" indent="-342900">
              <a:buClr>
                <a:srgbClr val="E89F56"/>
              </a:buClr>
              <a:buFont typeface="Arial" panose="020B0604020202020204" pitchFamily="34" charset="0"/>
              <a:buChar char="•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Clr>
                <a:srgbClr val="E89F56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A336C0F-89E2-9C9B-EFA2-B916FBB7E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0500" y="1825625"/>
            <a:ext cx="3543299" cy="4203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12" name="Dátum helye 3">
            <a:extLst>
              <a:ext uri="{FF2B5EF4-FFF2-40B4-BE49-F238E27FC236}">
                <a16:creationId xmlns:a16="http://schemas.microsoft.com/office/drawing/2014/main" id="{4D2C54AF-0004-8389-C80A-BE029A4E50C2}"/>
              </a:ext>
            </a:extLst>
          </p:cNvPr>
          <p:cNvSpPr txBox="1">
            <a:spLocks/>
          </p:cNvSpPr>
          <p:nvPr userDrawn="1"/>
        </p:nvSpPr>
        <p:spPr>
          <a:xfrm>
            <a:off x="188720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z="1200" smtClean="0">
                <a:solidFill>
                  <a:srgbClr val="354F74"/>
                </a:solidFill>
              </a:rPr>
              <a:pPr/>
              <a:t>‹#›</a:t>
            </a:fld>
            <a:endParaRPr lang="es-ES" sz="1200" dirty="0">
              <a:solidFill>
                <a:srgbClr val="354F74"/>
              </a:solidFill>
            </a:endParaRPr>
          </a:p>
        </p:txBody>
      </p:sp>
      <p:sp>
        <p:nvSpPr>
          <p:cNvPr id="14" name="Google Shape;123;p3">
            <a:extLst>
              <a:ext uri="{FF2B5EF4-FFF2-40B4-BE49-F238E27FC236}">
                <a16:creationId xmlns:a16="http://schemas.microsoft.com/office/drawing/2014/main" id="{20F546A4-8FCE-AB45-5D1A-76C632CF9D4D}"/>
              </a:ext>
            </a:extLst>
          </p:cNvPr>
          <p:cNvSpPr/>
          <p:nvPr userDrawn="1"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5;p3">
            <a:extLst>
              <a:ext uri="{FF2B5EF4-FFF2-40B4-BE49-F238E27FC236}">
                <a16:creationId xmlns:a16="http://schemas.microsoft.com/office/drawing/2014/main" id="{BEEAED80-88E8-DC03-1F1A-A59EE6D27B78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8;p3">
            <a:extLst>
              <a:ext uri="{FF2B5EF4-FFF2-40B4-BE49-F238E27FC236}">
                <a16:creationId xmlns:a16="http://schemas.microsoft.com/office/drawing/2014/main" id="{BBA6F319-A34A-92F9-9DFF-E013B2875C31}"/>
              </a:ext>
            </a:extLst>
          </p:cNvPr>
          <p:cNvSpPr>
            <a:spLocks noChangeAspect="1"/>
          </p:cNvSpPr>
          <p:nvPr userDrawn="1"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24;p3">
            <a:extLst>
              <a:ext uri="{FF2B5EF4-FFF2-40B4-BE49-F238E27FC236}">
                <a16:creationId xmlns:a16="http://schemas.microsoft.com/office/drawing/2014/main" id="{51FC7125-51E5-173A-1154-DDD6767263C5}"/>
              </a:ext>
            </a:extLst>
          </p:cNvPr>
          <p:cNvSpPr/>
          <p:nvPr userDrawn="1"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Kép 4" descr="A képen Grafika látható&#10;&#10;Automatikusan generált leírás">
            <a:extLst>
              <a:ext uri="{FF2B5EF4-FFF2-40B4-BE49-F238E27FC236}">
                <a16:creationId xmlns:a16="http://schemas.microsoft.com/office/drawing/2014/main" id="{325C4440-AFEF-ECCD-1C39-FE9AD5BBE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9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D343C2-9B62-BB13-182D-67DA20B74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hu-HU" sz="4000" b="0" i="0" u="none" strike="noStrike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5E24F1-7100-F32C-32FE-93AA2787E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hu-HU" sz="2400" b="0" i="0" u="none" strike="noStrike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Font typeface="Arial"/>
            </a:pPr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2A18FB8-B2F9-BE2A-8F2B-842AED49E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E89F56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CD92FF2-13B5-18AD-B454-49205F42C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498975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hu-HU" dirty="0"/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B968A4D0-ACC4-BA47-E14F-D35418B31BE7}"/>
              </a:ext>
            </a:extLst>
          </p:cNvPr>
          <p:cNvSpPr txBox="1">
            <a:spLocks/>
          </p:cNvSpPr>
          <p:nvPr userDrawn="1"/>
        </p:nvSpPr>
        <p:spPr>
          <a:xfrm>
            <a:off x="274178" y="63507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z="1200" smtClean="0">
                <a:solidFill>
                  <a:srgbClr val="354F74"/>
                </a:solidFill>
              </a:rPr>
              <a:pPr/>
              <a:t>‹#›</a:t>
            </a:fld>
            <a:endParaRPr lang="es-ES" sz="1200" dirty="0">
              <a:solidFill>
                <a:srgbClr val="354F74"/>
              </a:solidFill>
            </a:endParaRPr>
          </a:p>
        </p:txBody>
      </p:sp>
      <p:pic>
        <p:nvPicPr>
          <p:cNvPr id="11" name="Kép 10" descr="A képen Grafika látható&#10;&#10;Automatikusan generált leírás">
            <a:extLst>
              <a:ext uri="{FF2B5EF4-FFF2-40B4-BE49-F238E27FC236}">
                <a16:creationId xmlns:a16="http://schemas.microsoft.com/office/drawing/2014/main" id="{7043E92E-E7C2-34F0-C848-802874445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  <p:sp>
        <p:nvSpPr>
          <p:cNvPr id="12" name="Google Shape;123;p3">
            <a:extLst>
              <a:ext uri="{FF2B5EF4-FFF2-40B4-BE49-F238E27FC236}">
                <a16:creationId xmlns:a16="http://schemas.microsoft.com/office/drawing/2014/main" id="{F5C09DC1-5711-A23A-E901-E8C5B4C7FE18}"/>
              </a:ext>
            </a:extLst>
          </p:cNvPr>
          <p:cNvSpPr/>
          <p:nvPr userDrawn="1"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5;p3">
            <a:extLst>
              <a:ext uri="{FF2B5EF4-FFF2-40B4-BE49-F238E27FC236}">
                <a16:creationId xmlns:a16="http://schemas.microsoft.com/office/drawing/2014/main" id="{9F674B9A-9C6E-F9C8-E50E-444DA6C9FAB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8;p3">
            <a:extLst>
              <a:ext uri="{FF2B5EF4-FFF2-40B4-BE49-F238E27FC236}">
                <a16:creationId xmlns:a16="http://schemas.microsoft.com/office/drawing/2014/main" id="{6A3F32A4-E786-27BE-0C0D-CF464A3AB185}"/>
              </a:ext>
            </a:extLst>
          </p:cNvPr>
          <p:cNvSpPr>
            <a:spLocks noChangeAspect="1"/>
          </p:cNvSpPr>
          <p:nvPr userDrawn="1"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24;p3">
            <a:extLst>
              <a:ext uri="{FF2B5EF4-FFF2-40B4-BE49-F238E27FC236}">
                <a16:creationId xmlns:a16="http://schemas.microsoft.com/office/drawing/2014/main" id="{1C2C3481-1254-7C7C-C3B5-517A892C79A6}"/>
              </a:ext>
            </a:extLst>
          </p:cNvPr>
          <p:cNvSpPr/>
          <p:nvPr userDrawn="1"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70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1F266A-F4EE-3D2D-6FB0-CA7AE052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</p:spPr>
        <p:txBody>
          <a:bodyPr anchor="ctr">
            <a:normAutofit/>
          </a:bodyPr>
          <a:lstStyle>
            <a:lvl1pPr algn="l">
              <a:defRPr lang="hu-HU" sz="4800" kern="1200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75ECB49-41BF-FA52-5FF1-811125B5D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4091" y="2057400"/>
            <a:ext cx="8323868" cy="3811588"/>
          </a:xfrm>
        </p:spPr>
        <p:txBody>
          <a:bodyPr>
            <a:normAutofit/>
          </a:bodyPr>
          <a:lstStyle>
            <a:lvl1pPr marL="514350" indent="-514350">
              <a:buClr>
                <a:srgbClr val="E89F56"/>
              </a:buClr>
              <a:buFont typeface="+mj-lt"/>
              <a:buAutoNum type="arabicParenR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Dia számának helye 5">
            <a:extLst>
              <a:ext uri="{FF2B5EF4-FFF2-40B4-BE49-F238E27FC236}">
                <a16:creationId xmlns:a16="http://schemas.microsoft.com/office/drawing/2014/main" id="{05F66512-B4B7-4ED8-54B1-C4497E86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7400DD8-649D-448C-BF46-3338A8850BBA}" type="slidenum">
              <a:rPr lang="hu-HU" smtClean="0"/>
              <a:t>‹#›</a:t>
            </a:fld>
            <a:endParaRPr lang="hu-HU"/>
          </a:p>
        </p:txBody>
      </p:sp>
      <p:sp>
        <p:nvSpPr>
          <p:cNvPr id="9" name="Google Shape;93;p2">
            <a:extLst>
              <a:ext uri="{FF2B5EF4-FFF2-40B4-BE49-F238E27FC236}">
                <a16:creationId xmlns:a16="http://schemas.microsoft.com/office/drawing/2014/main" id="{C77DE306-EB3C-ED61-4310-9BA2D396E6DC}"/>
              </a:ext>
            </a:extLst>
          </p:cNvPr>
          <p:cNvSpPr/>
          <p:nvPr userDrawn="1"/>
        </p:nvSpPr>
        <p:spPr>
          <a:xfrm rot="5400000">
            <a:off x="-1184563" y="3537087"/>
            <a:ext cx="4391888" cy="2022763"/>
          </a:xfrm>
          <a:prstGeom prst="triangle">
            <a:avLst>
              <a:gd name="adj" fmla="val 5287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4;p2">
            <a:extLst>
              <a:ext uri="{FF2B5EF4-FFF2-40B4-BE49-F238E27FC236}">
                <a16:creationId xmlns:a16="http://schemas.microsoft.com/office/drawing/2014/main" id="{073972E4-05EB-A0F2-1619-E02BC17FED3C}"/>
              </a:ext>
            </a:extLst>
          </p:cNvPr>
          <p:cNvSpPr/>
          <p:nvPr userDrawn="1"/>
        </p:nvSpPr>
        <p:spPr>
          <a:xfrm rot="-5400000">
            <a:off x="309679" y="2361620"/>
            <a:ext cx="2463665" cy="1303067"/>
          </a:xfrm>
          <a:prstGeom prst="triangle">
            <a:avLst>
              <a:gd name="adj" fmla="val 60139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5;p2">
            <a:extLst>
              <a:ext uri="{FF2B5EF4-FFF2-40B4-BE49-F238E27FC236}">
                <a16:creationId xmlns:a16="http://schemas.microsoft.com/office/drawing/2014/main" id="{24BB2CC4-3504-7145-D56D-8D47F2592A71}"/>
              </a:ext>
            </a:extLst>
          </p:cNvPr>
          <p:cNvSpPr/>
          <p:nvPr userDrawn="1"/>
        </p:nvSpPr>
        <p:spPr>
          <a:xfrm rot="-5400000">
            <a:off x="509498" y="5174451"/>
            <a:ext cx="1655379" cy="1711717"/>
          </a:xfrm>
          <a:prstGeom prst="triangle">
            <a:avLst>
              <a:gd name="adj" fmla="val 936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6;p2">
            <a:extLst>
              <a:ext uri="{FF2B5EF4-FFF2-40B4-BE49-F238E27FC236}">
                <a16:creationId xmlns:a16="http://schemas.microsoft.com/office/drawing/2014/main" id="{04665093-97B4-8A57-DCC4-E73EBA773040}"/>
              </a:ext>
            </a:extLst>
          </p:cNvPr>
          <p:cNvSpPr/>
          <p:nvPr userDrawn="1"/>
        </p:nvSpPr>
        <p:spPr>
          <a:xfrm rot="5400000">
            <a:off x="-164251" y="1262108"/>
            <a:ext cx="1040276" cy="711774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7;p2">
            <a:extLst>
              <a:ext uri="{FF2B5EF4-FFF2-40B4-BE49-F238E27FC236}">
                <a16:creationId xmlns:a16="http://schemas.microsoft.com/office/drawing/2014/main" id="{FB5AABB0-3A21-978D-8D6D-51D9BC0765F2}"/>
              </a:ext>
            </a:extLst>
          </p:cNvPr>
          <p:cNvSpPr/>
          <p:nvPr userDrawn="1"/>
        </p:nvSpPr>
        <p:spPr>
          <a:xfrm rot="10800000">
            <a:off x="52554" y="4291"/>
            <a:ext cx="2022764" cy="2241038"/>
          </a:xfrm>
          <a:prstGeom prst="triangle">
            <a:avLst>
              <a:gd name="adj" fmla="val 50388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89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1DE939A1-69DA-7932-EA48-2BB8BDB5C05A}"/>
              </a:ext>
            </a:extLst>
          </p:cNvPr>
          <p:cNvSpPr/>
          <p:nvPr userDrawn="1"/>
        </p:nvSpPr>
        <p:spPr>
          <a:xfrm rot="10800000">
            <a:off x="9628907" y="0"/>
            <a:ext cx="2563093" cy="106680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1;p2">
            <a:extLst>
              <a:ext uri="{FF2B5EF4-FFF2-40B4-BE49-F238E27FC236}">
                <a16:creationId xmlns:a16="http://schemas.microsoft.com/office/drawing/2014/main" id="{CA969171-CD69-896E-24A4-C408F67FB198}"/>
              </a:ext>
            </a:extLst>
          </p:cNvPr>
          <p:cNvSpPr/>
          <p:nvPr userDrawn="1"/>
        </p:nvSpPr>
        <p:spPr>
          <a:xfrm rot="-5400000">
            <a:off x="10868739" y="723362"/>
            <a:ext cx="1605759" cy="1040763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2;p2">
            <a:extLst>
              <a:ext uri="{FF2B5EF4-FFF2-40B4-BE49-F238E27FC236}">
                <a16:creationId xmlns:a16="http://schemas.microsoft.com/office/drawing/2014/main" id="{249F864B-B331-12CF-2D06-C1479D0725B6}"/>
              </a:ext>
            </a:extLst>
          </p:cNvPr>
          <p:cNvSpPr/>
          <p:nvPr userDrawn="1"/>
        </p:nvSpPr>
        <p:spPr>
          <a:xfrm rot="-5400000">
            <a:off x="10227911" y="4893911"/>
            <a:ext cx="2561419" cy="1366756"/>
          </a:xfrm>
          <a:prstGeom prst="triangle">
            <a:avLst>
              <a:gd name="adj" fmla="val 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03;p2">
            <a:extLst>
              <a:ext uri="{FF2B5EF4-FFF2-40B4-BE49-F238E27FC236}">
                <a16:creationId xmlns:a16="http://schemas.microsoft.com/office/drawing/2014/main" id="{3E61FAF9-3483-7353-A0D8-E208E29B4A7E}"/>
              </a:ext>
            </a:extLst>
          </p:cNvPr>
          <p:cNvSpPr/>
          <p:nvPr userDrawn="1"/>
        </p:nvSpPr>
        <p:spPr>
          <a:xfrm rot="-5400000">
            <a:off x="1595566" y="916991"/>
            <a:ext cx="789709" cy="415636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;p6">
            <a:extLst>
              <a:ext uri="{FF2B5EF4-FFF2-40B4-BE49-F238E27FC236}">
                <a16:creationId xmlns:a16="http://schemas.microsoft.com/office/drawing/2014/main" id="{25B64A92-9062-B54F-B696-9E2691469800}"/>
              </a:ext>
            </a:extLst>
          </p:cNvPr>
          <p:cNvSpPr txBox="1">
            <a:spLocks/>
          </p:cNvSpPr>
          <p:nvPr userDrawn="1"/>
        </p:nvSpPr>
        <p:spPr>
          <a:xfrm>
            <a:off x="141405" y="649287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hu-HU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fld id="{00000000-1234-1234-1234-123412341234}" type="slidenum">
              <a:rPr lang="es-ES" sz="1400" smtClean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/>
              <a:t>‹#›</a:t>
            </a:fld>
            <a:endParaRPr lang="es-ES" sz="1400" dirty="0">
              <a:solidFill>
                <a:srgbClr val="354F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Kép 18" descr="A képen Grafika látható&#10;&#10;Automatikusan generált leírás">
            <a:extLst>
              <a:ext uri="{FF2B5EF4-FFF2-40B4-BE49-F238E27FC236}">
                <a16:creationId xmlns:a16="http://schemas.microsoft.com/office/drawing/2014/main" id="{A75992DC-2ED5-9E24-B795-85CC31544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268BAB1-E61A-CF10-CD17-BB1D5E8A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 descr="A képen Grafika látható&#10;&#10;Automatikusan generált leírás">
            <a:extLst>
              <a:ext uri="{FF2B5EF4-FFF2-40B4-BE49-F238E27FC236}">
                <a16:creationId xmlns:a16="http://schemas.microsoft.com/office/drawing/2014/main" id="{21B32D75-42DF-E545-E347-FCC20BF2B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A5D310E9-60C6-4BFE-D4FB-7E7E7374A56B}"/>
              </a:ext>
            </a:extLst>
          </p:cNvPr>
          <p:cNvSpPr/>
          <p:nvPr userDrawn="1"/>
        </p:nvSpPr>
        <p:spPr>
          <a:xfrm rot="10800000">
            <a:off x="9717027" y="0"/>
            <a:ext cx="2474973" cy="1565563"/>
          </a:xfrm>
          <a:prstGeom prst="triangle">
            <a:avLst>
              <a:gd name="adj" fmla="val 7071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7;p5">
            <a:extLst>
              <a:ext uri="{FF2B5EF4-FFF2-40B4-BE49-F238E27FC236}">
                <a16:creationId xmlns:a16="http://schemas.microsoft.com/office/drawing/2014/main" id="{57EC0D77-F607-1E8F-3453-55DA8DC79C3C}"/>
              </a:ext>
            </a:extLst>
          </p:cNvPr>
          <p:cNvSpPr/>
          <p:nvPr userDrawn="1"/>
        </p:nvSpPr>
        <p:spPr>
          <a:xfrm rot="-5400000">
            <a:off x="10171732" y="1104033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8;p5">
            <a:extLst>
              <a:ext uri="{FF2B5EF4-FFF2-40B4-BE49-F238E27FC236}">
                <a16:creationId xmlns:a16="http://schemas.microsoft.com/office/drawing/2014/main" id="{58C0FCD2-9CDC-05C9-EC34-82767C1A217A}"/>
              </a:ext>
            </a:extLst>
          </p:cNvPr>
          <p:cNvSpPr/>
          <p:nvPr userDrawn="1"/>
        </p:nvSpPr>
        <p:spPr>
          <a:xfrm rot="5400000">
            <a:off x="-454705" y="4250817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9;p5">
            <a:extLst>
              <a:ext uri="{FF2B5EF4-FFF2-40B4-BE49-F238E27FC236}">
                <a16:creationId xmlns:a16="http://schemas.microsoft.com/office/drawing/2014/main" id="{778A36BE-85CA-D126-E3DA-CAB5B58831C3}"/>
              </a:ext>
            </a:extLst>
          </p:cNvPr>
          <p:cNvSpPr/>
          <p:nvPr userDrawn="1"/>
        </p:nvSpPr>
        <p:spPr>
          <a:xfrm>
            <a:off x="0" y="5292437"/>
            <a:ext cx="2474973" cy="1565563"/>
          </a:xfrm>
          <a:prstGeom prst="triangle">
            <a:avLst>
              <a:gd name="adj" fmla="val 73511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BECF6396-5A83-CAF5-C50C-5D6E7671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lang="hu-HU" sz="4000" b="0" i="0" u="none" strike="noStrike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0197C6D7-7A1B-84FB-F426-989534DE5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50800" marR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hu-HU" sz="2800" b="0" i="0" u="none" strike="noStrike" cap="none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Dátum helye 3">
            <a:extLst>
              <a:ext uri="{FF2B5EF4-FFF2-40B4-BE49-F238E27FC236}">
                <a16:creationId xmlns:a16="http://schemas.microsoft.com/office/drawing/2014/main" id="{71663AA4-BC3F-BC28-AAFC-799E791BA88B}"/>
              </a:ext>
            </a:extLst>
          </p:cNvPr>
          <p:cNvSpPr txBox="1">
            <a:spLocks/>
          </p:cNvSpPr>
          <p:nvPr userDrawn="1"/>
        </p:nvSpPr>
        <p:spPr>
          <a:xfrm>
            <a:off x="853047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s-ES" smtClean="0">
                <a:solidFill>
                  <a:srgbClr val="354F74"/>
                </a:solidFill>
              </a:rPr>
              <a:pPr algn="r"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49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CD727D-06D7-5F3A-258C-A669FD11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141230" cy="962025"/>
          </a:xfrm>
        </p:spPr>
        <p:txBody>
          <a:bodyPr anchor="b"/>
          <a:lstStyle>
            <a:lvl1pPr>
              <a:defRPr lang="hu-HU" sz="4000" b="0" i="0" u="none" strike="noStrike" cap="none" smtClean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EC61B8-E550-251A-B77A-94422828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863" y="4151700"/>
            <a:ext cx="6772274" cy="1870075"/>
          </a:xfrm>
        </p:spPr>
        <p:txBody>
          <a:bodyPr/>
          <a:lstStyle>
            <a:lvl1pPr marL="0" indent="0"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7853A52-08CB-F7AC-894E-D2D67B8E7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6136"/>
            <a:ext cx="10141230" cy="215133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id="{8F43F82B-1D53-E897-2AFF-F6F9A73ABCFD}"/>
              </a:ext>
            </a:extLst>
          </p:cNvPr>
          <p:cNvSpPr txBox="1">
            <a:spLocks/>
          </p:cNvSpPr>
          <p:nvPr userDrawn="1"/>
        </p:nvSpPr>
        <p:spPr>
          <a:xfrm>
            <a:off x="171628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z="1200" smtClean="0">
                <a:solidFill>
                  <a:srgbClr val="354F74"/>
                </a:solidFill>
              </a:rPr>
              <a:pPr/>
              <a:t>‹#›</a:t>
            </a:fld>
            <a:endParaRPr lang="es-ES" sz="1200" dirty="0">
              <a:solidFill>
                <a:srgbClr val="354F74"/>
              </a:solidFill>
            </a:endParaRPr>
          </a:p>
        </p:txBody>
      </p:sp>
      <p:pic>
        <p:nvPicPr>
          <p:cNvPr id="9" name="Kép 8" descr="A képen Grafika látható&#10;&#10;Automatikusan generált leírás">
            <a:extLst>
              <a:ext uri="{FF2B5EF4-FFF2-40B4-BE49-F238E27FC236}">
                <a16:creationId xmlns:a16="http://schemas.microsoft.com/office/drawing/2014/main" id="{034BE2F1-7609-2723-61C1-0AC878270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  <p:sp>
        <p:nvSpPr>
          <p:cNvPr id="10" name="Google Shape;123;p3">
            <a:extLst>
              <a:ext uri="{FF2B5EF4-FFF2-40B4-BE49-F238E27FC236}">
                <a16:creationId xmlns:a16="http://schemas.microsoft.com/office/drawing/2014/main" id="{D471FBF0-B845-5B9C-B4E9-49D037A0D05A}"/>
              </a:ext>
            </a:extLst>
          </p:cNvPr>
          <p:cNvSpPr/>
          <p:nvPr userDrawn="1"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5;p3">
            <a:extLst>
              <a:ext uri="{FF2B5EF4-FFF2-40B4-BE49-F238E27FC236}">
                <a16:creationId xmlns:a16="http://schemas.microsoft.com/office/drawing/2014/main" id="{F5E9E726-78B5-4DFE-DF66-21DACE2FE86C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8;p3">
            <a:extLst>
              <a:ext uri="{FF2B5EF4-FFF2-40B4-BE49-F238E27FC236}">
                <a16:creationId xmlns:a16="http://schemas.microsoft.com/office/drawing/2014/main" id="{5E74EB85-014B-7AD5-EBA1-DA7C2A041860}"/>
              </a:ext>
            </a:extLst>
          </p:cNvPr>
          <p:cNvSpPr>
            <a:spLocks noChangeAspect="1"/>
          </p:cNvSpPr>
          <p:nvPr userDrawn="1"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4;p3">
            <a:extLst>
              <a:ext uri="{FF2B5EF4-FFF2-40B4-BE49-F238E27FC236}">
                <a16:creationId xmlns:a16="http://schemas.microsoft.com/office/drawing/2014/main" id="{579A16A1-2D58-A6CA-C965-0294D645702D}"/>
              </a:ext>
            </a:extLst>
          </p:cNvPr>
          <p:cNvSpPr/>
          <p:nvPr userDrawn="1"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963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19D5E-E087-8BB5-3229-46F57021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480" y="365125"/>
            <a:ext cx="8053762" cy="1325563"/>
          </a:xfrm>
        </p:spPr>
        <p:txBody>
          <a:bodyPr>
            <a:normAutofit/>
          </a:bodyPr>
          <a:lstStyle>
            <a:lvl1pPr>
              <a:defRPr lang="hu-HU" sz="4000" b="0" i="0" u="none" strike="noStrike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CCB084-AEE6-2A9B-4281-0B8B2CB3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480" y="1825625"/>
            <a:ext cx="8053761" cy="4351338"/>
          </a:xfrm>
        </p:spPr>
        <p:txBody>
          <a:bodyPr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buClr>
                <a:srgbClr val="E89F56"/>
              </a:buClr>
              <a:buFont typeface="Arial" panose="020B0604020202020204" pitchFamily="34" charset="0"/>
              <a:buChar char="•"/>
              <a:defRPr lang="hu-HU" sz="14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Clr>
                <a:srgbClr val="E89F56"/>
              </a:buCl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9FA6E84-8A12-EEB6-140C-E28B177F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00DD8-649D-448C-BF46-3338A8850BBA}" type="slidenum">
              <a:rPr lang="hu-HU" smtClean="0"/>
              <a:t>‹#›</a:t>
            </a:fld>
            <a:endParaRPr lang="hu-HU"/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D6D65938-2E64-452E-993F-266E781D5904}"/>
              </a:ext>
            </a:extLst>
          </p:cNvPr>
          <p:cNvSpPr txBox="1">
            <a:spLocks/>
          </p:cNvSpPr>
          <p:nvPr userDrawn="1"/>
        </p:nvSpPr>
        <p:spPr>
          <a:xfrm>
            <a:off x="838200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>
                <a:solidFill>
                  <a:srgbClr val="354F74"/>
                </a:solidFill>
              </a:rPr>
              <a:pPr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742D79B1-FD6A-195F-DB9C-E4C74C4DE9C3}"/>
              </a:ext>
            </a:extLst>
          </p:cNvPr>
          <p:cNvSpPr/>
          <p:nvPr userDrawn="1"/>
        </p:nvSpPr>
        <p:spPr>
          <a:xfrm rot="5400000">
            <a:off x="-1184563" y="3537087"/>
            <a:ext cx="4391888" cy="2022763"/>
          </a:xfrm>
          <a:prstGeom prst="triangle">
            <a:avLst>
              <a:gd name="adj" fmla="val 5287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4;p2">
            <a:extLst>
              <a:ext uri="{FF2B5EF4-FFF2-40B4-BE49-F238E27FC236}">
                <a16:creationId xmlns:a16="http://schemas.microsoft.com/office/drawing/2014/main" id="{20C1CF89-21C0-E5DE-56CD-8FCAC3A12624}"/>
              </a:ext>
            </a:extLst>
          </p:cNvPr>
          <p:cNvSpPr/>
          <p:nvPr userDrawn="1"/>
        </p:nvSpPr>
        <p:spPr>
          <a:xfrm rot="-5400000">
            <a:off x="309679" y="2361620"/>
            <a:ext cx="2463665" cy="1303067"/>
          </a:xfrm>
          <a:prstGeom prst="triangle">
            <a:avLst>
              <a:gd name="adj" fmla="val 60139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5;p2">
            <a:extLst>
              <a:ext uri="{FF2B5EF4-FFF2-40B4-BE49-F238E27FC236}">
                <a16:creationId xmlns:a16="http://schemas.microsoft.com/office/drawing/2014/main" id="{6B42D66F-520F-78EF-8300-F64265EC9EFE}"/>
              </a:ext>
            </a:extLst>
          </p:cNvPr>
          <p:cNvSpPr/>
          <p:nvPr userDrawn="1"/>
        </p:nvSpPr>
        <p:spPr>
          <a:xfrm rot="-5400000">
            <a:off x="509498" y="5174451"/>
            <a:ext cx="1655379" cy="1711717"/>
          </a:xfrm>
          <a:prstGeom prst="triangle">
            <a:avLst>
              <a:gd name="adj" fmla="val 936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6;p2">
            <a:extLst>
              <a:ext uri="{FF2B5EF4-FFF2-40B4-BE49-F238E27FC236}">
                <a16:creationId xmlns:a16="http://schemas.microsoft.com/office/drawing/2014/main" id="{1CE6676A-D67A-A3FB-C496-D5203EA5804A}"/>
              </a:ext>
            </a:extLst>
          </p:cNvPr>
          <p:cNvSpPr/>
          <p:nvPr userDrawn="1"/>
        </p:nvSpPr>
        <p:spPr>
          <a:xfrm rot="5400000">
            <a:off x="-164251" y="1262108"/>
            <a:ext cx="1040276" cy="711774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7;p2">
            <a:extLst>
              <a:ext uri="{FF2B5EF4-FFF2-40B4-BE49-F238E27FC236}">
                <a16:creationId xmlns:a16="http://schemas.microsoft.com/office/drawing/2014/main" id="{C98D0A7D-50E6-2EA0-3FAF-7EF2E3C59690}"/>
              </a:ext>
            </a:extLst>
          </p:cNvPr>
          <p:cNvSpPr/>
          <p:nvPr userDrawn="1"/>
        </p:nvSpPr>
        <p:spPr>
          <a:xfrm rot="10800000">
            <a:off x="52554" y="4291"/>
            <a:ext cx="2022764" cy="2241038"/>
          </a:xfrm>
          <a:prstGeom prst="triangle">
            <a:avLst>
              <a:gd name="adj" fmla="val 50388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89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2">
            <a:extLst>
              <a:ext uri="{FF2B5EF4-FFF2-40B4-BE49-F238E27FC236}">
                <a16:creationId xmlns:a16="http://schemas.microsoft.com/office/drawing/2014/main" id="{B9EE00B2-0CC2-C3B7-5542-AABD1C23A7BD}"/>
              </a:ext>
            </a:extLst>
          </p:cNvPr>
          <p:cNvSpPr/>
          <p:nvPr userDrawn="1"/>
        </p:nvSpPr>
        <p:spPr>
          <a:xfrm rot="10800000">
            <a:off x="9628907" y="0"/>
            <a:ext cx="2563093" cy="106680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01;p2">
            <a:extLst>
              <a:ext uri="{FF2B5EF4-FFF2-40B4-BE49-F238E27FC236}">
                <a16:creationId xmlns:a16="http://schemas.microsoft.com/office/drawing/2014/main" id="{72D73E4D-6725-160B-FCAD-85479F51D4BD}"/>
              </a:ext>
            </a:extLst>
          </p:cNvPr>
          <p:cNvSpPr/>
          <p:nvPr userDrawn="1"/>
        </p:nvSpPr>
        <p:spPr>
          <a:xfrm rot="-5400000">
            <a:off x="10868739" y="723362"/>
            <a:ext cx="1605759" cy="1040763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2;p2">
            <a:extLst>
              <a:ext uri="{FF2B5EF4-FFF2-40B4-BE49-F238E27FC236}">
                <a16:creationId xmlns:a16="http://schemas.microsoft.com/office/drawing/2014/main" id="{52A60E63-D915-7BBC-225C-CFC0EE962763}"/>
              </a:ext>
            </a:extLst>
          </p:cNvPr>
          <p:cNvSpPr/>
          <p:nvPr userDrawn="1"/>
        </p:nvSpPr>
        <p:spPr>
          <a:xfrm rot="-5400000">
            <a:off x="10227911" y="4893911"/>
            <a:ext cx="2561419" cy="1366756"/>
          </a:xfrm>
          <a:prstGeom prst="triangle">
            <a:avLst>
              <a:gd name="adj" fmla="val 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3;p2">
            <a:extLst>
              <a:ext uri="{FF2B5EF4-FFF2-40B4-BE49-F238E27FC236}">
                <a16:creationId xmlns:a16="http://schemas.microsoft.com/office/drawing/2014/main" id="{EE0924E6-A09A-5D12-4E39-68354885E48E}"/>
              </a:ext>
            </a:extLst>
          </p:cNvPr>
          <p:cNvSpPr/>
          <p:nvPr userDrawn="1"/>
        </p:nvSpPr>
        <p:spPr>
          <a:xfrm rot="-5400000">
            <a:off x="1595566" y="916991"/>
            <a:ext cx="789709" cy="415636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Kép 19" descr="A képen Grafika látható&#10;&#10;Automatikusan generált leírás">
            <a:extLst>
              <a:ext uri="{FF2B5EF4-FFF2-40B4-BE49-F238E27FC236}">
                <a16:creationId xmlns:a16="http://schemas.microsoft.com/office/drawing/2014/main" id="{1E150804-01DB-F092-BE2F-E882DBA86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</p:spPr>
      </p:pic>
      <p:sp>
        <p:nvSpPr>
          <p:cNvPr id="21" name="Dátum helye 3">
            <a:extLst>
              <a:ext uri="{FF2B5EF4-FFF2-40B4-BE49-F238E27FC236}">
                <a16:creationId xmlns:a16="http://schemas.microsoft.com/office/drawing/2014/main" id="{CF8FE16A-E046-FFA2-5C39-8B04A600027C}"/>
              </a:ext>
            </a:extLst>
          </p:cNvPr>
          <p:cNvSpPr txBox="1">
            <a:spLocks/>
          </p:cNvSpPr>
          <p:nvPr userDrawn="1"/>
        </p:nvSpPr>
        <p:spPr>
          <a:xfrm>
            <a:off x="355887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>
                <a:solidFill>
                  <a:srgbClr val="354F74"/>
                </a:solidFill>
              </a:rPr>
              <a:pPr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D8CE2F-84EE-9A37-9CE5-C4DAEE2D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3" y="2598677"/>
            <a:ext cx="7242054" cy="2309974"/>
          </a:xfrm>
        </p:spPr>
        <p:txBody>
          <a:bodyPr>
            <a:normAutofit/>
          </a:bodyPr>
          <a:lstStyle>
            <a:lvl1pPr algn="ctr">
              <a:defRPr lang="hu-HU" sz="3200" b="0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EC90E1F7-0D94-1068-E4A4-D9BB6E016B1C}"/>
              </a:ext>
            </a:extLst>
          </p:cNvPr>
          <p:cNvSpPr/>
          <p:nvPr userDrawn="1"/>
        </p:nvSpPr>
        <p:spPr>
          <a:xfrm rot="10800000">
            <a:off x="9717027" y="0"/>
            <a:ext cx="2474973" cy="1565563"/>
          </a:xfrm>
          <a:prstGeom prst="triangle">
            <a:avLst>
              <a:gd name="adj" fmla="val 7071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7;p5">
            <a:extLst>
              <a:ext uri="{FF2B5EF4-FFF2-40B4-BE49-F238E27FC236}">
                <a16:creationId xmlns:a16="http://schemas.microsoft.com/office/drawing/2014/main" id="{06116253-8D5F-BFC6-1CB4-B7CFC1F17314}"/>
              </a:ext>
            </a:extLst>
          </p:cNvPr>
          <p:cNvSpPr/>
          <p:nvPr userDrawn="1"/>
        </p:nvSpPr>
        <p:spPr>
          <a:xfrm rot="-5400000">
            <a:off x="10171732" y="1104033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8;p5">
            <a:extLst>
              <a:ext uri="{FF2B5EF4-FFF2-40B4-BE49-F238E27FC236}">
                <a16:creationId xmlns:a16="http://schemas.microsoft.com/office/drawing/2014/main" id="{6A3E2A41-2A0F-74CD-A839-2472EE6AD42C}"/>
              </a:ext>
            </a:extLst>
          </p:cNvPr>
          <p:cNvSpPr/>
          <p:nvPr userDrawn="1"/>
        </p:nvSpPr>
        <p:spPr>
          <a:xfrm rot="5400000">
            <a:off x="-454705" y="4250817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9;p5">
            <a:extLst>
              <a:ext uri="{FF2B5EF4-FFF2-40B4-BE49-F238E27FC236}">
                <a16:creationId xmlns:a16="http://schemas.microsoft.com/office/drawing/2014/main" id="{7D5F6D63-C4D2-1B8E-A1AA-5431E45D0855}"/>
              </a:ext>
            </a:extLst>
          </p:cNvPr>
          <p:cNvSpPr/>
          <p:nvPr userDrawn="1"/>
        </p:nvSpPr>
        <p:spPr>
          <a:xfrm>
            <a:off x="0" y="5292437"/>
            <a:ext cx="2474973" cy="1565563"/>
          </a:xfrm>
          <a:prstGeom prst="triangle">
            <a:avLst>
              <a:gd name="adj" fmla="val 73511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Kép 11" descr="A képen Grafika látható&#10;&#10;Automatikusan generált leírás">
            <a:extLst>
              <a:ext uri="{FF2B5EF4-FFF2-40B4-BE49-F238E27FC236}">
                <a16:creationId xmlns:a16="http://schemas.microsoft.com/office/drawing/2014/main" id="{1CA08E0A-D99D-6777-23F5-83DCB2968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25960" r="5006" b="21856"/>
          <a:stretch/>
        </p:blipFill>
        <p:spPr>
          <a:xfrm>
            <a:off x="2209800" y="233691"/>
            <a:ext cx="6943726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0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ím és tartalom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296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/>
          <p:nvPr/>
        </p:nvSpPr>
        <p:spPr>
          <a:xfrm>
            <a:off x="8208809" y="4123752"/>
            <a:ext cx="3664529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6"/>
          <p:cNvSpPr/>
          <p:nvPr/>
        </p:nvSpPr>
        <p:spPr>
          <a:xfrm rot="-5400000">
            <a:off x="8042564" y="2362199"/>
            <a:ext cx="6165273" cy="213360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6"/>
          <p:cNvSpPr/>
          <p:nvPr/>
        </p:nvSpPr>
        <p:spPr>
          <a:xfrm rot="10800000">
            <a:off x="8271158" y="1382"/>
            <a:ext cx="3539833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6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6" name="Google Shape;66;p16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3581400" y="6176963"/>
            <a:ext cx="225919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D394B0F6-781B-744D-F759-035FB1FD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919" y="6356350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2021-1-HU01-KA220-ADU-000033719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57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ím és tartalom">
  <p:cSld name="3_Cím és tartalom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400"/>
              <a:buFont typeface="Arial"/>
              <a:buNone/>
              <a:defRPr sz="4400">
                <a:solidFill>
                  <a:srgbClr val="354F7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99709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28" name="Google Shape;28;p20" descr="A képen szöveg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90374" y="52698"/>
            <a:ext cx="1952791" cy="57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0"/>
          <p:cNvSpPr>
            <a:spLocks noGrp="1"/>
          </p:cNvSpPr>
          <p:nvPr>
            <p:ph type="body" idx="1"/>
          </p:nvPr>
        </p:nvSpPr>
        <p:spPr>
          <a:xfrm>
            <a:off x="838200" y="2681145"/>
            <a:ext cx="10515600" cy="2811419"/>
          </a:xfrm>
          <a:prstGeom prst="flowChartPunchedCard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642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D8CE2F-84EE-9A37-9CE5-C4DAEE2D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3" y="2598677"/>
            <a:ext cx="7242054" cy="2309974"/>
          </a:xfrm>
        </p:spPr>
        <p:txBody>
          <a:bodyPr>
            <a:normAutofit/>
          </a:bodyPr>
          <a:lstStyle>
            <a:lvl1pPr algn="ctr">
              <a:defRPr lang="hu-HU" sz="3200" b="0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EC90E1F7-0D94-1068-E4A4-D9BB6E016B1C}"/>
              </a:ext>
            </a:extLst>
          </p:cNvPr>
          <p:cNvSpPr/>
          <p:nvPr userDrawn="1"/>
        </p:nvSpPr>
        <p:spPr>
          <a:xfrm rot="10800000">
            <a:off x="9717027" y="0"/>
            <a:ext cx="2474973" cy="1565563"/>
          </a:xfrm>
          <a:prstGeom prst="triangle">
            <a:avLst>
              <a:gd name="adj" fmla="val 7071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7;p5">
            <a:extLst>
              <a:ext uri="{FF2B5EF4-FFF2-40B4-BE49-F238E27FC236}">
                <a16:creationId xmlns:a16="http://schemas.microsoft.com/office/drawing/2014/main" id="{06116253-8D5F-BFC6-1CB4-B7CFC1F17314}"/>
              </a:ext>
            </a:extLst>
          </p:cNvPr>
          <p:cNvSpPr/>
          <p:nvPr userDrawn="1"/>
        </p:nvSpPr>
        <p:spPr>
          <a:xfrm rot="-5400000">
            <a:off x="10171732" y="1104033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8;p5">
            <a:extLst>
              <a:ext uri="{FF2B5EF4-FFF2-40B4-BE49-F238E27FC236}">
                <a16:creationId xmlns:a16="http://schemas.microsoft.com/office/drawing/2014/main" id="{6A3E2A41-2A0F-74CD-A839-2472EE6AD42C}"/>
              </a:ext>
            </a:extLst>
          </p:cNvPr>
          <p:cNvSpPr/>
          <p:nvPr userDrawn="1"/>
        </p:nvSpPr>
        <p:spPr>
          <a:xfrm rot="5400000">
            <a:off x="-454705" y="4250817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9;p5">
            <a:extLst>
              <a:ext uri="{FF2B5EF4-FFF2-40B4-BE49-F238E27FC236}">
                <a16:creationId xmlns:a16="http://schemas.microsoft.com/office/drawing/2014/main" id="{7D5F6D63-C4D2-1B8E-A1AA-5431E45D0855}"/>
              </a:ext>
            </a:extLst>
          </p:cNvPr>
          <p:cNvSpPr/>
          <p:nvPr userDrawn="1"/>
        </p:nvSpPr>
        <p:spPr>
          <a:xfrm>
            <a:off x="0" y="5292437"/>
            <a:ext cx="2474973" cy="1565563"/>
          </a:xfrm>
          <a:prstGeom prst="triangle">
            <a:avLst>
              <a:gd name="adj" fmla="val 73511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Kép 11" descr="A képen Grafika látható&#10;&#10;Automatikusan generált leírás">
            <a:extLst>
              <a:ext uri="{FF2B5EF4-FFF2-40B4-BE49-F238E27FC236}">
                <a16:creationId xmlns:a16="http://schemas.microsoft.com/office/drawing/2014/main" id="{1CA08E0A-D99D-6777-23F5-83DCB2968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25960" r="5006" b="21856"/>
          <a:stretch/>
        </p:blipFill>
        <p:spPr>
          <a:xfrm>
            <a:off x="2209800" y="233691"/>
            <a:ext cx="6943726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8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D394B0F6-781B-744D-F759-035FB1FD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919" y="6356350"/>
            <a:ext cx="5911517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2021-1-HU01-KA220-ADU-000033719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9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  <a:defRPr sz="2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3"/>
          </p:nvPr>
        </p:nvSpPr>
        <p:spPr>
          <a:xfrm>
            <a:off x="6172200" y="1690688"/>
            <a:ext cx="5183188" cy="449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1" name="Google Shape;81;p18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/>
          <p:nvPr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/>
          <p:nvPr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/>
          <p:nvPr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8"/>
          <p:cNvSpPr/>
          <p:nvPr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23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/>
          <p:nvPr/>
        </p:nvSpPr>
        <p:spPr>
          <a:xfrm rot="10800000">
            <a:off x="9717027" y="0"/>
            <a:ext cx="2474973" cy="1565563"/>
          </a:xfrm>
          <a:prstGeom prst="triangle">
            <a:avLst>
              <a:gd name="adj" fmla="val 70712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3"/>
          <p:cNvSpPr/>
          <p:nvPr/>
        </p:nvSpPr>
        <p:spPr>
          <a:xfrm rot="-5400000">
            <a:off x="10171732" y="1104033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3"/>
          <p:cNvSpPr/>
          <p:nvPr/>
        </p:nvSpPr>
        <p:spPr>
          <a:xfrm rot="5400000">
            <a:off x="-454705" y="4250817"/>
            <a:ext cx="2474973" cy="1565563"/>
          </a:xfrm>
          <a:prstGeom prst="triangle">
            <a:avLst>
              <a:gd name="adj" fmla="val 4944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3"/>
          <p:cNvSpPr/>
          <p:nvPr/>
        </p:nvSpPr>
        <p:spPr>
          <a:xfrm>
            <a:off x="0" y="5292437"/>
            <a:ext cx="2474973" cy="1565563"/>
          </a:xfrm>
          <a:prstGeom prst="triangle">
            <a:avLst>
              <a:gd name="adj" fmla="val 73511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/>
          <p:nvPr/>
        </p:nvSpPr>
        <p:spPr>
          <a:xfrm>
            <a:off x="8530472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4DCB88-B9FC-B587-5BC7-F44537F9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49" y="1432347"/>
            <a:ext cx="7944047" cy="2468248"/>
          </a:xfrm>
        </p:spPr>
        <p:txBody>
          <a:bodyPr anchor="t"/>
          <a:lstStyle>
            <a:lvl1pPr algn="l">
              <a:defRPr lang="hu-HU" sz="4800" kern="1200" dirty="0">
                <a:solidFill>
                  <a:srgbClr val="354F74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FFF5ED87-706E-398B-287A-3603C05EDD0F}"/>
              </a:ext>
            </a:extLst>
          </p:cNvPr>
          <p:cNvSpPr/>
          <p:nvPr userDrawn="1"/>
        </p:nvSpPr>
        <p:spPr>
          <a:xfrm rot="5400000">
            <a:off x="-8546" y="9578"/>
            <a:ext cx="1157849" cy="1138711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9;p3">
            <a:extLst>
              <a:ext uri="{FF2B5EF4-FFF2-40B4-BE49-F238E27FC236}">
                <a16:creationId xmlns:a16="http://schemas.microsoft.com/office/drawing/2014/main" id="{EC6B149D-21F4-8D0C-5931-B610039D266E}"/>
              </a:ext>
            </a:extLst>
          </p:cNvPr>
          <p:cNvSpPr/>
          <p:nvPr userDrawn="1"/>
        </p:nvSpPr>
        <p:spPr>
          <a:xfrm rot="-5400000" flipH="1">
            <a:off x="-8547" y="1238666"/>
            <a:ext cx="1157849" cy="1138709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0;p3">
            <a:extLst>
              <a:ext uri="{FF2B5EF4-FFF2-40B4-BE49-F238E27FC236}">
                <a16:creationId xmlns:a16="http://schemas.microsoft.com/office/drawing/2014/main" id="{F84DA840-18E4-BECB-9B74-15BBFB22664F}"/>
              </a:ext>
            </a:extLst>
          </p:cNvPr>
          <p:cNvSpPr/>
          <p:nvPr userDrawn="1"/>
        </p:nvSpPr>
        <p:spPr>
          <a:xfrm rot="-5400000" flipH="1">
            <a:off x="-8545" y="2453908"/>
            <a:ext cx="1157848" cy="113870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1;p3">
            <a:extLst>
              <a:ext uri="{FF2B5EF4-FFF2-40B4-BE49-F238E27FC236}">
                <a16:creationId xmlns:a16="http://schemas.microsoft.com/office/drawing/2014/main" id="{CC35374C-37D9-3F35-234B-F0BC9FAC4165}"/>
              </a:ext>
            </a:extLst>
          </p:cNvPr>
          <p:cNvSpPr/>
          <p:nvPr userDrawn="1"/>
        </p:nvSpPr>
        <p:spPr>
          <a:xfrm rot="10800000">
            <a:off x="1210981" y="2464427"/>
            <a:ext cx="1157845" cy="113870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6AD7AA3-E806-5808-9FAA-F002CD55B194}"/>
              </a:ext>
            </a:extLst>
          </p:cNvPr>
          <p:cNvSpPr/>
          <p:nvPr userDrawn="1"/>
        </p:nvSpPr>
        <p:spPr>
          <a:xfrm rot="-5400000">
            <a:off x="632058" y="588971"/>
            <a:ext cx="2315694" cy="1157844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3;p3">
            <a:extLst>
              <a:ext uri="{FF2B5EF4-FFF2-40B4-BE49-F238E27FC236}">
                <a16:creationId xmlns:a16="http://schemas.microsoft.com/office/drawing/2014/main" id="{A7FF7B78-4748-F291-625B-E99F1CEAAE1E}"/>
              </a:ext>
            </a:extLst>
          </p:cNvPr>
          <p:cNvSpPr/>
          <p:nvPr userDrawn="1"/>
        </p:nvSpPr>
        <p:spPr>
          <a:xfrm rot="10800000">
            <a:off x="2440074" y="1245374"/>
            <a:ext cx="1157845" cy="113870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14;p3">
            <a:extLst>
              <a:ext uri="{FF2B5EF4-FFF2-40B4-BE49-F238E27FC236}">
                <a16:creationId xmlns:a16="http://schemas.microsoft.com/office/drawing/2014/main" id="{B72593A1-BE55-F274-1D68-AC5FD54067A0}"/>
              </a:ext>
            </a:extLst>
          </p:cNvPr>
          <p:cNvSpPr/>
          <p:nvPr userDrawn="1"/>
        </p:nvSpPr>
        <p:spPr>
          <a:xfrm rot="-5400000">
            <a:off x="2434793" y="-940"/>
            <a:ext cx="1196120" cy="1157845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5;p3">
            <a:extLst>
              <a:ext uri="{FF2B5EF4-FFF2-40B4-BE49-F238E27FC236}">
                <a16:creationId xmlns:a16="http://schemas.microsoft.com/office/drawing/2014/main" id="{D7BAFFA5-4375-42B2-B2E3-862D84B6236B}"/>
              </a:ext>
            </a:extLst>
          </p:cNvPr>
          <p:cNvSpPr/>
          <p:nvPr userDrawn="1"/>
        </p:nvSpPr>
        <p:spPr>
          <a:xfrm rot="10800000">
            <a:off x="11137835" y="5719289"/>
            <a:ext cx="1054164" cy="1036740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6;p3">
            <a:extLst>
              <a:ext uri="{FF2B5EF4-FFF2-40B4-BE49-F238E27FC236}">
                <a16:creationId xmlns:a16="http://schemas.microsoft.com/office/drawing/2014/main" id="{21A7C31B-09C5-5ADB-CDDD-CFB92AAF3B7A}"/>
              </a:ext>
            </a:extLst>
          </p:cNvPr>
          <p:cNvSpPr/>
          <p:nvPr userDrawn="1"/>
        </p:nvSpPr>
        <p:spPr>
          <a:xfrm rot="-5400000" flipH="1">
            <a:off x="10044120" y="4598191"/>
            <a:ext cx="1054164" cy="1036738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7;p3">
            <a:extLst>
              <a:ext uri="{FF2B5EF4-FFF2-40B4-BE49-F238E27FC236}">
                <a16:creationId xmlns:a16="http://schemas.microsoft.com/office/drawing/2014/main" id="{33905CA0-DC2B-3785-AD42-84AF898486E1}"/>
              </a:ext>
            </a:extLst>
          </p:cNvPr>
          <p:cNvSpPr/>
          <p:nvPr userDrawn="1"/>
        </p:nvSpPr>
        <p:spPr>
          <a:xfrm rot="5400000">
            <a:off x="9462475" y="3956083"/>
            <a:ext cx="2108325" cy="105416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8;p3">
            <a:extLst>
              <a:ext uri="{FF2B5EF4-FFF2-40B4-BE49-F238E27FC236}">
                <a16:creationId xmlns:a16="http://schemas.microsoft.com/office/drawing/2014/main" id="{5E7F1FCA-6F72-F393-E7E2-AB7B96199370}"/>
              </a:ext>
            </a:extLst>
          </p:cNvPr>
          <p:cNvSpPr/>
          <p:nvPr userDrawn="1"/>
        </p:nvSpPr>
        <p:spPr>
          <a:xfrm rot="-5400000">
            <a:off x="11141765" y="4584334"/>
            <a:ext cx="1054161" cy="103673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19;p3">
            <a:extLst>
              <a:ext uri="{FF2B5EF4-FFF2-40B4-BE49-F238E27FC236}">
                <a16:creationId xmlns:a16="http://schemas.microsoft.com/office/drawing/2014/main" id="{56D213FC-3FAB-6B79-BD76-3B2854A639EB}"/>
              </a:ext>
            </a:extLst>
          </p:cNvPr>
          <p:cNvSpPr/>
          <p:nvPr userDrawn="1"/>
        </p:nvSpPr>
        <p:spPr>
          <a:xfrm rot="5400000">
            <a:off x="8819067" y="4565999"/>
            <a:ext cx="1089010" cy="1054162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0;p3">
            <a:extLst>
              <a:ext uri="{FF2B5EF4-FFF2-40B4-BE49-F238E27FC236}">
                <a16:creationId xmlns:a16="http://schemas.microsoft.com/office/drawing/2014/main" id="{55C76288-5C12-C0CE-8429-805C6CCCB223}"/>
              </a:ext>
            </a:extLst>
          </p:cNvPr>
          <p:cNvSpPr/>
          <p:nvPr userDrawn="1"/>
        </p:nvSpPr>
        <p:spPr>
          <a:xfrm>
            <a:off x="8939748" y="5733470"/>
            <a:ext cx="2103970" cy="103192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21;p3">
            <a:extLst>
              <a:ext uri="{FF2B5EF4-FFF2-40B4-BE49-F238E27FC236}">
                <a16:creationId xmlns:a16="http://schemas.microsoft.com/office/drawing/2014/main" id="{61914E2C-990C-ED99-6FA4-70787B0916B3}"/>
              </a:ext>
            </a:extLst>
          </p:cNvPr>
          <p:cNvSpPr/>
          <p:nvPr userDrawn="1"/>
        </p:nvSpPr>
        <p:spPr>
          <a:xfrm rot="-5400000">
            <a:off x="6998479" y="5012344"/>
            <a:ext cx="2143171" cy="1354180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2;p3">
            <a:extLst>
              <a:ext uri="{FF2B5EF4-FFF2-40B4-BE49-F238E27FC236}">
                <a16:creationId xmlns:a16="http://schemas.microsoft.com/office/drawing/2014/main" id="{9EC555DB-CF68-9919-FF84-3424CEC2F5F7}"/>
              </a:ext>
            </a:extLst>
          </p:cNvPr>
          <p:cNvSpPr/>
          <p:nvPr userDrawn="1"/>
        </p:nvSpPr>
        <p:spPr>
          <a:xfrm rot="-8025446">
            <a:off x="9040527" y="4173305"/>
            <a:ext cx="773025" cy="731360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3;p3">
            <a:extLst>
              <a:ext uri="{FF2B5EF4-FFF2-40B4-BE49-F238E27FC236}">
                <a16:creationId xmlns:a16="http://schemas.microsoft.com/office/drawing/2014/main" id="{267A8221-03C7-FFC9-1A18-414C4CB7EFC6}"/>
              </a:ext>
            </a:extLst>
          </p:cNvPr>
          <p:cNvSpPr/>
          <p:nvPr userDrawn="1"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4;p3">
            <a:extLst>
              <a:ext uri="{FF2B5EF4-FFF2-40B4-BE49-F238E27FC236}">
                <a16:creationId xmlns:a16="http://schemas.microsoft.com/office/drawing/2014/main" id="{6C3DF5F3-C370-C022-911E-4CE90E1359BF}"/>
              </a:ext>
            </a:extLst>
          </p:cNvPr>
          <p:cNvSpPr/>
          <p:nvPr userDrawn="1"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25;p3">
            <a:extLst>
              <a:ext uri="{FF2B5EF4-FFF2-40B4-BE49-F238E27FC236}">
                <a16:creationId xmlns:a16="http://schemas.microsoft.com/office/drawing/2014/main" id="{1A8C0854-AF10-CE1B-60F7-DDA062AF6311}"/>
              </a:ext>
            </a:extLst>
          </p:cNvPr>
          <p:cNvSpPr/>
          <p:nvPr userDrawn="1"/>
        </p:nvSpPr>
        <p:spPr>
          <a:xfrm>
            <a:off x="557843" y="6236571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26;p3">
            <a:extLst>
              <a:ext uri="{FF2B5EF4-FFF2-40B4-BE49-F238E27FC236}">
                <a16:creationId xmlns:a16="http://schemas.microsoft.com/office/drawing/2014/main" id="{CF0B7A8E-2B7F-9840-9340-84DD37427A49}"/>
              </a:ext>
            </a:extLst>
          </p:cNvPr>
          <p:cNvSpPr/>
          <p:nvPr userDrawn="1"/>
        </p:nvSpPr>
        <p:spPr>
          <a:xfrm rot="10800000">
            <a:off x="136570" y="6236571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Kép 3" descr="A képen Grafika látható&#10;&#10;Automatikusan generált leírás">
            <a:extLst>
              <a:ext uri="{FF2B5EF4-FFF2-40B4-BE49-F238E27FC236}">
                <a16:creationId xmlns:a16="http://schemas.microsoft.com/office/drawing/2014/main" id="{165C3732-3830-27A8-9CFA-D540361F5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227" b="20111"/>
          <a:stretch/>
        </p:blipFill>
        <p:spPr>
          <a:xfrm>
            <a:off x="3252253" y="6249434"/>
            <a:ext cx="2259190" cy="612000"/>
          </a:xfrm>
          <a:prstGeom prst="rect">
            <a:avLst/>
          </a:prstGeom>
        </p:spPr>
      </p:pic>
      <p:sp>
        <p:nvSpPr>
          <p:cNvPr id="5" name="Dátum helye 3">
            <a:extLst>
              <a:ext uri="{FF2B5EF4-FFF2-40B4-BE49-F238E27FC236}">
                <a16:creationId xmlns:a16="http://schemas.microsoft.com/office/drawing/2014/main" id="{79B35C13-478F-9C97-1B18-4256411074D1}"/>
              </a:ext>
            </a:extLst>
          </p:cNvPr>
          <p:cNvSpPr txBox="1">
            <a:spLocks/>
          </p:cNvSpPr>
          <p:nvPr userDrawn="1"/>
        </p:nvSpPr>
        <p:spPr>
          <a:xfrm>
            <a:off x="1139864" y="63694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s-ES" smtClean="0">
                <a:solidFill>
                  <a:srgbClr val="354F74"/>
                </a:solidFill>
              </a:rPr>
              <a:pPr/>
              <a:t>‹#›</a:t>
            </a:fld>
            <a:endParaRPr lang="es-ES" dirty="0">
              <a:solidFill>
                <a:srgbClr val="354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7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Címdia">
    <p:bg>
      <p:bgPr>
        <a:solidFill>
          <a:srgbClr val="344F7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subTitle" idx="1"/>
          </p:nvPr>
        </p:nvSpPr>
        <p:spPr>
          <a:xfrm>
            <a:off x="2178235" y="3606254"/>
            <a:ext cx="814183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8" name="Google Shape;18;p57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57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57"/>
          <p:cNvSpPr/>
          <p:nvPr/>
        </p:nvSpPr>
        <p:spPr>
          <a:xfrm rot="-5400000">
            <a:off x="4689767" y="-644239"/>
            <a:ext cx="6857998" cy="8146475"/>
          </a:xfrm>
          <a:prstGeom prst="triangle">
            <a:avLst>
              <a:gd name="adj" fmla="val 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57"/>
          <p:cNvSpPr/>
          <p:nvPr/>
        </p:nvSpPr>
        <p:spPr>
          <a:xfrm rot="5400000">
            <a:off x="-110837" y="2854034"/>
            <a:ext cx="4114800" cy="3893127"/>
          </a:xfrm>
          <a:prstGeom prst="triangle">
            <a:avLst>
              <a:gd name="adj" fmla="val 99832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57"/>
          <p:cNvSpPr txBox="1"/>
          <p:nvPr/>
        </p:nvSpPr>
        <p:spPr>
          <a:xfrm>
            <a:off x="155581" y="5650046"/>
            <a:ext cx="24007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1800"/>
              <a:buFont typeface="Tahoma"/>
              <a:buNone/>
            </a:pPr>
            <a:r>
              <a:rPr lang="hu-HU" sz="1800" b="0" i="0" u="sng" strike="noStrike" cap="none">
                <a:solidFill>
                  <a:srgbClr val="E89F56"/>
                </a:solidFill>
                <a:latin typeface="Tahoma"/>
                <a:ea typeface="Tahoma"/>
                <a:cs typeface="Tahoma"/>
                <a:sym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https://changers2.eu/</a:t>
            </a:r>
            <a:r>
              <a:rPr lang="hu-HU" sz="1800" b="0" i="0" u="none" strike="noStrike" cap="none">
                <a:solidFill>
                  <a:srgbClr val="E89F5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100" b="0" i="0" u="none" strike="noStrike" cap="none">
              <a:solidFill>
                <a:srgbClr val="E89F5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" name="Google Shape;23;p57" descr="A képen Betűtípus, embléma, Grafika, képernyőkép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 l="5439" t="25705" r="4830" b="25329"/>
          <a:stretch/>
        </p:blipFill>
        <p:spPr>
          <a:xfrm>
            <a:off x="476093" y="436847"/>
            <a:ext cx="6192578" cy="164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7"/>
          <p:cNvSpPr txBox="1">
            <a:spLocks noGrp="1"/>
          </p:cNvSpPr>
          <p:nvPr>
            <p:ph type="ctrTitle"/>
          </p:nvPr>
        </p:nvSpPr>
        <p:spPr>
          <a:xfrm>
            <a:off x="2173594" y="1733276"/>
            <a:ext cx="8146476" cy="179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2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Tartalomrész képaláírással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14123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body" idx="1"/>
          </p:nvPr>
        </p:nvSpPr>
        <p:spPr>
          <a:xfrm>
            <a:off x="2709863" y="4151700"/>
            <a:ext cx="6772274" cy="187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body" idx="2"/>
          </p:nvPr>
        </p:nvSpPr>
        <p:spPr>
          <a:xfrm>
            <a:off x="839788" y="1776136"/>
            <a:ext cx="10141230" cy="21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58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" name="Google Shape;30;p58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4966405" y="6246000"/>
            <a:ext cx="225919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8"/>
          <p:cNvSpPr/>
          <p:nvPr/>
        </p:nvSpPr>
        <p:spPr>
          <a:xfrm>
            <a:off x="11402291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8"/>
          <p:cNvSpPr/>
          <p:nvPr/>
        </p:nvSpPr>
        <p:spPr>
          <a:xfrm rot="10800000">
            <a:off x="11598054" y="6241285"/>
            <a:ext cx="593946" cy="584128"/>
          </a:xfrm>
          <a:prstGeom prst="triangle">
            <a:avLst>
              <a:gd name="adj" fmla="val 10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8"/>
          <p:cNvSpPr/>
          <p:nvPr/>
        </p:nvSpPr>
        <p:spPr>
          <a:xfrm rot="-5400000">
            <a:off x="11559565" y="5606501"/>
            <a:ext cx="593945" cy="584127"/>
          </a:xfrm>
          <a:prstGeom prst="triangle">
            <a:avLst>
              <a:gd name="adj" fmla="val 10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8"/>
          <p:cNvSpPr/>
          <p:nvPr/>
        </p:nvSpPr>
        <p:spPr>
          <a:xfrm rot="10800000">
            <a:off x="10981018" y="100289"/>
            <a:ext cx="637309" cy="519458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48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Cím és tartal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5533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1438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9F56"/>
              </a:buClr>
              <a:buSzPts val="18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/>
          <p:nvPr/>
        </p:nvSpPr>
        <p:spPr>
          <a:xfrm>
            <a:off x="8208809" y="4123752"/>
            <a:ext cx="3664529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61"/>
          <p:cNvSpPr/>
          <p:nvPr/>
        </p:nvSpPr>
        <p:spPr>
          <a:xfrm rot="-5400000">
            <a:off x="8042564" y="2362199"/>
            <a:ext cx="6165273" cy="2133600"/>
          </a:xfrm>
          <a:prstGeom prst="triangle">
            <a:avLst>
              <a:gd name="adj" fmla="val 50000"/>
            </a:avLst>
          </a:prstGeom>
          <a:solidFill>
            <a:srgbClr val="E89F56"/>
          </a:solidFill>
          <a:ln w="12700" cap="flat" cmpd="sng">
            <a:solidFill>
              <a:srgbClr val="E89F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1"/>
          <p:cNvSpPr/>
          <p:nvPr/>
        </p:nvSpPr>
        <p:spPr>
          <a:xfrm rot="10800000">
            <a:off x="8271158" y="1382"/>
            <a:ext cx="3539833" cy="2732864"/>
          </a:xfrm>
          <a:prstGeom prst="triangle">
            <a:avLst>
              <a:gd name="adj" fmla="val 50000"/>
            </a:avLst>
          </a:prstGeom>
          <a:solidFill>
            <a:srgbClr val="354F74"/>
          </a:solidFill>
          <a:ln w="12700" cap="flat" cmpd="sng">
            <a:solidFill>
              <a:srgbClr val="354F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1"/>
          <p:cNvSpPr txBox="1"/>
          <p:nvPr/>
        </p:nvSpPr>
        <p:spPr>
          <a:xfrm>
            <a:off x="838200" y="63694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354F74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354F7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2" name="Google Shape;42;p61" descr="A képen Grafika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 t="24227" b="20110"/>
          <a:stretch/>
        </p:blipFill>
        <p:spPr>
          <a:xfrm>
            <a:off x="3581400" y="6176963"/>
            <a:ext cx="2259190" cy="6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56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702" r:id="rId4"/>
    <p:sldLayoutId id="2147483659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9306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4724F3A-0865-F842-A0BA-D60F31AD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86575B2-91B5-6366-EEBF-0B3C403F0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2656D4-727D-2731-333E-E126B5986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0456-E324-4957-BD3B-6506B443F434}" type="datetimeFigureOut">
              <a:rPr lang="hu-HU" smtClean="0"/>
              <a:t>2024. 07. 18.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E208CF-6503-EBF5-86E3-428FDC329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6D638A-ADF7-A30E-778C-D008F41ED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0DD8-649D-448C-BF46-3338A8850B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812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4724F3A-0865-F842-A0BA-D60F31AD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86575B2-91B5-6366-EEBF-0B3C403F0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2656D4-727D-2731-333E-E126B5986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0456-E324-4957-BD3B-6506B443F434}" type="datetimeFigureOut">
              <a:rPr lang="hu-HU" smtClean="0"/>
              <a:t>2024. 07. 18.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E208CF-6503-EBF5-86E3-428FDC329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6D638A-ADF7-A30E-778C-D008F41ED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0DD8-649D-448C-BF46-3338A8850B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11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reativecommons.org/licenses/by-nc-sa/4.0/deed.hu" TargetMode="Externa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strategy-and-policy/priorities-2019-2024/european-green-deal_en" TargetMode="External"/><Relationship Id="rId7" Type="http://schemas.openxmlformats.org/officeDocument/2006/relationships/hyperlink" Target="https://www.freepik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v.si/assets/ministrstva/MKRR/DRR/RRP-2021_2027/RRP-Gorenjske-razvojne-regije.pdf" TargetMode="External"/><Relationship Id="rId5" Type="http://schemas.openxmlformats.org/officeDocument/2006/relationships/hyperlink" Target="https://climatepromise.undp.org/news-and-stories/what-climate-change-mitigation-and-why-it-urgent" TargetMode="External"/><Relationship Id="rId4" Type="http://schemas.openxmlformats.org/officeDocument/2006/relationships/hyperlink" Target="https://ecobnb.com/blog/2022/05/ecological-footprint-ways-reduc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hangers2.eu/" TargetMode="Externa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2022762" y="2531268"/>
            <a:ext cx="8146476" cy="179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lang="hu-HU" sz="4000" dirty="0"/>
              <a:t>BEVEZETÉS</a:t>
            </a:r>
            <a:endParaRPr lang="en-GB" sz="4000" dirty="0"/>
          </a:p>
        </p:txBody>
      </p:sp>
      <p:sp>
        <p:nvSpPr>
          <p:cNvPr id="146" name="Google Shape;146;p1"/>
          <p:cNvSpPr txBox="1"/>
          <p:nvPr/>
        </p:nvSpPr>
        <p:spPr>
          <a:xfrm>
            <a:off x="9448801" y="6145966"/>
            <a:ext cx="25808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Insert your logo here</a:t>
            </a:r>
            <a:endParaRPr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4F78EC4-2B42-9B3D-9691-5C355B6C5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088" y="5879286"/>
            <a:ext cx="2370234" cy="63601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C7A6DA5-FBBD-432C-CE61-A4A0116A2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0" y="6295604"/>
            <a:ext cx="2152228" cy="4592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FB2878FF-01F0-B1AD-10E8-36EA33868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>
            <a:extLst>
              <a:ext uri="{FF2B5EF4-FFF2-40B4-BE49-F238E27FC236}">
                <a16:creationId xmlns:a16="http://schemas.microsoft.com/office/drawing/2014/main" id="{89AF1E26-1353-FB62-4CDA-1ED0227514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Az európai zöld megállapodás</a:t>
            </a:r>
            <a:endParaRPr dirty="0"/>
          </a:p>
        </p:txBody>
      </p:sp>
      <p:sp>
        <p:nvSpPr>
          <p:cNvPr id="163" name="Google Shape;163;p4">
            <a:extLst>
              <a:ext uri="{FF2B5EF4-FFF2-40B4-BE49-F238E27FC236}">
                <a16:creationId xmlns:a16="http://schemas.microsoft.com/office/drawing/2014/main" id="{1142E647-1247-A050-ADEC-60F7FF386A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0718" y="1825625"/>
            <a:ext cx="88599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en-US" b="1">
                <a:solidFill>
                  <a:schemeClr val="tx1"/>
                </a:solidFill>
              </a:rPr>
              <a:t>Az éghajlatváltozás elleni fellépés nélkül </a:t>
            </a:r>
            <a:r>
              <a:rPr lang="hu-HU" b="1">
                <a:solidFill>
                  <a:schemeClr val="tx1"/>
                </a:solidFill>
              </a:rPr>
              <a:t>az Európai Unióban várható</a:t>
            </a:r>
            <a:r>
              <a:rPr lang="en-US" b="1">
                <a:solidFill>
                  <a:schemeClr val="tx1"/>
                </a:solidFill>
              </a:rPr>
              <a:t>:</a:t>
            </a:r>
            <a:endParaRPr lang="sl-SI" b="1" dirty="0">
              <a:solidFill>
                <a:schemeClr val="tx1"/>
              </a:solidFill>
            </a:endParaRPr>
          </a:p>
          <a:p>
            <a:pPr algn="just"/>
            <a:r>
              <a:rPr lang="en-US">
                <a:solidFill>
                  <a:schemeClr val="tx1"/>
                </a:solidFill>
              </a:rPr>
              <a:t>400 ezer haláleset légszennyezés miatt</a:t>
            </a:r>
            <a:r>
              <a:rPr lang="hu-HU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algn="just"/>
            <a:r>
              <a:rPr lang="en-US">
                <a:solidFill>
                  <a:schemeClr val="tx1"/>
                </a:solidFill>
              </a:rPr>
              <a:t>Évente 90 ezer haláleset</a:t>
            </a:r>
            <a:r>
              <a:rPr lang="hu-HU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a hőhullámok</a:t>
            </a:r>
            <a:r>
              <a:rPr lang="hu-HU">
                <a:solidFill>
                  <a:schemeClr val="tx1"/>
                </a:solidFill>
              </a:rPr>
              <a:t> miatt.</a:t>
            </a:r>
            <a:endParaRPr lang="en-US">
              <a:solidFill>
                <a:schemeClr val="tx1"/>
              </a:solidFill>
            </a:endParaRPr>
          </a:p>
          <a:p>
            <a:pPr algn="just"/>
            <a:r>
              <a:rPr lang="en-US">
                <a:solidFill>
                  <a:schemeClr val="tx1"/>
                </a:solidFill>
              </a:rPr>
              <a:t>40%-kal kevesebb </a:t>
            </a:r>
            <a:r>
              <a:rPr lang="hu-HU">
                <a:solidFill>
                  <a:schemeClr val="tx1"/>
                </a:solidFill>
              </a:rPr>
              <a:t>rendelkezésre álló </a:t>
            </a:r>
            <a:r>
              <a:rPr lang="en-US">
                <a:solidFill>
                  <a:schemeClr val="tx1"/>
                </a:solidFill>
              </a:rPr>
              <a:t>víz az EU déli régióiban</a:t>
            </a:r>
            <a:r>
              <a:rPr lang="hu-HU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algn="just"/>
            <a:r>
              <a:rPr lang="en-US">
                <a:solidFill>
                  <a:schemeClr val="tx1"/>
                </a:solidFill>
              </a:rPr>
              <a:t>Évente 2,2 millió</a:t>
            </a:r>
            <a:r>
              <a:rPr lang="hu-HU">
                <a:solidFill>
                  <a:schemeClr val="tx1"/>
                </a:solidFill>
              </a:rPr>
              <a:t>, </a:t>
            </a:r>
            <a:r>
              <a:rPr lang="en-US">
                <a:solidFill>
                  <a:schemeClr val="tx1"/>
                </a:solidFill>
              </a:rPr>
              <a:t>a partmenti áradások</a:t>
            </a:r>
            <a:r>
              <a:rPr lang="hu-HU">
                <a:solidFill>
                  <a:schemeClr val="tx1"/>
                </a:solidFill>
              </a:rPr>
              <a:t>nak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hu-HU">
                <a:solidFill>
                  <a:schemeClr val="tx1"/>
                </a:solidFill>
              </a:rPr>
              <a:t>kitett </a:t>
            </a:r>
            <a:r>
              <a:rPr lang="en-US">
                <a:solidFill>
                  <a:schemeClr val="tx1"/>
                </a:solidFill>
              </a:rPr>
              <a:t>ember</a:t>
            </a:r>
            <a:r>
              <a:rPr lang="hu-HU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algn="just"/>
            <a:r>
              <a:rPr lang="hu-HU">
                <a:solidFill>
                  <a:schemeClr val="tx1"/>
                </a:solidFill>
              </a:rPr>
              <a:t>É</a:t>
            </a:r>
            <a:r>
              <a:rPr lang="en-US">
                <a:solidFill>
                  <a:schemeClr val="tx1"/>
                </a:solidFill>
              </a:rPr>
              <a:t>vi 190 milliárd eurós gazdasági veszteség</a:t>
            </a:r>
            <a:r>
              <a:rPr lang="hu-HU">
                <a:solidFill>
                  <a:schemeClr val="tx1"/>
                </a:solidFill>
              </a:rPr>
              <a:t>.</a:t>
            </a:r>
            <a:endParaRPr lang="sl-SI" dirty="0"/>
          </a:p>
          <a:p>
            <a:pPr marL="5080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107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2E8F-944A-B89C-A58C-4D3AA310C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353155ED-64AD-8DB7-F08D-4EF8F5F29B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879987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hu-HU" sz="4000"/>
              <a:t>Fő fogalmak</a:t>
            </a:r>
            <a:endParaRPr lang="en-GB" sz="4000" dirty="0"/>
          </a:p>
        </p:txBody>
      </p:sp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05CE1B63-2A3E-5AA5-09A7-BB0BC28C9E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4091" y="2112886"/>
            <a:ext cx="9394131" cy="445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en-GB" dirty="0" err="1"/>
              <a:t>Klímaváltozás</a:t>
            </a:r>
            <a:endParaRPr lang="en-GB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en-GB" dirty="0" err="1"/>
              <a:t>Zöld</a:t>
            </a:r>
            <a:r>
              <a:rPr lang="en-GB" dirty="0"/>
              <a:t> </a:t>
            </a:r>
            <a:r>
              <a:rPr lang="en-GB" dirty="0" err="1"/>
              <a:t>gazdaság</a:t>
            </a:r>
            <a:endParaRPr lang="en-GB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hu-HU" dirty="0"/>
              <a:t>F</a:t>
            </a:r>
            <a:r>
              <a:rPr lang="en-GB" dirty="0" err="1"/>
              <a:t>enntartható</a:t>
            </a:r>
            <a:r>
              <a:rPr lang="hu-HU" dirty="0"/>
              <a:t> életvitel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hu-HU" dirty="0"/>
              <a:t>generációk</a:t>
            </a:r>
            <a:r>
              <a:rPr lang="en-GB" dirty="0"/>
              <a:t> </a:t>
            </a:r>
            <a:r>
              <a:rPr lang="en-GB" dirty="0" err="1"/>
              <a:t>közötti</a:t>
            </a:r>
            <a:r>
              <a:rPr lang="en-GB" dirty="0"/>
              <a:t> </a:t>
            </a:r>
            <a:r>
              <a:rPr lang="hu-HU" dirty="0"/>
              <a:t>elkötelezettség</a:t>
            </a:r>
            <a:endParaRPr lang="en-GB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en-GB" dirty="0" err="1"/>
              <a:t>Alkalmazkodás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éghajlatváltozáshoz</a:t>
            </a:r>
            <a:endParaRPr lang="en-GB"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en-GB" dirty="0" err="1"/>
              <a:t>Klímaváltozás</a:t>
            </a:r>
            <a:r>
              <a:rPr lang="en-GB" dirty="0"/>
              <a:t> </a:t>
            </a:r>
            <a:r>
              <a:rPr lang="en-GB" dirty="0" err="1"/>
              <a:t>mérséklése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106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9C4E80F7-89E4-F65A-3A79-853894E5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2B4070B5-28D2-6B9E-80A4-470180F21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sl-SI" sz="4000" dirty="0"/>
              <a:t>1</a:t>
            </a:r>
            <a:r>
              <a:rPr lang="sl-SI" sz="4000"/>
              <a:t>) Klímaváltozás</a:t>
            </a:r>
            <a:endParaRPr sz="4000" dirty="0"/>
          </a:p>
        </p:txBody>
      </p:sp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BC289995-BE2E-CA05-D8CF-CE5540965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4091" y="1811045"/>
            <a:ext cx="8323868" cy="439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en-GB"/>
              <a:t>Az éghajlatváltozás a hőmérséklet, a csapadék és más légköri feltételek hosszú távú változásaira utal, amelyeket elsősorban az emberi tevékenységek okoznak, mint például a fosszilis tüzelőanyagok elégetése és az erdőirtás.</a:t>
            </a:r>
            <a:endParaRPr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EA244EC-7266-59DD-07B4-6DB4F6DB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73" y="3785956"/>
            <a:ext cx="4801863" cy="25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0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9C4E80F7-89E4-F65A-3A79-853894E5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2B4070B5-28D2-6B9E-80A4-470180F21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69923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hu-HU" sz="4000" dirty="0"/>
              <a:t>A klímaváltozás szempontjai</a:t>
            </a:r>
            <a:endParaRPr lang="en-GB" sz="4000" dirty="0"/>
          </a:p>
        </p:txBody>
      </p:sp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BC289995-BE2E-CA05-D8CF-CE5540965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4090" y="1108040"/>
            <a:ext cx="8808759" cy="5368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hu-HU" sz="3800" dirty="0"/>
              <a:t>Amikor az idősekkel az éghajlatváltozásról beszélünk, fontos, hogy a beszélgetést az érdeklődési körükhöz, tapasztalataikhoz és aggályaikhoz igazítsuk. Íme néhány fontos szempont, amelyet figyelembe kell venni:</a:t>
            </a:r>
            <a:endParaRPr lang="hu-HU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endParaRPr lang="hu-HU" dirty="0"/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hu-HU" sz="3800" b="1" dirty="0"/>
              <a:t>Történelmi háttér: </a:t>
            </a:r>
            <a:r>
              <a:rPr lang="hu-HU" sz="3800" dirty="0"/>
              <a:t>Az idősek jelentős környezeti változásoknak lehettek szemtanúi életük során. Az időjárási minták, évszakok vagy természeti jelenségek megfigyelhető változásainak kiemelése alapot adhat az éghajlatváltozás tágabb kérdésének megvitatásához.</a:t>
            </a:r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endParaRPr lang="hu-HU" sz="3400" dirty="0"/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hu-HU" sz="3800" b="1" dirty="0"/>
              <a:t>Egészségügyi hatások: </a:t>
            </a:r>
            <a:r>
              <a:rPr lang="hu-HU" sz="3800" dirty="0"/>
              <a:t>Hangsúlyozzuk az éghajlatváltozás egészségügyi következményeit, különösen az idős felnőttek esetében, akik érzékenyebbek lehetnek a </a:t>
            </a:r>
            <a:r>
              <a:rPr lang="hu-HU" sz="3800" b="1" dirty="0">
                <a:solidFill>
                  <a:srgbClr val="FF0000"/>
                </a:solidFill>
              </a:rPr>
              <a:t>hőségre, a levegőszennyezésre és a kórokozók által terjesztett betegségek</a:t>
            </a:r>
            <a:r>
              <a:rPr lang="hu-HU" sz="3800" dirty="0"/>
              <a:t>re! Az alkalmazkodási és mitigációs stratégiák megvitatása segíthet az időseknek egészségük és jólétük védelmében.</a:t>
            </a:r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endParaRPr lang="hu-HU" sz="3400" dirty="0"/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hu-HU" sz="3800" b="1" dirty="0"/>
              <a:t>Generációk közötti elkötelezettség: </a:t>
            </a:r>
            <a:r>
              <a:rPr lang="hu-HU" sz="3800" dirty="0"/>
              <a:t>Az éghajlatváltozást generációkon átívelő problémaként kell értelmezni. A jövő nemzedékekre gyakorolt ​​hatások és a cselekvés erkölcsi kényszerének megvitatása célt érhet az idősek körében, akik értékelik a családot és a közösséget.</a:t>
            </a:r>
          </a:p>
        </p:txBody>
      </p:sp>
    </p:spTree>
    <p:extLst>
      <p:ext uri="{BB962C8B-B14F-4D97-AF65-F5344CB8AC3E}">
        <p14:creationId xmlns:p14="http://schemas.microsoft.com/office/powerpoint/2010/main" val="2937903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9C4E80F7-89E4-F65A-3A79-853894E5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2B4070B5-28D2-6B9E-80A4-470180F21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hu-HU" sz="4000"/>
              <a:t>A klímaváltozás szempontjai</a:t>
            </a:r>
            <a:endParaRPr lang="en-GB" sz="4000" dirty="0"/>
          </a:p>
        </p:txBody>
      </p:sp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BC289995-BE2E-CA05-D8CF-CE5540965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4091" y="1464816"/>
            <a:ext cx="8323868" cy="508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+mj-lt"/>
              <a:buAutoNum type="arabicParenR" startAt="4"/>
            </a:pPr>
            <a:r>
              <a:rPr lang="hu-HU" sz="5500" b="1" dirty="0"/>
              <a:t>Gazdasági megfontolások: </a:t>
            </a:r>
            <a:r>
              <a:rPr lang="hu-HU" sz="5500" dirty="0"/>
              <a:t>Emeljük ki az éghajlatváltozással kapcsolatos tétlenség gazdasági költségeit, például az infrastruktúra károsodását, a mezőgazdasági veszteségeket és a megnövekedett egészségügyi kiadásokat! Hangsúlyozzuk a megújuló energiaforrásokban és a fenntartható gyakorlatokban rejlő lehetőségeket a gazdasági növekedés serkentése és a munkahelyteremtés érdekében!</a:t>
            </a:r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+mj-lt"/>
              <a:buAutoNum type="arabicParenR" startAt="4"/>
            </a:pPr>
            <a:endParaRPr lang="hu-HU" sz="5500" dirty="0"/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+mj-lt"/>
              <a:buAutoNum type="arabicParenR" startAt="4"/>
            </a:pPr>
            <a:r>
              <a:rPr lang="hu-HU" sz="5500" b="1" dirty="0"/>
              <a:t>Helyi vonatkozás: </a:t>
            </a:r>
            <a:r>
              <a:rPr lang="hu-HU" sz="5500" b="1" dirty="0">
                <a:solidFill>
                  <a:srgbClr val="FF0000"/>
                </a:solidFill>
              </a:rPr>
              <a:t>Kapcsoljuk össze az éghajlatváltozás globális problémáját a helyi hatásokkal és megoldásokkal</a:t>
            </a:r>
            <a:r>
              <a:rPr lang="hu-HU" sz="5500" dirty="0"/>
              <a:t>! Vitassuk meg, hogy az időjárási minták, a tengerszint változásai vagy a biológiai sokféleség csökkenése hogyan befolyásolhatja közösségünket, és milyen helyi kezdeményezések vannak folyamatban e kihívások kezelésére!</a:t>
            </a:r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+mj-lt"/>
              <a:buAutoNum type="arabicParenR" startAt="4"/>
            </a:pPr>
            <a:endParaRPr lang="hu-HU" sz="5500" dirty="0"/>
          </a:p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+mj-lt"/>
              <a:buAutoNum type="arabicParenR" startAt="4"/>
            </a:pPr>
            <a:r>
              <a:rPr lang="hu-HU" sz="5500" b="1" dirty="0"/>
              <a:t>Személyes cselekvés</a:t>
            </a:r>
            <a:r>
              <a:rPr lang="hu-HU" sz="5500" dirty="0"/>
              <a:t>: Vértezzük fel az időseket, hogy hatásos lépéseket tehessenek a környezetszennyezés ellen a mindennapi életükben! </a:t>
            </a:r>
            <a:r>
              <a:rPr lang="hu-HU" sz="5500" b="1" dirty="0">
                <a:solidFill>
                  <a:srgbClr val="FF0000"/>
                </a:solidFill>
              </a:rPr>
              <a:t>Ösztönözzük az energiatakarékosságot, a hulladékcsökkentést, valamint a fenntarthatóságot és a környezetvédelmi politikák támogatását!</a:t>
            </a:r>
          </a:p>
        </p:txBody>
      </p:sp>
    </p:spTree>
    <p:extLst>
      <p:ext uri="{BB962C8B-B14F-4D97-AF65-F5344CB8AC3E}">
        <p14:creationId xmlns:p14="http://schemas.microsoft.com/office/powerpoint/2010/main" val="264821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2555E680-F7BD-CE3B-E7BD-FBA2EBA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39E6EFB6-45F4-D5CD-2208-1EAD700BB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sl-SI" sz="4000" dirty="0"/>
              <a:t>2</a:t>
            </a:r>
            <a:r>
              <a:rPr lang="sl-SI" sz="4000"/>
              <a:t>) Zöld gazdaság</a:t>
            </a:r>
            <a:endParaRPr sz="4000" dirty="0"/>
          </a:p>
        </p:txBody>
      </p:sp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A12B87B9-5482-6947-0F66-50104B11A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4091" y="1570038"/>
            <a:ext cx="8870348" cy="439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en-US"/>
              <a:t>A zöld gazdaság elősegíti a fenntartható fejlődést azáltal, hogy a környezetvédelmi szempontokat integrálja a gazdasági </a:t>
            </a:r>
            <a:r>
              <a:rPr lang="hu-HU"/>
              <a:t>jellegű </a:t>
            </a:r>
            <a:r>
              <a:rPr lang="en-US"/>
              <a:t>döntéshozatalba, elősegíti az innovációt, és munkahelyeket teremt azokban az iparágakban, amelyek csökkentik a környezeti hatásokat.</a:t>
            </a:r>
            <a:endParaRPr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C56A5D8-CE07-8057-F90D-501188C96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82" y="3944148"/>
            <a:ext cx="585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9C4E80F7-89E4-F65A-3A79-853894E5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2B4070B5-28D2-6B9E-80A4-470180F21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13636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hu-HU" sz="4000" dirty="0"/>
              <a:t>A zöld gazdaság szempontjai</a:t>
            </a:r>
            <a:endParaRPr lang="en-GB" sz="4000" dirty="0"/>
          </a:p>
        </p:txBody>
      </p:sp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BC289995-BE2E-CA05-D8CF-CE5540965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64090" y="1024332"/>
            <a:ext cx="8615276" cy="87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en-GB" sz="1800" dirty="0" err="1"/>
              <a:t>Amikor</a:t>
            </a:r>
            <a:r>
              <a:rPr lang="en-GB" sz="1800" dirty="0"/>
              <a:t> a </a:t>
            </a:r>
            <a:r>
              <a:rPr lang="en-GB" sz="1800" dirty="0" err="1"/>
              <a:t>zöld</a:t>
            </a:r>
            <a:r>
              <a:rPr lang="en-GB" sz="1800" dirty="0"/>
              <a:t> </a:t>
            </a:r>
            <a:r>
              <a:rPr lang="en-GB" sz="1800" dirty="0" err="1"/>
              <a:t>gazdaságról</a:t>
            </a:r>
            <a:r>
              <a:rPr lang="en-GB" sz="1800" dirty="0"/>
              <a:t> </a:t>
            </a:r>
            <a:r>
              <a:rPr lang="en-GB" sz="1800" dirty="0" err="1"/>
              <a:t>beszélünk</a:t>
            </a:r>
            <a:r>
              <a:rPr lang="en-GB" sz="1800" dirty="0"/>
              <a:t> </a:t>
            </a:r>
            <a:r>
              <a:rPr lang="en-GB" sz="1800" dirty="0" err="1"/>
              <a:t>idősekkel</a:t>
            </a:r>
            <a:r>
              <a:rPr lang="en-GB" sz="1800" dirty="0"/>
              <a:t>, </a:t>
            </a:r>
            <a:r>
              <a:rPr lang="en-GB" sz="1800" dirty="0" err="1"/>
              <a:t>fontos</a:t>
            </a:r>
            <a:r>
              <a:rPr lang="en-GB" sz="1800" dirty="0"/>
              <a:t> </a:t>
            </a:r>
            <a:r>
              <a:rPr lang="en-GB" sz="1800" dirty="0" err="1"/>
              <a:t>kiemelni</a:t>
            </a:r>
            <a:r>
              <a:rPr lang="en-GB" sz="1800" dirty="0"/>
              <a:t>, </a:t>
            </a:r>
            <a:r>
              <a:rPr lang="en-GB" sz="1800" dirty="0" err="1"/>
              <a:t>hogy</a:t>
            </a:r>
            <a:r>
              <a:rPr lang="en-GB" sz="1800" dirty="0"/>
              <a:t> a </a:t>
            </a:r>
            <a:r>
              <a:rPr lang="en-GB" sz="1800" dirty="0" err="1"/>
              <a:t>fenntartható</a:t>
            </a:r>
            <a:r>
              <a:rPr lang="en-GB" sz="1800" dirty="0"/>
              <a:t> </a:t>
            </a:r>
            <a:r>
              <a:rPr lang="en-GB" sz="1800" dirty="0" err="1"/>
              <a:t>gyakorlatokra</a:t>
            </a:r>
            <a:r>
              <a:rPr lang="en-GB" sz="1800" dirty="0"/>
              <a:t> </a:t>
            </a:r>
            <a:r>
              <a:rPr lang="en-GB" sz="1800" dirty="0" err="1"/>
              <a:t>való</a:t>
            </a:r>
            <a:r>
              <a:rPr lang="en-GB" sz="1800" dirty="0"/>
              <a:t> </a:t>
            </a:r>
            <a:r>
              <a:rPr lang="en-GB" sz="1800" dirty="0" err="1"/>
              <a:t>átállás</a:t>
            </a:r>
            <a:r>
              <a:rPr lang="en-GB" sz="1800" dirty="0"/>
              <a:t> </a:t>
            </a:r>
            <a:r>
              <a:rPr lang="en-GB" sz="1800" dirty="0" err="1"/>
              <a:t>miként</a:t>
            </a:r>
            <a:r>
              <a:rPr lang="en-GB" sz="1800" dirty="0"/>
              <a:t> </a:t>
            </a:r>
            <a:r>
              <a:rPr lang="en-GB" sz="1800" dirty="0" err="1"/>
              <a:t>szolgálhat</a:t>
            </a:r>
            <a:r>
              <a:rPr lang="hu-HU" sz="1800" dirty="0"/>
              <a:t>ja</a:t>
            </a:r>
            <a:r>
              <a:rPr lang="en-GB" sz="1800" dirty="0"/>
              <a:t> a </a:t>
            </a:r>
            <a:r>
              <a:rPr lang="en-GB" sz="1800" dirty="0" err="1"/>
              <a:t>jelen</a:t>
            </a:r>
            <a:r>
              <a:rPr lang="en-GB" sz="1800" dirty="0"/>
              <a:t> </a:t>
            </a:r>
            <a:r>
              <a:rPr lang="en-GB" sz="1800" dirty="0" err="1"/>
              <a:t>és</a:t>
            </a:r>
            <a:r>
              <a:rPr lang="en-GB" sz="1800" dirty="0"/>
              <a:t> a </a:t>
            </a:r>
            <a:r>
              <a:rPr lang="en-GB" sz="1800" dirty="0" err="1"/>
              <a:t>jövő</a:t>
            </a:r>
            <a:r>
              <a:rPr lang="en-GB" sz="1800" dirty="0"/>
              <a:t> </a:t>
            </a:r>
            <a:r>
              <a:rPr lang="en-GB" sz="1800" dirty="0" err="1"/>
              <a:t>generációi</a:t>
            </a:r>
            <a:r>
              <a:rPr lang="hu-HU" sz="1800" dirty="0"/>
              <a:t>t</a:t>
            </a:r>
            <a:r>
              <a:rPr lang="en-GB" sz="1800" dirty="0"/>
              <a:t> </a:t>
            </a:r>
            <a:r>
              <a:rPr lang="en-GB" sz="1800" dirty="0" err="1"/>
              <a:t>egyaránt</a:t>
            </a:r>
            <a:r>
              <a:rPr lang="en-GB" sz="1800" dirty="0"/>
              <a:t>. </a:t>
            </a:r>
            <a:r>
              <a:rPr lang="en-GB" sz="1800" dirty="0" err="1"/>
              <a:t>Íme</a:t>
            </a:r>
            <a:r>
              <a:rPr lang="en-GB" sz="1800" dirty="0"/>
              <a:t> </a:t>
            </a:r>
            <a:r>
              <a:rPr lang="en-GB" sz="1800" dirty="0" err="1"/>
              <a:t>néhány</a:t>
            </a:r>
            <a:r>
              <a:rPr lang="en-GB" sz="1800" dirty="0"/>
              <a:t> </a:t>
            </a:r>
            <a:r>
              <a:rPr lang="en-GB" sz="1800" dirty="0" err="1"/>
              <a:t>fontos</a:t>
            </a:r>
            <a:r>
              <a:rPr lang="en-GB" sz="1800" dirty="0"/>
              <a:t> </a:t>
            </a:r>
            <a:r>
              <a:rPr lang="en-GB" sz="1800" dirty="0" err="1"/>
              <a:t>szempont</a:t>
            </a:r>
            <a:r>
              <a:rPr lang="en-GB" sz="1800" dirty="0"/>
              <a:t>: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+mj-lt"/>
              <a:buAutoNum type="arabicParenR"/>
            </a:pPr>
            <a:endParaRPr lang="en-GB" sz="16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endParaRPr lang="en-GB" sz="12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endParaRPr lang="en-GB" sz="12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8048273-1256-BB74-7031-4A470E43C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07484"/>
              </p:ext>
            </p:extLst>
          </p:nvPr>
        </p:nvGraphicFramePr>
        <p:xfrm>
          <a:off x="2564089" y="1894370"/>
          <a:ext cx="9148606" cy="4332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8606">
                  <a:extLst>
                    <a:ext uri="{9D8B030D-6E8A-4147-A177-3AD203B41FA5}">
                      <a16:colId xmlns:a16="http://schemas.microsoft.com/office/drawing/2014/main" val="1480853672"/>
                    </a:ext>
                  </a:extLst>
                </a:gridCol>
              </a:tblGrid>
              <a:tr h="776078">
                <a:tc>
                  <a:txBody>
                    <a:bodyPr/>
                    <a:lstStyle/>
                    <a:p>
                      <a:pPr algn="just"/>
                      <a:r>
                        <a:rPr lang="en-GB" sz="18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GB" sz="1800" noProof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Gazdasági lehetőségek: </a:t>
                      </a:r>
                      <a:r>
                        <a:rPr lang="hu-HU" sz="1800" b="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en-GB" sz="1800" b="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angsúlyozz</a:t>
                      </a:r>
                      <a:r>
                        <a:rPr lang="hu-HU" sz="1800" b="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r>
                        <a:rPr lang="en-GB" sz="1800" b="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munkahelyteremtésben és a gazdasági növekedésben rejlő lehetőségeket az olyan zöld iparágakban, mint a megújuló energia, energiahatékonyság, fenntartható mezőgazdaság és hulladékgazdálkodás</a:t>
                      </a:r>
                      <a:r>
                        <a:rPr lang="hu-HU" sz="1800" b="0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!</a:t>
                      </a:r>
                      <a:endParaRPr lang="en-GB" sz="1800" b="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65745"/>
                  </a:ext>
                </a:extLst>
              </a:tr>
              <a:tr h="675108">
                <a:tc>
                  <a:txBody>
                    <a:bodyPr/>
                    <a:lstStyle/>
                    <a:p>
                      <a:pPr algn="just"/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</a:t>
                      </a:r>
                      <a:r>
                        <a:rPr lang="en-GB" sz="1800" b="1" i="0" u="none" strike="noStrike" cap="none" noProof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Költségmegtakarítás: 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Az energiahatékony készülékek csökkenthetik a számlákat, míg a megújuló energiaforrások stabil, alacsony költségű energiát biztosíthatnak.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968598"/>
                  </a:ext>
                </a:extLst>
              </a:tr>
              <a:tr h="776078">
                <a:tc>
                  <a:txBody>
                    <a:bodyPr/>
                    <a:lstStyle/>
                    <a:p>
                      <a:pPr algn="just"/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  <a:r>
                        <a:rPr lang="en-GB" sz="1800" b="1" i="0" u="none" strike="noStrike" cap="none" noProof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Környezetvédelem: 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</a:t>
                      </a:r>
                      <a:r>
                        <a:rPr lang="en-GB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természeti erőforrások megőrzésének, a szennyezés csökkentésének és a 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klíma</a:t>
                      </a:r>
                      <a:r>
                        <a:rPr lang="en-GB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változás mérséklésének fontossága fenntartható gyakorlatokon keresztül.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21862"/>
                  </a:ext>
                </a:extLst>
              </a:tr>
              <a:tr h="776078">
                <a:tc>
                  <a:txBody>
                    <a:bodyPr/>
                    <a:lstStyle/>
                    <a:p>
                      <a:pPr algn="just"/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</a:t>
                      </a:r>
                      <a:r>
                        <a:rPr lang="en-GB" sz="1800" b="1" i="0" u="none" strike="noStrike" cap="none" noProof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Egészségügyi előnyök: 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</a:t>
                      </a:r>
                      <a:r>
                        <a:rPr lang="en-GB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uta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ssunk rá</a:t>
                      </a:r>
                      <a:r>
                        <a:rPr lang="en-GB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tisztább környezettel járó egészségügyi előnyökre, mint például a levegő és a víz minőségének javulására, a méreganyagoknak való kisebb kitettségre, valamint a légúti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és egyéb</a:t>
                      </a:r>
                      <a:r>
                        <a:rPr lang="en-GB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megbetegedések csökkenő arányára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223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5. </a:t>
                      </a:r>
                      <a:r>
                        <a:rPr lang="en-GB" sz="1800" b="1" i="0" u="none" strike="noStrike" cap="none" noProof="0" dirty="0" err="1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Energiafüggetlenség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: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ita</a:t>
                      </a:r>
                      <a:r>
                        <a:rPr lang="hu-HU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ssu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meg 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fosszilis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tüzelőanyagokról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megújuló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erő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forrásokra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való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átállás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lehetőségét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az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energiabiztonság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fokozása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külföldi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kő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olajtól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való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függés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csökkentése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érdekében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780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163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9C4E80F7-89E4-F65A-3A79-853894E5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>
            <a:extLst>
              <a:ext uri="{FF2B5EF4-FFF2-40B4-BE49-F238E27FC236}">
                <a16:creationId xmlns:a16="http://schemas.microsoft.com/office/drawing/2014/main" id="{2B4070B5-28D2-6B9E-80A4-470180F21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4091" y="182156"/>
            <a:ext cx="832386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hu-HU" sz="4000"/>
              <a:t>A zöld gazdaság szempontjai</a:t>
            </a:r>
            <a:endParaRPr lang="en-GB" sz="4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8048273-1256-BB74-7031-4A470E43C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941522"/>
              </p:ext>
            </p:extLst>
          </p:nvPr>
        </p:nvGraphicFramePr>
        <p:xfrm>
          <a:off x="2564091" y="1172830"/>
          <a:ext cx="846957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9572">
                  <a:extLst>
                    <a:ext uri="{9D8B030D-6E8A-4147-A177-3AD203B41FA5}">
                      <a16:colId xmlns:a16="http://schemas.microsoft.com/office/drawing/2014/main" val="55135853"/>
                    </a:ext>
                  </a:extLst>
                </a:gridCol>
              </a:tblGrid>
              <a:tr h="776078">
                <a:tc>
                  <a:txBody>
                    <a:bodyPr/>
                    <a:lstStyle/>
                    <a:p>
                      <a:pPr algn="just"/>
                      <a:r>
                        <a:rPr lang="en-GB" sz="18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</a:t>
                      </a:r>
                      <a:r>
                        <a:rPr lang="en-GB" sz="1800" noProof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Közösségi</a:t>
                      </a:r>
                      <a:r>
                        <a:rPr lang="en-GB" sz="18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noProof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rugalmasság</a:t>
                      </a:r>
                      <a:r>
                        <a:rPr lang="en-GB" sz="18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zöld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infrastruktúrába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fenntartható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megoldásokba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történő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beruházások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növelhetik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közösség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ellenálló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képességét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az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éghajlatváltozás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hatásaival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szemben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mint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például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szélsőséges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időjárási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események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tengerszint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emelkedése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természeti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katasztrófák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</a:t>
                      </a: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65745"/>
                  </a:ext>
                </a:extLst>
              </a:tr>
              <a:tr h="630029">
                <a:tc>
                  <a:txBody>
                    <a:bodyPr/>
                    <a:lstStyle/>
                    <a:p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7. </a:t>
                      </a:r>
                      <a:r>
                        <a:rPr lang="en-GB" sz="1800" b="1" i="0" u="none" strike="noStrike" cap="none" noProof="0" dirty="0" err="1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Technológiai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1" i="0" u="none" strike="noStrike" cap="none" noProof="0" dirty="0" err="1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innováció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: 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Mutassunk példát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tisztaenergia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technológiák</a:t>
                      </a:r>
                      <a:r>
                        <a:rPr lang="hu-HU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ra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fenntartható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megoldásokra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amelyek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elősegítik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zöld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gazdaságra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való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átállást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968598"/>
                  </a:ext>
                </a:extLst>
              </a:tr>
              <a:tr h="776078">
                <a:tc>
                  <a:txBody>
                    <a:bodyPr/>
                    <a:lstStyle/>
                    <a:p>
                      <a:pPr algn="just"/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</a:t>
                      </a:r>
                      <a:r>
                        <a:rPr lang="en-GB" sz="1800" b="1" i="0" u="none" strike="noStrike" cap="none" noProof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Társadalmi méltányosság: 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Vitassuk meg</a:t>
                      </a:r>
                      <a:r>
                        <a:rPr lang="en-GB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annak fontosságát, hogy a zöld gazdaság előnyei a társadalom minden tagja számára elérhetőek legyenek, beleértve a marginalizált közösségeket és a sérülékeny lakosságot</a:t>
                      </a:r>
                      <a:r>
                        <a:rPr lang="hu-HU" sz="1800" b="0" i="0" u="none" strike="noStrike" cap="none" noProof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21862"/>
                  </a:ext>
                </a:extLst>
              </a:tr>
              <a:tr h="776078">
                <a:tc>
                  <a:txBody>
                    <a:bodyPr/>
                    <a:lstStyle/>
                    <a:p>
                      <a:pPr algn="just"/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9. </a:t>
                      </a:r>
                      <a:r>
                        <a:rPr lang="en-GB" sz="1800" b="1" i="0" u="none" strike="noStrike" cap="none" noProof="0" dirty="0" err="1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Szakpolitikai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1" i="0" u="none" strike="noStrike" cap="none" noProof="0" dirty="0" err="1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támogatás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: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angsúlyozz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u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kormányzati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politikák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ösztönzők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szerepét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zöld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gazdaságra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való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átállás</a:t>
                      </a:r>
                      <a:r>
                        <a:rPr lang="hu-HU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ban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mint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megújuló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energia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források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támogatása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a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CO</a:t>
                      </a:r>
                      <a:r>
                        <a:rPr lang="hu-HU" sz="1800" b="0" i="0" u="none" strike="noStrike" cap="none" baseline="-25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-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árazási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politika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környezetvédelmi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szabályozás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223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10. </a:t>
                      </a:r>
                      <a:r>
                        <a:rPr lang="hu-HU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Egyéni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1" i="0" u="none" strike="noStrike" cap="none" noProof="0" dirty="0" err="1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cselekvés</a:t>
                      </a:r>
                      <a:r>
                        <a:rPr lang="en-GB" sz="1800" b="1" i="0" u="none" strike="noStrike" cap="none" noProof="0" dirty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: 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Ösztönözzük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az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időseket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arra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hogy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tegyenek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lépéseket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zöld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gazdaság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támogatása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érdekében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akár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energiatakarékosság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hulladékcsökkentés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fenntartható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közlekedés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akár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zöld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vállalkozások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termékek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támogatása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révén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Bátoríts</a:t>
                      </a:r>
                      <a:r>
                        <a:rPr lang="hu-HU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uk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őket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hogy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példát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mutassanak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és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inspirálj</a:t>
                      </a:r>
                      <a:r>
                        <a:rPr lang="hu-HU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anak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másokat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hogy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csatlakozzanak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a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fenntarthatóbb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jövő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ért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tett</a:t>
                      </a:r>
                      <a:r>
                        <a:rPr lang="en-GB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GB" sz="1800" b="0" i="0" u="none" strike="noStrike" cap="none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erőfeszítésekhez</a:t>
                      </a:r>
                      <a:r>
                        <a:rPr lang="hu-HU" sz="1800" b="0" i="0" u="none" strike="noStrike" cap="none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!</a:t>
                      </a:r>
                      <a:endParaRPr lang="en-GB" sz="1800" b="0" i="0" u="none" strike="noStrike" cap="none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solidFill>
                      <a:srgbClr val="EA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780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18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804554" y="134686"/>
            <a:ext cx="99818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 dirty="0"/>
              <a:t>3</a:t>
            </a:r>
            <a:r>
              <a:rPr lang="hu-HU"/>
              <a:t>) Fenntartható életvitel és </a:t>
            </a:r>
            <a:r>
              <a:rPr lang="hu-HU">
                <a:solidFill>
                  <a:srgbClr val="EA8B00"/>
                </a:solidFill>
              </a:rPr>
              <a:t>generációk közötti elkötelezettség</a:t>
            </a:r>
            <a:endParaRPr dirty="0">
              <a:solidFill>
                <a:srgbClr val="EA8B00"/>
              </a:solidFill>
            </a:endParaRPr>
          </a:p>
        </p:txBody>
      </p:sp>
      <p:sp>
        <p:nvSpPr>
          <p:cNvPr id="176" name="Google Shape;176;p6"/>
          <p:cNvSpPr txBox="1">
            <a:spLocks noGrp="1"/>
          </p:cNvSpPr>
          <p:nvPr>
            <p:ph type="body" idx="2"/>
          </p:nvPr>
        </p:nvSpPr>
        <p:spPr>
          <a:xfrm>
            <a:off x="402399" y="1685792"/>
            <a:ext cx="5397623" cy="5037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EA8B00"/>
                </a:highlight>
                <a:uLnTx/>
                <a:uFillTx/>
                <a:latin typeface="Tahoma"/>
                <a:ea typeface="Tahoma"/>
                <a:cs typeface="Tahoma"/>
                <a:sym typeface="Tahoma"/>
              </a:rPr>
              <a:t>Fenntarthatóan élni</a:t>
            </a:r>
            <a:r>
              <a:rPr kumimoji="0" lang="en-GB" b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azt jelenti, hogy olyan döntéseket hozunk, amelyek minimalizálják ökológiai lábnyomunkat, és elősegítik a jelenlegi és a jövő generációinak jólétét</a:t>
            </a:r>
            <a:r>
              <a:rPr kumimoji="0" lang="en-GB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 </a:t>
            </a:r>
            <a:endParaRPr kumimoji="0" lang="en-GB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None/>
              <a:tabLst/>
              <a:defRPr/>
            </a:pPr>
            <a:endParaRPr kumimoji="0" lang="en-GB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b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EA8B00"/>
                </a:highlight>
                <a:uLnTx/>
                <a:uFillTx/>
                <a:latin typeface="Tahoma"/>
                <a:ea typeface="Tahoma"/>
                <a:cs typeface="Tahoma"/>
                <a:sym typeface="Tahoma"/>
              </a:rPr>
              <a:t>A generációk</a:t>
            </a:r>
            <a:r>
              <a:rPr kumimoji="0" lang="en-GB" b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EA8B00"/>
                </a:highlight>
                <a:uLnTx/>
                <a:uFillTx/>
                <a:latin typeface="Tahoma"/>
                <a:ea typeface="Tahoma"/>
                <a:cs typeface="Tahoma"/>
                <a:sym typeface="Tahoma"/>
              </a:rPr>
              <a:t> közötti elkötelezettség</a:t>
            </a:r>
            <a:r>
              <a:rPr kumimoji="0" lang="hu-HU" b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GB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felismeri, hogy mai tetteink következményekkel járnak a jövő nemzedékeire nézve, és hangsúlyozza az erőforrások megőrzésének és a környezet védelmének fontosságát az ő érdekükben.</a:t>
            </a:r>
            <a:endParaRPr lang="en-US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FC7E9D5-A91A-5812-1889-A2FDAD34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75" y="1748902"/>
            <a:ext cx="5631826" cy="37545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804554" y="134686"/>
            <a:ext cx="99818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 sz="4400"/>
              <a:t>Csökkentsük </a:t>
            </a:r>
            <a:r>
              <a:rPr lang="en-GB" sz="4400">
                <a:solidFill>
                  <a:srgbClr val="EA8B00"/>
                </a:solidFill>
              </a:rPr>
              <a:t>ökológiai lábnyomunkat</a:t>
            </a:r>
            <a:r>
              <a:rPr lang="hu-HU" sz="4400">
                <a:solidFill>
                  <a:srgbClr val="EA8B00"/>
                </a:solidFill>
              </a:rPr>
              <a:t>!</a:t>
            </a:r>
            <a:endParaRPr lang="en-GB" sz="4400" dirty="0">
              <a:solidFill>
                <a:srgbClr val="EA8B00"/>
              </a:solidFill>
            </a:endParaRPr>
          </a:p>
        </p:txBody>
      </p:sp>
      <p:sp>
        <p:nvSpPr>
          <p:cNvPr id="176" name="Google Shape;176;p6"/>
          <p:cNvSpPr txBox="1">
            <a:spLocks noGrp="1"/>
          </p:cNvSpPr>
          <p:nvPr>
            <p:ph type="body" idx="2"/>
          </p:nvPr>
        </p:nvSpPr>
        <p:spPr>
          <a:xfrm>
            <a:off x="266330" y="1398472"/>
            <a:ext cx="3551218" cy="5324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Csökkents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ük</a:t>
            </a:r>
            <a:r>
              <a:rPr kumimoji="0" lang="en-GB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GB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energiafogyasztást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Takarékoskodjunk a vízzel!</a:t>
            </a: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Minimalizálj</a:t>
            </a:r>
            <a:r>
              <a:rPr kumimoji="0" lang="hu-HU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uk</a:t>
            </a:r>
            <a:r>
              <a:rPr kumimoji="0" lang="en-GB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hulladékot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Válassz</a:t>
            </a:r>
            <a:r>
              <a:rPr kumimoji="0" lang="hu-HU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unk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f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enntartható</a:t>
            </a:r>
            <a:r>
              <a:rPr kumimoji="0" lang="en-GB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özlekedé</a:t>
            </a:r>
            <a:r>
              <a:rPr kumimoji="0" lang="hu-HU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si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formákat!</a:t>
            </a: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GB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Táplálkoz</a:t>
            </a:r>
            <a:r>
              <a:rPr kumimoji="0" lang="hu-HU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unk</a:t>
            </a:r>
            <a:r>
              <a:rPr kumimoji="0" lang="en-GB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fenntartható</a:t>
            </a:r>
            <a:r>
              <a:rPr kumimoji="0" lang="en-GB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GB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módon</a:t>
            </a:r>
            <a:r>
              <a:rPr kumimoji="0" lang="hu-HU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lang="en-GB" i="1" dirty="0">
              <a:solidFill>
                <a:srgbClr val="354F74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  <a:tabLst/>
              <a:defRPr/>
            </a:pPr>
            <a:endParaRPr lang="en-GB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F92C2B3-8C21-8157-7A8E-D9F90E05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548" y="1549927"/>
            <a:ext cx="4087393" cy="4087393"/>
          </a:xfrm>
          <a:prstGeom prst="rect">
            <a:avLst/>
          </a:prstGeom>
        </p:spPr>
      </p:pic>
      <p:sp>
        <p:nvSpPr>
          <p:cNvPr id="5" name="Google Shape;176;p6">
            <a:extLst>
              <a:ext uri="{FF2B5EF4-FFF2-40B4-BE49-F238E27FC236}">
                <a16:creationId xmlns:a16="http://schemas.microsoft.com/office/drawing/2014/main" id="{030159E7-C672-0B13-9791-1163E516F40E}"/>
              </a:ext>
            </a:extLst>
          </p:cNvPr>
          <p:cNvSpPr txBox="1">
            <a:spLocks/>
          </p:cNvSpPr>
          <p:nvPr/>
        </p:nvSpPr>
        <p:spPr>
          <a:xfrm>
            <a:off x="8091523" y="1460249"/>
            <a:ext cx="3653633" cy="492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tx1"/>
                </a:solidFill>
              </a:rPr>
              <a:t>Támogass</a:t>
            </a:r>
            <a:r>
              <a:rPr lang="hu-HU" dirty="0" err="1">
                <a:solidFill>
                  <a:schemeClr val="tx1"/>
                </a:solidFill>
              </a:rPr>
              <a:t>uk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környezetbarát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termékeket</a:t>
            </a:r>
            <a:r>
              <a:rPr lang="hu-HU" dirty="0">
                <a:solidFill>
                  <a:schemeClr val="tx1"/>
                </a:solidFill>
              </a:rPr>
              <a:t>!</a:t>
            </a: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</a:rPr>
              <a:t>Vigyázzunk e</a:t>
            </a:r>
            <a:r>
              <a:rPr lang="en-GB" dirty="0" err="1">
                <a:solidFill>
                  <a:schemeClr val="tx1"/>
                </a:solidFill>
              </a:rPr>
              <a:t>rőforrás</a:t>
            </a:r>
            <a:r>
              <a:rPr lang="hu-HU" dirty="0" err="1">
                <a:solidFill>
                  <a:schemeClr val="tx1"/>
                </a:solidFill>
              </a:rPr>
              <a:t>ainkra</a:t>
            </a:r>
            <a:r>
              <a:rPr lang="hu-HU" dirty="0">
                <a:solidFill>
                  <a:schemeClr val="tx1"/>
                </a:solidFill>
              </a:rPr>
              <a:t>!</a:t>
            </a: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</a:rPr>
              <a:t>Válasszuk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megújuló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erőforrásokat!</a:t>
            </a: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tx1"/>
                </a:solidFill>
              </a:rPr>
              <a:t>Védj</a:t>
            </a:r>
            <a:r>
              <a:rPr lang="hu-HU" dirty="0">
                <a:solidFill>
                  <a:schemeClr val="tx1"/>
                </a:solidFill>
              </a:rPr>
              <a:t>ük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természetes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élőhelyeket</a:t>
            </a:r>
            <a:r>
              <a:rPr lang="hu-HU" dirty="0">
                <a:solidFill>
                  <a:schemeClr val="tx1"/>
                </a:solidFill>
              </a:rPr>
              <a:t>!</a:t>
            </a: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chemeClr val="tx1"/>
                </a:solidFill>
              </a:rPr>
              <a:t>Oktass</a:t>
            </a:r>
            <a:r>
              <a:rPr lang="hu-HU" dirty="0" err="1">
                <a:solidFill>
                  <a:schemeClr val="tx1"/>
                </a:solidFill>
              </a:rPr>
              <a:t>unk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és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legyünk aktívak!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4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2DAA8BCE-CBC9-DAB9-2C25-B1E8C0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5963-3B08-522E-368A-DC1A89B2F1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8976" y="1152572"/>
            <a:ext cx="10969752" cy="262682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összes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képzési anyaga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CC BY-NC-SA 4.0 DEED (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Nevezd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meg! - Ne add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-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Így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tovább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4.0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Nemzetközi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licenc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alatt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kerül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terjesztésre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https://creativecommons.org/licenses/by-nc-sa/4.0/deed.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hu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lehetővé teszi, hogy munkánkat feldolgozd, átalakítsd és új művekbe építsd be nem üzleti célokkal, amíg ugyanazon licencfeltételek mellett terjeszted, mint az eredetit.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képzési anyagok sokszorosíthatók és </a:t>
            </a:r>
            <a:r>
              <a:rPr lang="hu-H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újrafelhasználhatóak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az alábbi megnevezéssel/hivatkozással nyomtatásban és digitális formában egyaránt.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6AFB7B5-03A2-925A-0637-C59907A94F8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8924" y="3790492"/>
            <a:ext cx="3855832" cy="944252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D7CA13-73E1-F2F3-F7E0-CEA5DCA1D641}"/>
              </a:ext>
            </a:extLst>
          </p:cNvPr>
          <p:cNvSpPr txBox="1"/>
          <p:nvPr/>
        </p:nvSpPr>
        <p:spPr>
          <a:xfrm>
            <a:off x="491383" y="4659438"/>
            <a:ext cx="10862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Eredetiségi nyilatkozat</a:t>
            </a:r>
            <a:endParaRPr lang="hu-HU" sz="2000" b="1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Ez a képzési anyag eredeti, kiadatlan mű, kivéve, ha egyértelműen másként nem jelezzük. A korábban publikált anyagok és mások munkájának elismerése megfelelő idézettel, hivatkozással vagy mindkettővel történt.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D9815-DC3F-66B9-3C86-8C695CF8C748}"/>
              </a:ext>
            </a:extLst>
          </p:cNvPr>
          <p:cNvSpPr txBox="1"/>
          <p:nvPr/>
        </p:nvSpPr>
        <p:spPr>
          <a:xfrm>
            <a:off x="578976" y="272534"/>
            <a:ext cx="10830989" cy="75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Felhasználási feltételek</a:t>
            </a:r>
            <a:endParaRPr lang="en-GB" sz="4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4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1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A988F25-4C04-7BF8-F88D-2E784CA8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961" y="950872"/>
            <a:ext cx="3175021" cy="2929633"/>
          </a:xfrm>
          <a:prstGeom prst="rect">
            <a:avLst/>
          </a:prstGeom>
        </p:spPr>
      </p:pic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594804" y="164182"/>
            <a:ext cx="97112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4</a:t>
            </a:r>
            <a:r>
              <a:rPr lang="en-GB"/>
              <a:t>) Alkalmazkodás az éghajlatváltozáshoz</a:t>
            </a:r>
            <a:endParaRPr lang="en-GB" dirty="0"/>
          </a:p>
        </p:txBody>
      </p:sp>
      <p:sp>
        <p:nvSpPr>
          <p:cNvPr id="176" name="Google Shape;176;p6"/>
          <p:cNvSpPr txBox="1">
            <a:spLocks noGrp="1"/>
          </p:cNvSpPr>
          <p:nvPr>
            <p:ph type="body" idx="2"/>
          </p:nvPr>
        </p:nvSpPr>
        <p:spPr>
          <a:xfrm>
            <a:off x="594804" y="1319270"/>
            <a:ext cx="6487188" cy="512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indent="-34290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600" dirty="0">
                <a:solidFill>
                  <a:schemeClr val="tx1"/>
                </a:solidFill>
                <a:highlight>
                  <a:srgbClr val="EA8B00"/>
                </a:highlight>
              </a:rPr>
              <a:t>Az </a:t>
            </a:r>
            <a:r>
              <a:rPr lang="en-GB" sz="2600" dirty="0" err="1">
                <a:solidFill>
                  <a:schemeClr val="tx1"/>
                </a:solidFill>
                <a:highlight>
                  <a:srgbClr val="EA8B00"/>
                </a:highlight>
              </a:rPr>
              <a:t>éghajlatváltozáshoz</a:t>
            </a:r>
            <a:r>
              <a:rPr lang="en-GB" sz="2600" dirty="0">
                <a:solidFill>
                  <a:schemeClr val="tx1"/>
                </a:solidFill>
                <a:highlight>
                  <a:srgbClr val="EA8B00"/>
                </a:highlight>
              </a:rPr>
              <a:t> </a:t>
            </a:r>
            <a:r>
              <a:rPr lang="en-GB" sz="2600" dirty="0" err="1">
                <a:solidFill>
                  <a:schemeClr val="tx1"/>
                </a:solidFill>
                <a:highlight>
                  <a:srgbClr val="EA8B00"/>
                </a:highlight>
              </a:rPr>
              <a:t>való</a:t>
            </a:r>
            <a:r>
              <a:rPr lang="en-GB" sz="2600" dirty="0">
                <a:solidFill>
                  <a:schemeClr val="tx1"/>
                </a:solidFill>
                <a:highlight>
                  <a:srgbClr val="EA8B00"/>
                </a:highlight>
              </a:rPr>
              <a:t> </a:t>
            </a:r>
            <a:r>
              <a:rPr lang="en-GB" sz="2600" dirty="0" err="1">
                <a:solidFill>
                  <a:schemeClr val="tx1"/>
                </a:solidFill>
                <a:highlight>
                  <a:srgbClr val="EA8B00"/>
                </a:highlight>
              </a:rPr>
              <a:t>alkalmazkodás</a:t>
            </a:r>
            <a:r>
              <a:rPr lang="en-GB" sz="2600" dirty="0">
                <a:solidFill>
                  <a:schemeClr val="tx1"/>
                </a:solidFill>
                <a:highlight>
                  <a:srgbClr val="EA8B00"/>
                </a:highlight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azt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jelenti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hogy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fel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kell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készülni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az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éghajlatváltozás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jelenlegi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várható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hatásaira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alkalmazkodni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kell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azokhoz</a:t>
            </a:r>
            <a:r>
              <a:rPr lang="en-GB" sz="2600" dirty="0">
                <a:solidFill>
                  <a:schemeClr val="tx1"/>
                </a:solidFill>
              </a:rPr>
              <a:t>. A </a:t>
            </a:r>
            <a:r>
              <a:rPr lang="hu-HU" sz="2600" dirty="0">
                <a:solidFill>
                  <a:schemeClr val="tx1"/>
                </a:solidFill>
              </a:rPr>
              <a:t>klíma</a:t>
            </a:r>
            <a:r>
              <a:rPr lang="en-GB" sz="2600" dirty="0" err="1">
                <a:solidFill>
                  <a:schemeClr val="tx1"/>
                </a:solidFill>
              </a:rPr>
              <a:t>változás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gyakoribb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intenzívebb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szélsőséges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időjárási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eseményeket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például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hőhullámokat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aszályokat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árvizeket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hoz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magával</a:t>
            </a:r>
            <a:r>
              <a:rPr lang="en-GB" sz="2600" dirty="0">
                <a:solidFill>
                  <a:schemeClr val="tx1"/>
                </a:solidFill>
              </a:rPr>
              <a:t>. Az </a:t>
            </a:r>
            <a:r>
              <a:rPr lang="en-GB" sz="2600" dirty="0" err="1">
                <a:solidFill>
                  <a:schemeClr val="tx1"/>
                </a:solidFill>
              </a:rPr>
              <a:t>egyének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a </a:t>
            </a:r>
            <a:r>
              <a:rPr lang="en-GB" sz="2600" dirty="0" err="1">
                <a:solidFill>
                  <a:schemeClr val="tx1"/>
                </a:solidFill>
              </a:rPr>
              <a:t>közösségek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csökkenthetik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sebezhetőségüket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növelhetik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rugalmasságukat</a:t>
            </a:r>
            <a:r>
              <a:rPr lang="en-GB" sz="2600" dirty="0">
                <a:solidFill>
                  <a:schemeClr val="tx1"/>
                </a:solidFill>
              </a:rPr>
              <a:t>, ha</a:t>
            </a:r>
            <a:r>
              <a:rPr lang="hu-HU" sz="2600" dirty="0">
                <a:solidFill>
                  <a:schemeClr val="tx1"/>
                </a:solidFill>
              </a:rPr>
              <a:t> már</a:t>
            </a:r>
            <a:r>
              <a:rPr lang="en-GB" sz="2600" dirty="0">
                <a:solidFill>
                  <a:schemeClr val="tx1"/>
                </a:solidFill>
              </a:rPr>
              <a:t> most </a:t>
            </a:r>
            <a:r>
              <a:rPr lang="en-GB" sz="2600" dirty="0" err="1">
                <a:solidFill>
                  <a:schemeClr val="tx1"/>
                </a:solidFill>
              </a:rPr>
              <a:t>alkalmazkodnak</a:t>
            </a:r>
            <a:r>
              <a:rPr lang="en-GB" sz="2600" dirty="0">
                <a:solidFill>
                  <a:schemeClr val="tx1"/>
                </a:solidFill>
              </a:rPr>
              <a:t>.</a:t>
            </a:r>
            <a:endParaRPr lang="en-GB" sz="2600" dirty="0"/>
          </a:p>
          <a:p>
            <a:pPr marL="342900" indent="-342900" algn="just">
              <a:lnSpc>
                <a:spcPct val="120000"/>
              </a:lnSpc>
            </a:pPr>
            <a:r>
              <a:rPr lang="en-GB" sz="2600" dirty="0">
                <a:solidFill>
                  <a:schemeClr val="tx1"/>
                </a:solidFill>
                <a:highlight>
                  <a:srgbClr val="EA8B00"/>
                </a:highlight>
              </a:rPr>
              <a:t>Az </a:t>
            </a:r>
            <a:r>
              <a:rPr lang="en-GB" sz="2600" dirty="0" err="1">
                <a:solidFill>
                  <a:schemeClr val="tx1"/>
                </a:solidFill>
                <a:highlight>
                  <a:srgbClr val="EA8B00"/>
                </a:highlight>
              </a:rPr>
              <a:t>idős</a:t>
            </a:r>
            <a:r>
              <a:rPr lang="hu-HU" sz="2600" dirty="0">
                <a:solidFill>
                  <a:schemeClr val="tx1"/>
                </a:solidFill>
                <a:highlight>
                  <a:srgbClr val="EA8B00"/>
                </a:highlight>
              </a:rPr>
              <a:t>e</a:t>
            </a:r>
            <a:r>
              <a:rPr lang="en-GB" sz="2600" dirty="0">
                <a:solidFill>
                  <a:schemeClr val="tx1"/>
                </a:solidFill>
                <a:highlight>
                  <a:srgbClr val="EA8B00"/>
                </a:highlight>
              </a:rPr>
              <a:t>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létfontosságú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szerepet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játszhatnak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az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éghajlatváltozáshoz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való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alkalmazkodásban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azáltal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hogy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megosztják</a:t>
            </a:r>
            <a:r>
              <a:rPr lang="en-GB" sz="2600" dirty="0">
                <a:solidFill>
                  <a:schemeClr val="tx1"/>
                </a:solidFill>
              </a:rPr>
              <a:t> a </a:t>
            </a:r>
            <a:r>
              <a:rPr lang="en-GB" sz="2600" dirty="0" err="1">
                <a:solidFill>
                  <a:schemeClr val="tx1"/>
                </a:solidFill>
              </a:rPr>
              <a:t>hagyományos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ismereteket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támogatják</a:t>
            </a:r>
            <a:r>
              <a:rPr lang="en-GB" sz="2600" dirty="0">
                <a:solidFill>
                  <a:schemeClr val="tx1"/>
                </a:solidFill>
              </a:rPr>
              <a:t> a </a:t>
            </a:r>
            <a:r>
              <a:rPr lang="en-GB" sz="2600" dirty="0" err="1">
                <a:solidFill>
                  <a:schemeClr val="tx1"/>
                </a:solidFill>
              </a:rPr>
              <a:t>közösség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ellenálló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képességét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és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olyan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hu-HU" sz="2600" dirty="0">
                <a:solidFill>
                  <a:schemeClr val="tx1"/>
                </a:solidFill>
              </a:rPr>
              <a:t>szak</a:t>
            </a:r>
            <a:r>
              <a:rPr lang="en-GB" sz="2600" dirty="0" err="1">
                <a:solidFill>
                  <a:schemeClr val="tx1"/>
                </a:solidFill>
              </a:rPr>
              <a:t>politikákat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szorgalmaznak</a:t>
            </a:r>
            <a:r>
              <a:rPr lang="en-GB" sz="2600" dirty="0">
                <a:solidFill>
                  <a:schemeClr val="tx1"/>
                </a:solidFill>
              </a:rPr>
              <a:t>, </a:t>
            </a:r>
            <a:r>
              <a:rPr lang="en-GB" sz="2600" dirty="0" err="1">
                <a:solidFill>
                  <a:schemeClr val="tx1"/>
                </a:solidFill>
              </a:rPr>
              <a:t>amelyek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prioritásként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kezelik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az</a:t>
            </a:r>
            <a:r>
              <a:rPr lang="en-GB" sz="2600" dirty="0">
                <a:solidFill>
                  <a:schemeClr val="tx1"/>
                </a:solidFill>
              </a:rPr>
              <a:t> </a:t>
            </a:r>
            <a:r>
              <a:rPr lang="en-GB" sz="2600" dirty="0" err="1">
                <a:solidFill>
                  <a:schemeClr val="tx1"/>
                </a:solidFill>
              </a:rPr>
              <a:t>alkalmazkodást</a:t>
            </a:r>
            <a:r>
              <a:rPr lang="en-GB" sz="2600" dirty="0">
                <a:solidFill>
                  <a:schemeClr val="tx1"/>
                </a:solidFill>
              </a:rPr>
              <a:t>.</a:t>
            </a:r>
            <a:endParaRPr lang="en-GB" sz="2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68BD768-41AF-C3C7-BAFC-A1936B556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945" y="3880505"/>
            <a:ext cx="4074985" cy="23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804554" y="134686"/>
            <a:ext cx="101948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/>
              <a:t>Lépések az </a:t>
            </a:r>
            <a:r>
              <a:rPr lang="en-US"/>
              <a:t>éghajlatváltozás hatásaihoz való alkalmazkodás</a:t>
            </a:r>
            <a:r>
              <a:rPr lang="hu-HU"/>
              <a:t>hoz</a:t>
            </a:r>
            <a:endParaRPr dirty="0"/>
          </a:p>
        </p:txBody>
      </p:sp>
      <p:sp>
        <p:nvSpPr>
          <p:cNvPr id="176" name="Google Shape;176;p6"/>
          <p:cNvSpPr txBox="1">
            <a:spLocks noGrp="1"/>
          </p:cNvSpPr>
          <p:nvPr>
            <p:ph type="body" idx="2"/>
          </p:nvPr>
        </p:nvSpPr>
        <p:spPr>
          <a:xfrm>
            <a:off x="594803" y="1571348"/>
            <a:ext cx="5850385" cy="4886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hu-HU" b="1" dirty="0"/>
              <a:t>Esővíz gyűjtése </a:t>
            </a:r>
            <a:r>
              <a:rPr lang="hu-HU" dirty="0"/>
              <a:t>(pl. kertek öntözéséhez vagy autók mosásához) az ivóvízzel való takarékoskodás és a csatornarendszerekre heves esőzések esetén nehezedő nyomás csökkentése érdekében.</a:t>
            </a: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hu-HU" b="1" dirty="0"/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hu-HU" b="1" dirty="0"/>
              <a:t>Fák ültetése</a:t>
            </a:r>
            <a:r>
              <a:rPr lang="hu-HU" dirty="0"/>
              <a:t>, hogy árnyékot adjanak a hőhullámok idején.</a:t>
            </a: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hu-HU" b="1" dirty="0"/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hu-HU" b="1" dirty="0"/>
              <a:t>Házak szigetelése </a:t>
            </a:r>
            <a:r>
              <a:rPr lang="hu-HU" dirty="0"/>
              <a:t>a nyári hűtés (télen a fűtés) csökkentése érdekében.</a:t>
            </a:r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8AF21C4-0F4A-E629-D902-AF71869C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145" y="1571348"/>
            <a:ext cx="5788609" cy="385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0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D4E1FC28-EBAF-267D-F724-FA91838D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>
            <a:extLst>
              <a:ext uri="{FF2B5EF4-FFF2-40B4-BE49-F238E27FC236}">
                <a16:creationId xmlns:a16="http://schemas.microsoft.com/office/drawing/2014/main" id="{BFE77B6F-CFB6-D3E1-6D51-0E8A165DE0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554" y="134686"/>
            <a:ext cx="76118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dirty="0"/>
              <a:t>5</a:t>
            </a:r>
            <a:r>
              <a:rPr lang="en-GB"/>
              <a:t>) Klímaváltozás mérséklése</a:t>
            </a:r>
            <a:br>
              <a:rPr lang="en-GB"/>
            </a:br>
            <a:endParaRPr lang="en-GB" dirty="0"/>
          </a:p>
        </p:txBody>
      </p:sp>
      <p:sp>
        <p:nvSpPr>
          <p:cNvPr id="176" name="Google Shape;176;p6">
            <a:extLst>
              <a:ext uri="{FF2B5EF4-FFF2-40B4-BE49-F238E27FC236}">
                <a16:creationId xmlns:a16="http://schemas.microsoft.com/office/drawing/2014/main" id="{24B4D056-7425-F43F-4FAF-D384A11709A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94804" y="1042738"/>
            <a:ext cx="5717219" cy="530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en-GB" dirty="0">
                <a:highlight>
                  <a:srgbClr val="EA8B00"/>
                </a:highlight>
              </a:rPr>
              <a:t>Az </a:t>
            </a:r>
            <a:r>
              <a:rPr lang="en-GB" dirty="0" err="1">
                <a:highlight>
                  <a:srgbClr val="EA8B00"/>
                </a:highlight>
              </a:rPr>
              <a:t>éghajlatváltozás</a:t>
            </a:r>
            <a:r>
              <a:rPr lang="en-GB" dirty="0">
                <a:highlight>
                  <a:srgbClr val="EA8B00"/>
                </a:highlight>
              </a:rPr>
              <a:t> </a:t>
            </a:r>
            <a:r>
              <a:rPr lang="en-GB" dirty="0" err="1">
                <a:highlight>
                  <a:srgbClr val="EA8B00"/>
                </a:highlight>
              </a:rPr>
              <a:t>mérséklése</a:t>
            </a:r>
            <a:r>
              <a:rPr lang="en-GB" dirty="0"/>
              <a:t> </a:t>
            </a:r>
            <a:r>
              <a:rPr lang="en-GB" dirty="0" err="1"/>
              <a:t>magában</a:t>
            </a:r>
            <a:r>
              <a:rPr lang="en-GB" dirty="0"/>
              <a:t> </a:t>
            </a:r>
            <a:r>
              <a:rPr lang="en-GB" dirty="0" err="1"/>
              <a:t>foglalja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üvegházhatású</a:t>
            </a:r>
            <a:r>
              <a:rPr lang="en-GB" dirty="0"/>
              <a:t> </a:t>
            </a:r>
            <a:r>
              <a:rPr lang="en-GB" dirty="0" err="1"/>
              <a:t>gázok</a:t>
            </a:r>
            <a:r>
              <a:rPr lang="en-GB" dirty="0"/>
              <a:t> </a:t>
            </a:r>
            <a:r>
              <a:rPr lang="en-GB" dirty="0" err="1"/>
              <a:t>kibocsátásának</a:t>
            </a:r>
            <a:r>
              <a:rPr lang="en-GB" dirty="0"/>
              <a:t> </a:t>
            </a:r>
            <a:r>
              <a:rPr lang="en-GB" dirty="0" err="1"/>
              <a:t>csökkentését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a </a:t>
            </a:r>
            <a:r>
              <a:rPr lang="en-GB" dirty="0" err="1"/>
              <a:t>globális</a:t>
            </a:r>
            <a:r>
              <a:rPr lang="en-GB" dirty="0"/>
              <a:t> </a:t>
            </a:r>
            <a:r>
              <a:rPr lang="en-GB" dirty="0" err="1"/>
              <a:t>felmelegedés</a:t>
            </a:r>
            <a:r>
              <a:rPr lang="en-GB" dirty="0"/>
              <a:t> </a:t>
            </a:r>
            <a:r>
              <a:rPr lang="en-GB" dirty="0" err="1"/>
              <a:t>ütemének</a:t>
            </a:r>
            <a:r>
              <a:rPr lang="en-GB" dirty="0"/>
              <a:t> </a:t>
            </a:r>
            <a:r>
              <a:rPr lang="en-GB" dirty="0" err="1"/>
              <a:t>lassítását</a:t>
            </a:r>
            <a:r>
              <a:rPr lang="en-GB" dirty="0"/>
              <a:t>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en-GB" dirty="0">
              <a:highlight>
                <a:srgbClr val="EA8B00"/>
              </a:highlight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en-GB" dirty="0">
                <a:highlight>
                  <a:srgbClr val="EA8B00"/>
                </a:highlight>
              </a:rPr>
              <a:t>Az </a:t>
            </a:r>
            <a:r>
              <a:rPr lang="en-GB" dirty="0" err="1">
                <a:highlight>
                  <a:srgbClr val="EA8B00"/>
                </a:highlight>
              </a:rPr>
              <a:t>idős</a:t>
            </a:r>
            <a:r>
              <a:rPr lang="hu-HU" dirty="0">
                <a:highlight>
                  <a:srgbClr val="EA8B00"/>
                </a:highlight>
              </a:rPr>
              <a:t>e</a:t>
            </a:r>
            <a:r>
              <a:rPr lang="en-GB" dirty="0">
                <a:highlight>
                  <a:srgbClr val="EA8B00"/>
                </a:highlight>
              </a:rPr>
              <a:t>k</a:t>
            </a:r>
            <a:r>
              <a:rPr lang="en-GB" dirty="0"/>
              <a:t> </a:t>
            </a:r>
            <a:r>
              <a:rPr lang="en-GB" dirty="0" err="1"/>
              <a:t>hozzájárulhatnak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éghajlatváltozás</a:t>
            </a:r>
            <a:r>
              <a:rPr lang="en-GB" dirty="0"/>
              <a:t> </a:t>
            </a:r>
            <a:r>
              <a:rPr lang="en-GB" dirty="0" err="1"/>
              <a:t>mérsékléséhez</a:t>
            </a:r>
            <a:r>
              <a:rPr lang="en-GB" dirty="0"/>
              <a:t> </a:t>
            </a:r>
            <a:r>
              <a:rPr lang="en-GB" dirty="0" err="1"/>
              <a:t>azáltal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energiahatékony</a:t>
            </a:r>
            <a:r>
              <a:rPr lang="en-GB" dirty="0"/>
              <a:t> </a:t>
            </a:r>
            <a:r>
              <a:rPr lang="hu-HU" dirty="0"/>
              <a:t>megoldásokat</a:t>
            </a:r>
            <a:r>
              <a:rPr lang="en-GB" dirty="0"/>
              <a:t> </a:t>
            </a:r>
            <a:r>
              <a:rPr lang="en-GB" dirty="0" err="1"/>
              <a:t>alkalmaznak</a:t>
            </a:r>
            <a:r>
              <a:rPr lang="en-GB" dirty="0"/>
              <a:t>, </a:t>
            </a:r>
            <a:r>
              <a:rPr lang="en-GB" dirty="0" err="1"/>
              <a:t>csökkentik</a:t>
            </a:r>
            <a:r>
              <a:rPr lang="en-GB" dirty="0"/>
              <a:t> a </a:t>
            </a:r>
            <a:r>
              <a:rPr lang="en-GB" dirty="0" err="1"/>
              <a:t>fogyasztás</a:t>
            </a:r>
            <a:r>
              <a:rPr lang="hu-HU" dirty="0" err="1"/>
              <a:t>uka</a:t>
            </a:r>
            <a:r>
              <a:rPr lang="en-GB" dirty="0"/>
              <a:t>t, </a:t>
            </a:r>
            <a:r>
              <a:rPr lang="en-GB" dirty="0" err="1"/>
              <a:t>támogatják</a:t>
            </a:r>
            <a:r>
              <a:rPr lang="en-GB" dirty="0"/>
              <a:t> a </a:t>
            </a:r>
            <a:r>
              <a:rPr lang="en-GB" dirty="0" err="1"/>
              <a:t>megújuló</a:t>
            </a:r>
            <a:r>
              <a:rPr lang="en-GB" dirty="0"/>
              <a:t> </a:t>
            </a:r>
            <a:r>
              <a:rPr lang="en-GB" dirty="0" err="1"/>
              <a:t>energiával</a:t>
            </a:r>
            <a:r>
              <a:rPr lang="en-GB" dirty="0"/>
              <a:t> </a:t>
            </a:r>
            <a:r>
              <a:rPr lang="en-GB" dirty="0" err="1"/>
              <a:t>kapcsolatos</a:t>
            </a:r>
            <a:r>
              <a:rPr lang="en-GB" dirty="0"/>
              <a:t> </a:t>
            </a:r>
            <a:r>
              <a:rPr lang="en-GB" dirty="0" err="1"/>
              <a:t>kezdeményezéseket</a:t>
            </a:r>
            <a:r>
              <a:rPr lang="en-GB" dirty="0"/>
              <a:t>,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olyan</a:t>
            </a:r>
            <a:r>
              <a:rPr lang="en-GB" dirty="0"/>
              <a:t> </a:t>
            </a:r>
            <a:r>
              <a:rPr lang="hu-HU" dirty="0"/>
              <a:t>szak</a:t>
            </a:r>
            <a:r>
              <a:rPr lang="en-GB" dirty="0" err="1"/>
              <a:t>politikákat</a:t>
            </a:r>
            <a:r>
              <a:rPr lang="en-GB" dirty="0"/>
              <a:t> </a:t>
            </a:r>
            <a:r>
              <a:rPr lang="en-GB" dirty="0" err="1"/>
              <a:t>szorgalmaznak</a:t>
            </a:r>
            <a:r>
              <a:rPr lang="en-GB" dirty="0"/>
              <a:t>, </a:t>
            </a:r>
            <a:r>
              <a:rPr lang="en-GB" dirty="0" err="1"/>
              <a:t>amelyek</a:t>
            </a:r>
            <a:r>
              <a:rPr lang="en-GB" dirty="0"/>
              <a:t> </a:t>
            </a:r>
            <a:r>
              <a:rPr lang="en-GB" dirty="0" err="1"/>
              <a:t>elősegítik</a:t>
            </a:r>
            <a:r>
              <a:rPr lang="en-GB" dirty="0"/>
              <a:t> a </a:t>
            </a:r>
            <a:r>
              <a:rPr lang="en-GB" dirty="0" err="1"/>
              <a:t>fenntarthatóságot</a:t>
            </a:r>
            <a:r>
              <a:rPr lang="en-GB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6A8F48D-4811-3F51-2297-05774B13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3" y="1551245"/>
            <a:ext cx="5633264" cy="375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58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D4E1FC28-EBAF-267D-F724-FA91838D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>
            <a:extLst>
              <a:ext uri="{FF2B5EF4-FFF2-40B4-BE49-F238E27FC236}">
                <a16:creationId xmlns:a16="http://schemas.microsoft.com/office/drawing/2014/main" id="{BFE77B6F-CFB6-D3E1-6D51-0E8A165DE0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554" y="134686"/>
            <a:ext cx="940476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 dirty="0"/>
              <a:t>Példák </a:t>
            </a:r>
            <a:r>
              <a:rPr lang="en-GB" dirty="0" err="1">
                <a:solidFill>
                  <a:srgbClr val="EA8B00"/>
                </a:solidFill>
              </a:rPr>
              <a:t>éghajlatváltozás</a:t>
            </a:r>
            <a:r>
              <a:rPr lang="en-GB" dirty="0">
                <a:solidFill>
                  <a:srgbClr val="EA8B00"/>
                </a:solidFill>
              </a:rPr>
              <a:t> </a:t>
            </a:r>
            <a:r>
              <a:rPr lang="en-GB" dirty="0" err="1">
                <a:solidFill>
                  <a:srgbClr val="EA8B00"/>
                </a:solidFill>
              </a:rPr>
              <a:t>mérséklés</a:t>
            </a:r>
            <a:r>
              <a:rPr lang="hu-HU" dirty="0">
                <a:solidFill>
                  <a:srgbClr val="EA8B00"/>
                </a:solidFill>
              </a:rPr>
              <a:t>ére</a:t>
            </a:r>
            <a:endParaRPr lang="en-GB" dirty="0">
              <a:solidFill>
                <a:srgbClr val="EA8B00"/>
              </a:solidFill>
            </a:endParaRPr>
          </a:p>
        </p:txBody>
      </p:sp>
      <p:sp>
        <p:nvSpPr>
          <p:cNvPr id="176" name="Google Shape;176;p6">
            <a:extLst>
              <a:ext uri="{FF2B5EF4-FFF2-40B4-BE49-F238E27FC236}">
                <a16:creationId xmlns:a16="http://schemas.microsoft.com/office/drawing/2014/main" id="{24B4D056-7425-F43F-4FAF-D384A11709A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94804" y="1571348"/>
            <a:ext cx="3562905" cy="461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hu-HU"/>
              <a:t>M</a:t>
            </a:r>
            <a:r>
              <a:rPr lang="en-GB"/>
              <a:t>egújuló energi</a:t>
            </a:r>
            <a:r>
              <a:rPr lang="hu-HU"/>
              <a:t>a használata</a:t>
            </a:r>
            <a:endParaRPr lang="en-GB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en-GB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hu-HU"/>
              <a:t>Elektromosságon alapuló</a:t>
            </a:r>
            <a:r>
              <a:rPr lang="en-GB"/>
              <a:t> otthon és közlekedés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en-GB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en-GB"/>
              <a:t>Energiatakarékosság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endParaRPr lang="en-GB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Char char="•"/>
            </a:pPr>
            <a:r>
              <a:rPr lang="hu-HU"/>
              <a:t>Víztakarékosság</a:t>
            </a:r>
            <a:endParaRPr lang="en-GB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9A2C65-9904-3846-ADD2-E48BE5E0173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563775" y="1460248"/>
            <a:ext cx="3791613" cy="5038205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 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közlekedési módok</a:t>
            </a: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változtatása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límabarát kertészkedés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z üvegházhatású gázok kibocsátásá</a:t>
            </a: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nak csökkentése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az ételválasztás</a:t>
            </a: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révén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400"/>
              <a:buFont typeface="Arial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Alacsonyabb szintű fogyasztás</a:t>
            </a:r>
            <a:endParaRPr lang="en-GB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DDB9A43-FDD4-3383-7330-95DE20891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43" t="23626" r="41822" b="13385"/>
          <a:stretch/>
        </p:blipFill>
        <p:spPr>
          <a:xfrm>
            <a:off x="3697407" y="1974564"/>
            <a:ext cx="3843648" cy="38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34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E27540-9A17-40CC-5976-2D75279A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hu-HU" sz="4800" b="0" i="0" u="none" strike="noStrike" cap="none" dirty="0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rPr>
            </a:b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5C8F6-E6C6-5A18-4677-A3E3A2D02E55}"/>
              </a:ext>
            </a:extLst>
          </p:cNvPr>
          <p:cNvSpPr txBox="1">
            <a:spLocks/>
          </p:cNvSpPr>
          <p:nvPr/>
        </p:nvSpPr>
        <p:spPr>
          <a:xfrm>
            <a:off x="3110698" y="1522523"/>
            <a:ext cx="6681372" cy="2030766"/>
          </a:xfrm>
          <a:prstGeom prst="flowChartPunchedCard">
            <a:avLst/>
          </a:prstGeom>
          <a:solidFill>
            <a:srgbClr val="344F74"/>
          </a:solidFill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sl-SI" sz="6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Hogyan közelítsünk? </a:t>
            </a:r>
            <a:endParaRPr lang="en-MT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52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6AD8EBB6-9F93-F8EA-113B-59074E090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>
            <a:extLst>
              <a:ext uri="{FF2B5EF4-FFF2-40B4-BE49-F238E27FC236}">
                <a16:creationId xmlns:a16="http://schemas.microsoft.com/office/drawing/2014/main" id="{C730908F-0E4F-5E37-F59E-B9F6A7F240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554" y="763505"/>
            <a:ext cx="9955182" cy="69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/>
              <a:t>Esettanulmány– Közösségi Kert Kezdeményezés</a:t>
            </a:r>
            <a:endParaRPr lang="hu-HU" dirty="0"/>
          </a:p>
        </p:txBody>
      </p:sp>
      <p:sp>
        <p:nvSpPr>
          <p:cNvPr id="176" name="Google Shape;176;p6">
            <a:extLst>
              <a:ext uri="{FF2B5EF4-FFF2-40B4-BE49-F238E27FC236}">
                <a16:creationId xmlns:a16="http://schemas.microsoft.com/office/drawing/2014/main" id="{69FCE8B4-4B0F-2246-4701-005A72A6DF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94804" y="1495148"/>
            <a:ext cx="6134470" cy="498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Egy közösségi kert projekt áttekintése, ahol az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idősek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vállalták a vezetést a fenntartható zöldterület kialakításában.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Vitassuk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meg a közösségi kertek előnyeit a helyi élelmiszertermelés, a biológiai sokféleség és a társadalmi kohézió előmozdítása szempontjából</a:t>
            </a: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Emelj</a:t>
            </a: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ük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ki az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idősek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szerepét a kert szervezésében és fenntartásában, a generációk közötti kapcsolatok ápolásában és a környezeti nevelés elősegítésében</a:t>
            </a:r>
            <a:r>
              <a:rPr kumimoji="0" lang="hu-HU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3864F34-7172-037B-C179-9D343D52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74" y="1655146"/>
            <a:ext cx="5382835" cy="3023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B40816-B909-B027-BBE8-0B27AD110B6A}"/>
              </a:ext>
            </a:extLst>
          </p:cNvPr>
          <p:cNvSpPr txBox="1"/>
          <p:nvPr/>
        </p:nvSpPr>
        <p:spPr>
          <a:xfrm>
            <a:off x="839788" y="301840"/>
            <a:ext cx="3426121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89F5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Feladat</a:t>
            </a:r>
            <a:endParaRPr kumimoji="0" lang="en-MT" sz="2400" b="0" i="0" u="none" strike="noStrike" kern="1200" cap="none" spc="0" normalizeH="0" baseline="0" noProof="0" dirty="0">
              <a:ln>
                <a:noFill/>
              </a:ln>
              <a:solidFill>
                <a:srgbClr val="E89F5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46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9EC87232-A96C-7591-057A-A5D88B491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>
            <a:extLst>
              <a:ext uri="{FF2B5EF4-FFF2-40B4-BE49-F238E27FC236}">
                <a16:creationId xmlns:a16="http://schemas.microsoft.com/office/drawing/2014/main" id="{B74E9AE1-483A-08CF-F106-81418D49C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554" y="763505"/>
            <a:ext cx="9955182" cy="69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 dirty="0">
                <a:solidFill>
                  <a:srgbClr val="FF0000"/>
                </a:solidFill>
              </a:rPr>
              <a:t>Csoportos beszélgetés</a:t>
            </a:r>
          </a:p>
        </p:txBody>
      </p:sp>
      <p:sp>
        <p:nvSpPr>
          <p:cNvPr id="176" name="Google Shape;176;p6">
            <a:extLst>
              <a:ext uri="{FF2B5EF4-FFF2-40B4-BE49-F238E27FC236}">
                <a16:creationId xmlns:a16="http://schemas.microsoft.com/office/drawing/2014/main" id="{5AD7DB03-68B7-338C-8BCF-EE7294CDC42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56693" y="1225170"/>
            <a:ext cx="6578353" cy="539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None/>
              <a:tabLst/>
              <a:defRPr/>
            </a:pPr>
            <a:endParaRPr kumimoji="0" lang="sl-SI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2800"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Osszuk a résztvevőket kisebb csoportokra, hogy megvitassák a helyi környezeti kihívásokat és a fenntarthatóság lehetőségeit!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2800"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2800"/>
              <a:defRPr/>
            </a:pPr>
            <a:r>
              <a:rPr lang="hu-HU" dirty="0">
                <a:solidFill>
                  <a:srgbClr val="000000"/>
                </a:solidFill>
              </a:rPr>
              <a:t>Segítsünk ö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tleteket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gyűjteni közösségi fenntarthatósági projektek fejlesztéséhez!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2800"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2800"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Bátorítsuk a résztvevőket, hogy osszák meg 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személyes tapasztalataikat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meglátásaikat és a környezeti fenntarthatósággal kapcsolatos aggályaikat!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3E76655-8333-220C-0138-62005C7C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131" y="1210045"/>
            <a:ext cx="3696335" cy="242092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21DFAFD-037D-95CD-D0C5-1250D05DA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651" y="3668235"/>
            <a:ext cx="3349140" cy="2681056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DA0C188-DFCC-1974-8A54-72B3BD556F20}"/>
              </a:ext>
            </a:extLst>
          </p:cNvPr>
          <p:cNvSpPr txBox="1"/>
          <p:nvPr/>
        </p:nvSpPr>
        <p:spPr>
          <a:xfrm>
            <a:off x="839788" y="301840"/>
            <a:ext cx="3426121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89F5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Feladat</a:t>
            </a:r>
            <a:endParaRPr kumimoji="0" lang="en-MT" sz="2400" b="0" i="0" u="none" strike="noStrike" kern="1200" cap="none" spc="0" normalizeH="0" baseline="0" noProof="0" dirty="0">
              <a:ln>
                <a:noFill/>
              </a:ln>
              <a:solidFill>
                <a:srgbClr val="E89F5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54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A0B0B1BE-C9F3-48CC-5DD1-D3CF8DD0B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>
            <a:extLst>
              <a:ext uri="{FF2B5EF4-FFF2-40B4-BE49-F238E27FC236}">
                <a16:creationId xmlns:a16="http://schemas.microsoft.com/office/drawing/2014/main" id="{A9E32B2F-C599-E1F0-CF4E-DE8EDAC7C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554" y="763505"/>
            <a:ext cx="9955182" cy="69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/>
              <a:t>Fenntartható gyakorlatok megvalósítása</a:t>
            </a:r>
            <a:endParaRPr lang="hu-HU" dirty="0"/>
          </a:p>
        </p:txBody>
      </p:sp>
      <p:sp>
        <p:nvSpPr>
          <p:cNvPr id="176" name="Google Shape;176;p6">
            <a:extLst>
              <a:ext uri="{FF2B5EF4-FFF2-40B4-BE49-F238E27FC236}">
                <a16:creationId xmlns:a16="http://schemas.microsoft.com/office/drawing/2014/main" id="{B615D399-B9FB-F654-70A8-7CD2E18D41A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2863" y="1460249"/>
            <a:ext cx="6578353" cy="50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Adjunk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gyakorlati tippeket 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és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anyagokat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fenntartható gyakorlatok mindennapi életbe való integrálásához!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r>
              <a:rPr lang="hu-HU" dirty="0">
                <a:solidFill>
                  <a:srgbClr val="000000"/>
                </a:solidFill>
              </a:rPr>
              <a:t>Adjunk ú</a:t>
            </a:r>
            <a:r>
              <a:rPr kumimoji="0" lang="hu-H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tmutatást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az energiatakarékosságról, a hulladékcsökkentésről, a fenntartható közlekedésről és a környezetbarát fogyasztói döntésekről!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Ösztönözzük az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időseket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hogy tegyenek lépéseket közösségi szemétszedések szervezésével, közösségi kertek indításával vagy a zöld szakpolitikák helyi szintű támogatásával</a:t>
            </a: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B535E35-AA4C-9EDB-ABCB-A1912736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559" y="1977178"/>
            <a:ext cx="4929341" cy="3162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A937C-E8CC-CF9C-845F-8884E12D0F38}"/>
              </a:ext>
            </a:extLst>
          </p:cNvPr>
          <p:cNvSpPr txBox="1"/>
          <p:nvPr/>
        </p:nvSpPr>
        <p:spPr>
          <a:xfrm>
            <a:off x="839788" y="301840"/>
            <a:ext cx="3426121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89F5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Feladat</a:t>
            </a:r>
            <a:endParaRPr kumimoji="0" lang="en-MT" sz="2400" b="0" i="0" u="none" strike="noStrike" kern="1200" cap="none" spc="0" normalizeH="0" baseline="0" noProof="0" dirty="0">
              <a:ln>
                <a:noFill/>
              </a:ln>
              <a:solidFill>
                <a:srgbClr val="E89F5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193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D852ECEB-491C-4C83-8E24-B38EFDD1D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>
            <a:extLst>
              <a:ext uri="{FF2B5EF4-FFF2-40B4-BE49-F238E27FC236}">
                <a16:creationId xmlns:a16="http://schemas.microsoft.com/office/drawing/2014/main" id="{61001B13-C0FE-0FBC-976B-329CBBE8F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554" y="779436"/>
            <a:ext cx="9955182" cy="68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/>
              <a:t>A személyes értékek hangsúlyozása</a:t>
            </a:r>
            <a:endParaRPr lang="hu-HU" dirty="0"/>
          </a:p>
        </p:txBody>
      </p:sp>
      <p:sp>
        <p:nvSpPr>
          <p:cNvPr id="176" name="Google Shape;176;p6">
            <a:extLst>
              <a:ext uri="{FF2B5EF4-FFF2-40B4-BE49-F238E27FC236}">
                <a16:creationId xmlns:a16="http://schemas.microsoft.com/office/drawing/2014/main" id="{1E0C0064-0BE2-8BD9-0595-E020A024281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2863" y="1460249"/>
            <a:ext cx="6578353" cy="50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Ösztönözz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ük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időseket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hogy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vegyék számba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személyes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értékeike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hogyan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igazodnak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fenntarthatósági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elvek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között</a:t>
            </a:r>
            <a:r>
              <a:rPr lang="hu-HU" dirty="0">
                <a:solidFill>
                  <a:srgbClr val="000000"/>
                </a:solidFill>
              </a:rPr>
              <a:t>!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Vitassuk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meg,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hogy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olyan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értékek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mint 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felelősség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természet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tisztelete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hogyan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befolyásolják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egyén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viselkedését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döntéshozatalát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buSzPts val="2800"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Fedezz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ük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fel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hogyan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változhatnak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értékek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emberek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kultúrák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között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hangsúlyozva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az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empátia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és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megértés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fontosságát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fenntarthatóság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előmozdításában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!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E49A91C-550C-2C31-BD57-6F59BC2F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22" y="1880217"/>
            <a:ext cx="4882242" cy="325995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B76E9FE-2D16-7FB9-5FF5-71BE22B29D28}"/>
              </a:ext>
            </a:extLst>
          </p:cNvPr>
          <p:cNvSpPr txBox="1"/>
          <p:nvPr/>
        </p:nvSpPr>
        <p:spPr>
          <a:xfrm>
            <a:off x="839788" y="301840"/>
            <a:ext cx="3426121" cy="461665"/>
          </a:xfrm>
          <a:prstGeom prst="rect">
            <a:avLst/>
          </a:prstGeom>
          <a:solidFill>
            <a:srgbClr val="44546A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89F5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Feladat</a:t>
            </a:r>
            <a:endParaRPr kumimoji="0" lang="en-MT" sz="2400" b="0" i="0" u="none" strike="noStrike" kern="1200" cap="none" spc="0" normalizeH="0" baseline="0" noProof="0" dirty="0">
              <a:ln>
                <a:noFill/>
              </a:ln>
              <a:solidFill>
                <a:srgbClr val="E89F5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4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C8CD-60A1-AED9-842A-1D28A433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385" y="3736428"/>
            <a:ext cx="10141230" cy="1215561"/>
          </a:xfrm>
        </p:spPr>
        <p:txBody>
          <a:bodyPr>
            <a:normAutofit fontScale="90000"/>
          </a:bodyPr>
          <a:lstStyle/>
          <a:p>
            <a:pPr algn="ctr"/>
            <a:r>
              <a:rPr lang="hu-HU"/>
              <a:t>A </a:t>
            </a:r>
            <a:r>
              <a:rPr lang="en-US"/>
              <a:t>MODUL</a:t>
            </a:r>
            <a:r>
              <a:rPr lang="hu-HU"/>
              <a:t> VÉG</a:t>
            </a:r>
            <a:r>
              <a:rPr lang="en-US"/>
              <a:t>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/>
            </a:br>
            <a:r>
              <a:rPr lang="en-US">
                <a:solidFill>
                  <a:srgbClr val="E89F56"/>
                </a:solidFill>
              </a:rPr>
              <a:t>Köszönjük</a:t>
            </a:r>
            <a:r>
              <a:rPr lang="hu-HU">
                <a:solidFill>
                  <a:srgbClr val="E89F56"/>
                </a:solidFill>
              </a:rPr>
              <a:t> a</a:t>
            </a:r>
            <a:r>
              <a:rPr lang="en-US">
                <a:solidFill>
                  <a:srgbClr val="E89F56"/>
                </a:solidFill>
              </a:rPr>
              <a:t> figyelmét</a:t>
            </a:r>
            <a:r>
              <a:rPr lang="hu-HU">
                <a:solidFill>
                  <a:srgbClr val="E89F56"/>
                </a:solidFill>
              </a:rPr>
              <a:t>!</a:t>
            </a:r>
            <a:r>
              <a:rPr lang="en-US">
                <a:solidFill>
                  <a:srgbClr val="E89F56"/>
                </a:solidFill>
              </a:rPr>
              <a:t> </a:t>
            </a:r>
            <a:r>
              <a:rPr lang="hu-HU">
                <a:solidFill>
                  <a:srgbClr val="E89F56"/>
                </a:solidFill>
              </a:rPr>
              <a:t>K</a:t>
            </a:r>
            <a:r>
              <a:rPr lang="en-US">
                <a:solidFill>
                  <a:srgbClr val="E89F56"/>
                </a:solidFill>
              </a:rPr>
              <a:t>érjük, töltse ki a kérdőív</a:t>
            </a:r>
            <a:r>
              <a:rPr lang="hu-HU">
                <a:solidFill>
                  <a:srgbClr val="E89F56"/>
                </a:solidFill>
              </a:rPr>
              <a:t>ünk</a:t>
            </a:r>
            <a:r>
              <a:rPr lang="en-US">
                <a:solidFill>
                  <a:srgbClr val="E89F56"/>
                </a:solidFill>
              </a:rPr>
              <a:t>et</a:t>
            </a:r>
            <a:r>
              <a:rPr lang="hu-HU">
                <a:solidFill>
                  <a:srgbClr val="E89F56"/>
                </a:solidFill>
              </a:rPr>
              <a:t>!</a:t>
            </a:r>
            <a:endParaRPr lang="en-MT" dirty="0">
              <a:solidFill>
                <a:srgbClr val="E89F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0C82-BFDC-7B9E-66A2-9E75A539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0" y="193675"/>
            <a:ext cx="10961181" cy="1484569"/>
          </a:xfrm>
        </p:spPr>
        <p:txBody>
          <a:bodyPr>
            <a:normAutofit/>
          </a:bodyPr>
          <a:lstStyle/>
          <a:p>
            <a:r>
              <a:rPr lang="hu-HU" sz="3600" b="0" i="0" u="none" strike="noStrike">
                <a:solidFill>
                  <a:srgbClr val="EA8B00"/>
                </a:solidFill>
                <a:effectLst/>
              </a:rPr>
              <a:t>1. modul </a:t>
            </a:r>
            <a:r>
              <a:rPr lang="en-US" sz="3600" b="0" i="0" u="none" strike="noStrike">
                <a:solidFill>
                  <a:srgbClr val="EA8B00"/>
                </a:solidFill>
                <a:effectLst/>
              </a:rPr>
              <a:t>– </a:t>
            </a:r>
            <a:r>
              <a:rPr lang="hu-HU" sz="3600" b="0" i="0" u="none" strike="noStrike">
                <a:solidFill>
                  <a:srgbClr val="EA8B00"/>
                </a:solidFill>
                <a:effectLst/>
              </a:rPr>
              <a:t>Bevezetés</a:t>
            </a:r>
            <a:br>
              <a:rPr lang="en-US" sz="3600" b="0" i="0" u="none" strike="noStrike">
                <a:solidFill>
                  <a:schemeClr val="accent2"/>
                </a:solidFill>
                <a:effectLst/>
              </a:rPr>
            </a:br>
            <a:r>
              <a:rPr lang="hu-HU" sz="3600" b="0" i="0" u="none" strike="noStrike">
                <a:solidFill>
                  <a:schemeClr val="tx2"/>
                </a:solidFill>
                <a:effectLst/>
              </a:rPr>
              <a:t>Óraterv – Generációk közötti elkötelezettség</a:t>
            </a:r>
            <a:endParaRPr lang="en-MT" sz="36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444A4-A527-9E16-BC94-C9D655074036}"/>
              </a:ext>
            </a:extLst>
          </p:cNvPr>
          <p:cNvSpPr txBox="1"/>
          <p:nvPr/>
        </p:nvSpPr>
        <p:spPr>
          <a:xfrm>
            <a:off x="615410" y="1527373"/>
            <a:ext cx="1136704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800" u="none" strike="noStrike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személyes értékekről való elmélkedés, annak azonosítása és magyarázata, hogy az értékek hogyan különböznek egyénenként és változnak idővel, miközben kritikusan értékeli, hogy ezek hogyan illeszkednek a fenntarthatósági értékekhez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Célkitűzések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hu-HU" sz="1800" u="none" strike="noStrike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emberi tevékenységek és az emberi attitűdök hatásának megértése a természeti erőforrások vonatkozásában. A természeti erőforrások kimerülése következményeinek megértése a jelen és a jövő nemzedékekre nézve. Környezetvédő szerep vállalása a Föld természeti erőforrásainak aktív gondozásával és megőrzésével. Ez magában foglalja a felelős fogyasztást, a hulladék minimalizálását, a szén-dioxid-kibocsátás csökkentését és a fenntartható gyakorlatok támogatását olyan területeken mint az energia, a közlekedés és az élelmiszertermelés.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Javasolt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tevékenységek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leírása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Tx/>
              <a:buFontTx/>
              <a:buAutoNum type="arabicPeriod"/>
              <a:defRPr/>
            </a:pPr>
            <a:r>
              <a:rPr lang="es-ES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Kérjük meg az időseket, hogy gondolják át a természeti erőforrásokkal kapcsolatos saját tapasztalataikat életük során!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Bátorítsuk az időseket, hogy </a:t>
            </a:r>
            <a:r>
              <a:rPr lang="hu-HU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gondolkozzanak</a:t>
            </a:r>
            <a:r>
              <a:rPr lang="es-ES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az erőforrások valós kimerüléséről és a jövő generációira gyakorolt lehetséges hatásáról</a:t>
            </a:r>
            <a:r>
              <a:rPr lang="hu-HU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r>
              <a:rPr lang="es-ES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hu-HU" sz="1800" u="none" strike="noStrike" cap="non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hu-HU" sz="1800" u="none" strike="noStrike" cap="non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Látványvilágával magával ragadó prezentáció segítségével mutassunk példákat olyan emberi tevékenységekre, amelyek jelentős hatást gyakoroltak a természeti erőforrásokra!</a:t>
            </a:r>
          </a:p>
        </p:txBody>
      </p:sp>
    </p:spTree>
    <p:extLst>
      <p:ext uri="{BB962C8B-B14F-4D97-AF65-F5344CB8AC3E}">
        <p14:creationId xmlns:p14="http://schemas.microsoft.com/office/powerpoint/2010/main" val="578167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3"/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000"/>
              <a:buFont typeface="Tahoma"/>
              <a:buNone/>
            </a:pPr>
            <a:r>
              <a:rPr lang="hu-HU" sz="4000"/>
              <a:t>Referenciák</a:t>
            </a:r>
            <a:endParaRPr dirty="0"/>
          </a:p>
        </p:txBody>
      </p:sp>
      <p:sp>
        <p:nvSpPr>
          <p:cNvPr id="864" name="Google Shape;864;p53"/>
          <p:cNvSpPr txBox="1">
            <a:spLocks noGrp="1"/>
          </p:cNvSpPr>
          <p:nvPr>
            <p:ph type="body" idx="1"/>
          </p:nvPr>
        </p:nvSpPr>
        <p:spPr>
          <a:xfrm>
            <a:off x="2564091" y="1570038"/>
            <a:ext cx="8875434" cy="429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hu-HU" sz="2000" u="sng" dirty="0">
                <a:solidFill>
                  <a:srgbClr val="0070C0"/>
                </a:solidFill>
              </a:rPr>
              <a:t>European </a:t>
            </a:r>
            <a:r>
              <a:rPr lang="en-US" sz="2000" u="sng" dirty="0">
                <a:solidFill>
                  <a:srgbClr val="0070C0"/>
                </a:solidFill>
                <a:hlinkClick r:id="rId3"/>
              </a:rPr>
              <a:t>European Commission: The European Green Deal</a:t>
            </a:r>
            <a:endParaRPr lang="hu-HU" sz="2000" u="sng" dirty="0">
              <a:solidFill>
                <a:schemeClr val="hlink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sl-SI" sz="2000" u="sng" dirty="0">
                <a:solidFill>
                  <a:schemeClr val="hlink"/>
                </a:solidFill>
                <a:hlinkClick r:id="rId4"/>
              </a:rPr>
              <a:t>Ecobnb: </a:t>
            </a:r>
            <a:r>
              <a:rPr lang="en-US" sz="2000" u="sng" dirty="0">
                <a:solidFill>
                  <a:schemeClr val="hlink"/>
                </a:solidFill>
                <a:hlinkClick r:id="rId4"/>
              </a:rPr>
              <a:t>Ecological Footprint</a:t>
            </a:r>
            <a:endParaRPr lang="hu-HU" sz="2000" u="sng" dirty="0">
              <a:solidFill>
                <a:schemeClr val="hlink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000" u="sng" dirty="0" err="1">
                <a:solidFill>
                  <a:schemeClr val="hlink"/>
                </a:solidFill>
                <a:hlinkClick r:id="rId5"/>
              </a:rPr>
              <a:t>Cilmate</a:t>
            </a:r>
            <a:r>
              <a:rPr lang="en-US" sz="2000" u="sng" dirty="0">
                <a:solidFill>
                  <a:schemeClr val="hlink"/>
                </a:solidFill>
                <a:hlinkClick r:id="rId5"/>
              </a:rPr>
              <a:t> Promise, UN: What is climate change mitigation and why is it urgent?</a:t>
            </a:r>
            <a:r>
              <a:rPr lang="en-US" sz="2000" u="sng" dirty="0">
                <a:solidFill>
                  <a:schemeClr val="hlink"/>
                </a:solidFill>
              </a:rPr>
              <a:t> and why is it urgent?</a:t>
            </a:r>
            <a:endParaRPr lang="sl-SI" sz="2000" u="sng" dirty="0">
              <a:solidFill>
                <a:schemeClr val="hlink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TEPN Gorenjske 2019: </a:t>
            </a:r>
            <a:r>
              <a:rPr lang="sl-SI" sz="2000" dirty="0">
                <a:solidFill>
                  <a:schemeClr val="tx1"/>
                </a:solidFill>
                <a:hlinkClick r:id="rId6"/>
              </a:rPr>
              <a:t>https://www.gov.si/assets/ministrstva/MKRR/DRR/RRP-2021_2027/RRP-Gorenjske-razvojne-regije.pdf</a:t>
            </a:r>
            <a:r>
              <a:rPr lang="sl-SI" sz="2000" dirty="0">
                <a:solidFill>
                  <a:schemeClr val="tx1"/>
                </a:solidFill>
              </a:rPr>
              <a:t> 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endParaRPr lang="sl-SI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lang="sl-SI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endParaRPr lang="sl-SI" sz="2000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lang="sl-SI" sz="2000" u="sng" dirty="0">
              <a:solidFill>
                <a:schemeClr val="hlink"/>
              </a:solidFill>
              <a:hlinkClick r:id="rId7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lang="sl-SI" sz="2000" u="sng" dirty="0">
              <a:solidFill>
                <a:schemeClr val="hlink"/>
              </a:solidFill>
              <a:hlinkClick r:id="rId7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endParaRPr lang="sl-SI" sz="2000" u="sng" dirty="0">
              <a:solidFill>
                <a:schemeClr val="hlink"/>
              </a:solidFill>
              <a:hlinkClick r:id="rId7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endParaRPr lang="sl-SI" sz="2000" u="sng" dirty="0">
              <a:solidFill>
                <a:schemeClr val="hlink"/>
              </a:solidFill>
              <a:hlinkClick r:id="rId7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sl-SI" sz="2000" u="sng" dirty="0">
                <a:solidFill>
                  <a:schemeClr val="hlink"/>
                </a:solidFill>
                <a:hlinkClick r:id="rId7"/>
              </a:rPr>
              <a:t>Image</a:t>
            </a:r>
            <a:r>
              <a:rPr lang="sl-SI" sz="2000" u="sng" dirty="0">
                <a:solidFill>
                  <a:schemeClr val="hlink"/>
                </a:solidFill>
              </a:rPr>
              <a:t> </a:t>
            </a:r>
            <a:r>
              <a:rPr lang="sl-SI" sz="2000" u="sng" dirty="0" err="1">
                <a:solidFill>
                  <a:schemeClr val="hlink"/>
                </a:solidFill>
              </a:rPr>
              <a:t>by</a:t>
            </a:r>
            <a:r>
              <a:rPr lang="sl-SI" sz="2000" u="sng" dirty="0">
                <a:solidFill>
                  <a:schemeClr val="hlink"/>
                </a:solidFill>
              </a:rPr>
              <a:t> </a:t>
            </a:r>
            <a:r>
              <a:rPr lang="sl-SI" sz="2000" u="sng" dirty="0" err="1">
                <a:solidFill>
                  <a:schemeClr val="hlink"/>
                </a:solidFill>
              </a:rPr>
              <a:t>Freepik</a:t>
            </a:r>
            <a:r>
              <a:rPr lang="sl-SI" sz="2000" u="sng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" name="Google Shape;731;p37">
            <a:extLst>
              <a:ext uri="{FF2B5EF4-FFF2-40B4-BE49-F238E27FC236}">
                <a16:creationId xmlns:a16="http://schemas.microsoft.com/office/drawing/2014/main" id="{B55938B7-3CE5-5AE2-4E27-487507106BAD}"/>
              </a:ext>
            </a:extLst>
          </p:cNvPr>
          <p:cNvSpPr txBox="1"/>
          <p:nvPr/>
        </p:nvSpPr>
        <p:spPr>
          <a:xfrm>
            <a:off x="2564091" y="4574220"/>
            <a:ext cx="62589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  <a:tabLst/>
              <a:defRPr/>
            </a:pPr>
            <a:r>
              <a:rPr kumimoji="0" lang="hu-HU" sz="4000" b="0" i="0" u="none" strike="noStrike" kern="0" cap="none" spc="0" normalizeH="0" baseline="0" noProof="0">
                <a:ln>
                  <a:noFill/>
                </a:ln>
                <a:solidFill>
                  <a:srgbClr val="354F74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Képek</a:t>
            </a:r>
            <a:endParaRPr kumimoji="0" lang="hu-HU" sz="4000" b="0" i="0" u="none" strike="noStrike" kern="0" cap="none" spc="0" normalizeH="0" baseline="0" noProof="0" dirty="0">
              <a:ln>
                <a:noFill/>
              </a:ln>
              <a:solidFill>
                <a:srgbClr val="354F7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54F7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10AF0A-49CE-2CBA-5E25-F0E17047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12" y="2567317"/>
            <a:ext cx="7267575" cy="2052308"/>
          </a:xfrm>
        </p:spPr>
        <p:txBody>
          <a:bodyPr>
            <a:normAutofit fontScale="90000"/>
          </a:bodyPr>
          <a:lstStyle/>
          <a:p>
            <a:r>
              <a:rPr lang="en-US"/>
              <a:t>További </a:t>
            </a:r>
            <a:r>
              <a:rPr lang="hu-HU"/>
              <a:t>képzési</a:t>
            </a:r>
            <a:r>
              <a:rPr lang="en-US"/>
              <a:t> </a:t>
            </a:r>
            <a:r>
              <a:rPr lang="hu-HU"/>
              <a:t>segéd</a:t>
            </a:r>
            <a:r>
              <a:rPr lang="en-US"/>
              <a:t>anyag</a:t>
            </a:r>
            <a:r>
              <a:rPr lang="hu-HU"/>
              <a:t>ok</a:t>
            </a:r>
            <a:r>
              <a:rPr lang="en-US"/>
              <a:t>ért látogassa meg weboldalunkat:</a:t>
            </a:r>
            <a:br>
              <a:rPr lang="hu-HU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2"/>
              </a:rPr>
              <a:t>https://changers2.eu/</a:t>
            </a:r>
            <a:r>
              <a:rPr lang="hu-HU" dirty="0"/>
              <a:t> </a:t>
            </a:r>
            <a:r>
              <a:rPr lang="en-US" dirty="0"/>
              <a:t> </a:t>
            </a:r>
            <a:br>
              <a:rPr lang="en-US" dirty="0"/>
            </a:br>
            <a:endParaRPr lang="hu-HU" dirty="0"/>
          </a:p>
        </p:txBody>
      </p:sp>
      <p:sp>
        <p:nvSpPr>
          <p:cNvPr id="4" name="Google Shape;158;p5">
            <a:extLst>
              <a:ext uri="{FF2B5EF4-FFF2-40B4-BE49-F238E27FC236}">
                <a16:creationId xmlns:a16="http://schemas.microsoft.com/office/drawing/2014/main" id="{957BE6D0-6202-4285-A8A3-7FF7F3C06362}"/>
              </a:ext>
            </a:extLst>
          </p:cNvPr>
          <p:cNvSpPr txBox="1"/>
          <p:nvPr/>
        </p:nvSpPr>
        <p:spPr>
          <a:xfrm>
            <a:off x="6282467" y="5514950"/>
            <a:ext cx="590953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Az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Európai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Unió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finanszírozásával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Az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itt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szereplő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vélemények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állítások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szerző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(k)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álláspontját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tükrözik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nem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feltétlenül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egyeznek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meg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Európai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Unió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vagy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Európai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Oktatási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Kulturális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Végrehajtó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Ügynökség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(EACEA)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hivatalos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álláspontjával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Sem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Európai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Unió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sem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EACEA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nem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vonható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felelősségre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miattuk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hu-HU" sz="11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"Change Household Attitudes for a Non-wasteful, Green environment and Energy-consciousness addressing Rural Seniors" </a:t>
            </a:r>
            <a:r>
              <a:rPr lang="hu-HU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100" b="0" i="0" dirty="0" err="1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roje</a:t>
            </a:r>
            <a:r>
              <a:rPr lang="hu-HU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hu-HU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azonosító</a:t>
            </a:r>
            <a:r>
              <a:rPr lang="en-US" sz="11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: 2022-1-HU01-KA220-ADU-000089052</a:t>
            </a:r>
            <a:endParaRPr lang="en-MT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70E42F6-6648-6C64-64D0-C5004A8BC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28" y="5732905"/>
            <a:ext cx="3130167" cy="6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0C82-BFDC-7B9E-66A2-9E75A5397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0" i="0" u="none" strike="noStrike">
                <a:solidFill>
                  <a:srgbClr val="EA8B00"/>
                </a:solidFill>
                <a:effectLst/>
              </a:rPr>
              <a:t>1. modul </a:t>
            </a:r>
            <a:r>
              <a:rPr lang="en-US" b="0" i="0" u="none" strike="noStrike">
                <a:solidFill>
                  <a:srgbClr val="EA8B00"/>
                </a:solidFill>
                <a:effectLst/>
              </a:rPr>
              <a:t>– </a:t>
            </a:r>
            <a:r>
              <a:rPr lang="hu-HU" b="0" i="0" u="none" strike="noStrike">
                <a:solidFill>
                  <a:srgbClr val="EA8B00"/>
                </a:solidFill>
                <a:effectLst/>
              </a:rPr>
              <a:t>Bevezetés</a:t>
            </a:r>
            <a:br>
              <a:rPr lang="en-US" sz="4000" b="0" i="0" u="none" strike="noStrike">
                <a:solidFill>
                  <a:schemeClr val="accent2"/>
                </a:solidFill>
                <a:effectLst/>
              </a:rPr>
            </a:br>
            <a:r>
              <a:rPr lang="hu-HU" b="0" i="0" u="none" strike="noStrike">
                <a:solidFill>
                  <a:schemeClr val="tx2"/>
                </a:solidFill>
                <a:effectLst/>
              </a:rPr>
              <a:t>Óraterv – </a:t>
            </a:r>
            <a:r>
              <a:rPr lang="hu-HU" sz="4000" b="0" i="0" u="none" strike="noStrike">
                <a:solidFill>
                  <a:schemeClr val="tx2"/>
                </a:solidFill>
                <a:effectLst/>
              </a:rPr>
              <a:t>Alkalmazkodás az éghajlatváltozáshoz</a:t>
            </a:r>
            <a:endParaRPr lang="en-MT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444A4-A527-9E16-BC94-C9D655074036}"/>
              </a:ext>
            </a:extLst>
          </p:cNvPr>
          <p:cNvSpPr txBox="1"/>
          <p:nvPr/>
        </p:nvSpPr>
        <p:spPr>
          <a:xfrm>
            <a:off x="886691" y="1728788"/>
            <a:ext cx="106330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hu-HU" sz="1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800" u="none" strike="noStrike" cap="none" dirty="0"/>
              <a:t>Átmenetek és kihívások kezelése összetett fenntarthatósági helyzetekben, valamint a jövővel kapcsolatos döntések meghozatala bizonytalanság, többértelműség és kockázat mellett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  <a:buClrTx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Célkitűzések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éghajlatváltozásból eredő kockázatokkal és hatásokkal szembeni alkalmazkodási intézkedések 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elsajátításának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szükségességének megértése</a:t>
            </a:r>
            <a:r>
              <a:rPr lang="hu-HU" sz="1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éghajlatváltozáshoz való alkalmazkodási gyakorlatok végrehajtása a családban és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közösség</a:t>
            </a:r>
            <a:r>
              <a:rPr lang="hu-HU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ekben</a:t>
            </a:r>
            <a: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Javasolt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tevékenységek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leírása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Tx/>
              <a:buFontTx/>
              <a:buAutoNum type="arabicPeriod"/>
              <a:defRPr/>
            </a:pPr>
            <a:r>
              <a:rPr lang="es-ES" sz="1800" u="none" strike="noStrike" cap="none" dirty="0">
                <a:solidFill>
                  <a:srgbClr val="FF0000"/>
                </a:solidFill>
              </a:rPr>
              <a:t>Használj</a:t>
            </a:r>
            <a:r>
              <a:rPr lang="hu-HU" sz="1800" u="none" strike="noStrike" cap="none" dirty="0" err="1">
                <a:solidFill>
                  <a:srgbClr val="FF0000"/>
                </a:solidFill>
              </a:rPr>
              <a:t>unk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látványos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prezentációt, hogy példákat mutass</a:t>
            </a:r>
            <a:r>
              <a:rPr lang="hu-HU" sz="1800" u="none" strike="noStrike" cap="none" dirty="0" err="1">
                <a:solidFill>
                  <a:srgbClr val="FF0000"/>
                </a:solidFill>
              </a:rPr>
              <a:t>unk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az idősek számára releváns éghajlatváltozási hatásokra, 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úgy mint a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szélsőséges időjárási események, hőhullámok és emelkedő tengerszint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!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Vitassuk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meg a lehetséges alkalmazkodási intézkedéseket, amelyek 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használhatók 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az azonosított kockázatok kezelésére és a hatások minimalizálására (pl.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: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ottho</a:t>
            </a:r>
            <a:r>
              <a:rPr lang="hu-HU" sz="1800" u="none" strike="noStrike" cap="none" dirty="0" err="1">
                <a:solidFill>
                  <a:srgbClr val="FF0000"/>
                </a:solidFill>
              </a:rPr>
              <a:t>nfejlesztés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, vészhelyzeti felkészültség és közösségi szerepvállalás)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!</a:t>
            </a:r>
            <a:endParaRPr lang="hu-HU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Tx/>
              <a:buFontTx/>
              <a:buAutoNum type="arabicPeriod"/>
              <a:defRPr/>
            </a:pPr>
            <a:r>
              <a:rPr lang="hu-HU" sz="1800" u="none" strike="noStrike" cap="none" dirty="0">
                <a:solidFill>
                  <a:srgbClr val="FF0000"/>
                </a:solidFill>
              </a:rPr>
              <a:t>Osszuk a résztvevőket kis csoportokra vagy párokra, és lássuk el őket alkalmazkodási akciótervezési munkalapokkal!</a:t>
            </a: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Kérjük meg az időseket, hogy </a:t>
            </a:r>
            <a:r>
              <a:rPr lang="hu-HU" sz="1800" u="none" strike="noStrike" cap="none" dirty="0" err="1">
                <a:solidFill>
                  <a:srgbClr val="FF0000"/>
                </a:solidFill>
              </a:rPr>
              <a:t>ötleteljenek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 a csoportokon belül, és határozzák meg azokat az éghajlatváltozáshoz való alkalmazkodási gyakorlatokat, amelyeket családjukban vagy közösségi környezetben alkalmazni tudnak!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0C82-BFDC-7B9E-66A2-9E75A5397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0" i="0" u="none" strike="noStrike">
                <a:solidFill>
                  <a:srgbClr val="EA8B00"/>
                </a:solidFill>
                <a:effectLst/>
              </a:rPr>
              <a:t>1. modul </a:t>
            </a:r>
            <a:r>
              <a:rPr lang="en-US" sz="3600" b="0" i="0" u="none" strike="noStrike">
                <a:solidFill>
                  <a:srgbClr val="EA8B00"/>
                </a:solidFill>
                <a:effectLst/>
              </a:rPr>
              <a:t>– </a:t>
            </a:r>
            <a:r>
              <a:rPr lang="hu-HU" sz="3600" b="0" i="0" u="none" strike="noStrike">
                <a:solidFill>
                  <a:srgbClr val="EA8B00"/>
                </a:solidFill>
                <a:effectLst/>
              </a:rPr>
              <a:t>Bevezetés</a:t>
            </a:r>
            <a:br>
              <a:rPr lang="en-US" sz="3600" b="0" i="0" u="none" strike="noStrike">
                <a:solidFill>
                  <a:schemeClr val="accent2"/>
                </a:solidFill>
                <a:effectLst/>
              </a:rPr>
            </a:br>
            <a:r>
              <a:rPr lang="hu-HU" sz="3600" b="0" i="0" u="none" strike="noStrike">
                <a:solidFill>
                  <a:schemeClr val="tx2"/>
                </a:solidFill>
                <a:effectLst/>
              </a:rPr>
              <a:t>Óraterv – Az éghajlatváltozás mérséklése</a:t>
            </a:r>
            <a:endParaRPr lang="en-MT" sz="36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444A4-A527-9E16-BC94-C9D655074036}"/>
              </a:ext>
            </a:extLst>
          </p:cNvPr>
          <p:cNvSpPr txBox="1"/>
          <p:nvPr/>
        </p:nvSpPr>
        <p:spPr>
          <a:xfrm>
            <a:off x="886691" y="1728788"/>
            <a:ext cx="106330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Tx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hu-HU" sz="1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800" u="none" strike="noStrike" cap="none" dirty="0"/>
              <a:t>Átmenetek és kihívások kezelése összetett fenntarthatósági helyzetekben, valamint a jövővel kapcsolatos döntések meghozatala bizonytalanság, többértelműség és kockázat mellett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Célkitűzések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üvegházhatást okozó gázok kibocsátásának csökkentéséhez vezető magatartás, viselkedés, gyakorlatok és technikák </a:t>
            </a:r>
            <a:r>
              <a:rPr lang="hu-H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elsajátítása</a:t>
            </a:r>
            <a:r>
              <a:rPr lang="es-E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fontosságának megértése.</a:t>
            </a:r>
            <a:r>
              <a:rPr lang="hu-H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Integrált módon rész</a:t>
            </a:r>
            <a:r>
              <a:rPr lang="hu-H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vétel</a:t>
            </a:r>
            <a:r>
              <a:rPr lang="es-E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különböző társadalmi szereplőkkel</a:t>
            </a:r>
            <a:r>
              <a:rPr lang="hu-H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iskolában és a családban olyan intézkedésekben, amelyek helyi szinten minimalizálják az emberi tevékenységek az éghajlatváltozásra gyakorolt hatását.</a:t>
            </a:r>
            <a:endParaRPr lang="hu-HU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Javasolt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tevékenységek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leírása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Tx/>
              <a:buFontTx/>
              <a:buAutoNum type="arabicPeriod"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Lássuk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résztvevőket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szénlábnyom-értékelési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munkalappal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mutassunk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nekik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kalkulátort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Vezessük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végig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résztvevőket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szénlábnyomuk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kiszámításának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folyamatán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figyelembe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olyan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tényezőket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energiafelhasználás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közlekedés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étrend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hulladéktermelés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u="none" strike="noStrike" cap="none" dirty="0">
                <a:solidFill>
                  <a:srgbClr val="FF0000"/>
                </a:solidFill>
              </a:rPr>
              <a:t>Osszuk az időseket kis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 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csoportokra, és minden egyes csoporthoz rendeljünk egy-egy konkrét társadalmi szereplőt, például iskolát, családot vagy közösségi szervezetet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!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 Kérjük meg az időseket, hogy csoportjaikban folytassanak ötletbörzét, és a csoportjukhoz rendelt társadalmi szereplők bevonásával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 </a:t>
            </a:r>
            <a:r>
              <a:rPr lang="es-ES" sz="1800" u="none" strike="noStrike" cap="none" dirty="0">
                <a:solidFill>
                  <a:srgbClr val="FF0000"/>
                </a:solidFill>
              </a:rPr>
              <a:t>találjanak ki ötleteket az éghajlatváltozás mérséklésére irányuló közös fellépésekre</a:t>
            </a:r>
            <a:r>
              <a:rPr lang="hu-HU" sz="1800" u="none" strike="noStrike" cap="none" dirty="0">
                <a:solidFill>
                  <a:srgbClr val="FF0000"/>
                </a:solidFill>
              </a:rPr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27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áblázat 3">
            <a:extLst>
              <a:ext uri="{FF2B5EF4-FFF2-40B4-BE49-F238E27FC236}">
                <a16:creationId xmlns:a16="http://schemas.microsoft.com/office/drawing/2014/main" id="{08BDBD3F-0553-6AB5-DD12-BF9F8ED7B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454121"/>
              </p:ext>
            </p:extLst>
          </p:nvPr>
        </p:nvGraphicFramePr>
        <p:xfrm>
          <a:off x="9446707" y="1337367"/>
          <a:ext cx="2268000" cy="49219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2215406580"/>
                    </a:ext>
                  </a:extLst>
                </a:gridCol>
              </a:tblGrid>
              <a:tr h="438334">
                <a:tc>
                  <a:txBody>
                    <a:bodyPr/>
                    <a:lstStyle/>
                    <a:p>
                      <a:pPr algn="ctr"/>
                      <a:r>
                        <a:rPr lang="hu-HU" sz="16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WP4 </a:t>
                      </a:r>
                      <a:r>
                        <a:rPr lang="hu-HU" sz="16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képzési modulok</a:t>
                      </a:r>
                      <a:endParaRPr lang="hu-HU" sz="16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730952"/>
                  </a:ext>
                </a:extLst>
              </a:tr>
              <a:tr h="7227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ahoma"/>
                        <a:buNone/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1. </a:t>
                      </a:r>
                      <a:r>
                        <a:rPr lang="hu-HU" sz="1600" b="1">
                          <a:solidFill>
                            <a:srgbClr val="C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Bevezetés</a:t>
                      </a:r>
                      <a:endParaRPr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245120467"/>
                  </a:ext>
                </a:extLst>
              </a:tr>
              <a:tr h="7227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2. A ház teljesítménye </a:t>
                      </a:r>
                      <a:endParaRPr b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94767405"/>
                  </a:ext>
                </a:extLst>
              </a:tr>
              <a:tr h="7227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3. Házfelújítás</a:t>
                      </a:r>
                      <a:endParaRPr b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98511659"/>
                  </a:ext>
                </a:extLst>
              </a:tr>
              <a:tr h="43833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4. </a:t>
                      </a:r>
                      <a:r>
                        <a:rPr lang="hu-HU" sz="1600" b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Hulladék</a:t>
                      </a:r>
                      <a:endParaRPr b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85604760"/>
                  </a:ext>
                </a:extLst>
              </a:tr>
              <a:tr h="43833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5. Fenntartható közlekedés</a:t>
                      </a:r>
                      <a:endParaRPr b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885220211"/>
                  </a:ext>
                </a:extLst>
              </a:tr>
              <a:tr h="43833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6. Fenntartható élelmiszerek</a:t>
                      </a:r>
                      <a:endParaRPr b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862512208"/>
                  </a:ext>
                </a:extLst>
              </a:tr>
              <a:tr h="68452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7.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Biodiverzitás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é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zéró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szennyezés</a:t>
                      </a:r>
                      <a:endParaRPr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474372767"/>
                  </a:ext>
                </a:extLst>
              </a:tr>
            </a:tbl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29E51C60-2A6A-3A64-6DD1-09A478FDEEB1}"/>
              </a:ext>
            </a:extLst>
          </p:cNvPr>
          <p:cNvSpPr txBox="1">
            <a:spLocks/>
          </p:cNvSpPr>
          <p:nvPr/>
        </p:nvSpPr>
        <p:spPr>
          <a:xfrm>
            <a:off x="734205" y="232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4000" b="0" i="0" u="none" strike="noStrike" kern="1200" cap="none" dirty="0">
                <a:solidFill>
                  <a:srgbClr val="354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Képzési modulok és témák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344F7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aphicFrame>
        <p:nvGraphicFramePr>
          <p:cNvPr id="2" name="Google Shape;187;p4">
            <a:extLst>
              <a:ext uri="{FF2B5EF4-FFF2-40B4-BE49-F238E27FC236}">
                <a16:creationId xmlns:a16="http://schemas.microsoft.com/office/drawing/2014/main" id="{5F531EC6-AC6A-C360-FB89-0E39849CA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662592"/>
              </p:ext>
            </p:extLst>
          </p:nvPr>
        </p:nvGraphicFramePr>
        <p:xfrm>
          <a:off x="477293" y="1429450"/>
          <a:ext cx="8590075" cy="47377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WP3 </a:t>
                      </a:r>
                      <a:r>
                        <a:rPr lang="hu-HU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felépítés</a:t>
                      </a:r>
                      <a:endParaRPr/>
                    </a:p>
                  </a:txBody>
                  <a:tcPr marL="9525" marR="9525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WP3 </a:t>
                      </a:r>
                      <a:r>
                        <a:rPr lang="hu-HU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témák</a:t>
                      </a:r>
                      <a:endParaRPr/>
                    </a:p>
                  </a:txBody>
                  <a:tcPr marL="9525" marR="9525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1. Fenntartható életvitel</a:t>
                      </a: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1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Cél: A személyes értékekről való elmélkedés, annak azonosítása és magyarázata, hogy az értékek hogyan különböznek egyénenként és változnak idővel, miközben kritikusan értékeli, hogy ezek hogyan illeszkednek a fenntarthatósági értékekhez.</a:t>
                      </a: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C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1A - Generációk közötti elkötelezettség</a:t>
                      </a:r>
                      <a:endParaRPr sz="1600" b="1" i="0" u="none" strike="noStrike" cap="none">
                        <a:solidFill>
                          <a:srgbClr val="C00000"/>
                        </a:solidFill>
                        <a:latin typeface="Tahoma"/>
                        <a:ea typeface="Tahoma"/>
                        <a:cs typeface="Tahoma"/>
                        <a:sym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1B - </a:t>
                      </a:r>
                      <a:r>
                        <a:rPr lang="hu-HU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Hulladék</a:t>
                      </a:r>
                      <a:endParaRPr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1C - Zöld gazdaság</a:t>
                      </a:r>
                      <a:endParaRPr sz="1600" b="1" i="0" u="none" strike="noStrike" cap="none">
                        <a:solidFill>
                          <a:schemeClr val="tx1"/>
                        </a:solidFill>
                        <a:latin typeface="Tahoma"/>
                        <a:ea typeface="Tahoma"/>
                        <a:cs typeface="Tahoma"/>
                        <a:sym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2. A mai világ problémái</a:t>
                      </a: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b="0" i="1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Cél: Átmenetek és kihívások kezelése összetett fenntarthatósági helyzetekben, valamint a jövővel kapcsolatos döntések meghozatala bizonytalanság, többértelműség és kockázat mellett.</a:t>
                      </a: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cap="none">
                          <a:solidFill>
                            <a:srgbClr val="C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2A - Alkalmazkodás az éghajlatváltozáshoz</a:t>
                      </a:r>
                      <a:endParaRPr sz="1600" b="1" i="0" u="none" strike="noStrike" kern="1200" cap="none">
                        <a:solidFill>
                          <a:srgbClr val="C00000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cap="none">
                          <a:solidFill>
                            <a:srgbClr val="C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2B - Az éghajlatváltozás mérséklése</a:t>
                      </a:r>
                      <a:endParaRPr sz="1600" b="1" i="0" u="none" strike="noStrike" kern="1200" cap="none">
                        <a:solidFill>
                          <a:srgbClr val="C00000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3. Energia: E</a:t>
                      </a:r>
                      <a:r>
                        <a:rPr lang="hu-HU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nergia</a:t>
                      </a: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források, Energiaszegénység és Fenntarthatóság</a:t>
                      </a: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3A - </a:t>
                      </a:r>
                      <a:r>
                        <a:rPr lang="hu-HU" sz="1600" b="1" i="0" u="none" strike="noStrike" cap="none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Energiaforrások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3B - </a:t>
                      </a: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Energiaszegénység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3C - Energetikai fenntarthatóság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3D - Fenntartható közlekedés</a:t>
                      </a:r>
                      <a:endParaRPr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1" u="none" strike="noStrike" cap="none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Cél: A saját fenntarthatósági potenciál felismerése és aktívan hozzájárulni a közösség és a bolygó kilátásainak javításához.</a:t>
                      </a:r>
                    </a:p>
                  </a:txBody>
                  <a:tcPr marL="9525" marR="9525" marT="9525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chemeClr val="tx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3" name="Google Shape;188;p4">
            <a:extLst>
              <a:ext uri="{FF2B5EF4-FFF2-40B4-BE49-F238E27FC236}">
                <a16:creationId xmlns:a16="http://schemas.microsoft.com/office/drawing/2014/main" id="{F7597909-483B-CE1B-913E-B89EE5075219}"/>
              </a:ext>
            </a:extLst>
          </p:cNvPr>
          <p:cNvCxnSpPr>
            <a:cxnSpLocks/>
          </p:cNvCxnSpPr>
          <p:nvPr/>
        </p:nvCxnSpPr>
        <p:spPr>
          <a:xfrm>
            <a:off x="4526377" y="1991867"/>
            <a:ext cx="575700" cy="4173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189;p4">
            <a:extLst>
              <a:ext uri="{FF2B5EF4-FFF2-40B4-BE49-F238E27FC236}">
                <a16:creationId xmlns:a16="http://schemas.microsoft.com/office/drawing/2014/main" id="{E541F8D7-6F48-F783-E688-926551DC9522}"/>
              </a:ext>
            </a:extLst>
          </p:cNvPr>
          <p:cNvCxnSpPr>
            <a:cxnSpLocks/>
          </p:cNvCxnSpPr>
          <p:nvPr/>
        </p:nvCxnSpPr>
        <p:spPr>
          <a:xfrm>
            <a:off x="4545231" y="3717756"/>
            <a:ext cx="556800" cy="3822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" name="Google Shape;190;p4">
            <a:extLst>
              <a:ext uri="{FF2B5EF4-FFF2-40B4-BE49-F238E27FC236}">
                <a16:creationId xmlns:a16="http://schemas.microsoft.com/office/drawing/2014/main" id="{04721867-94AA-0D69-CC18-A6F707A484EC}"/>
              </a:ext>
            </a:extLst>
          </p:cNvPr>
          <p:cNvCxnSpPr>
            <a:cxnSpLocks/>
          </p:cNvCxnSpPr>
          <p:nvPr/>
        </p:nvCxnSpPr>
        <p:spPr>
          <a:xfrm>
            <a:off x="4507524" y="4991769"/>
            <a:ext cx="594600" cy="4455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4987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2564091" y="457200"/>
            <a:ext cx="8323868" cy="11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4F74"/>
              </a:buClr>
              <a:buSzPts val="4800"/>
              <a:buFont typeface="Tahoma"/>
              <a:buNone/>
            </a:pPr>
            <a:r>
              <a:rPr lang="sl-SI" sz="4000" dirty="0"/>
              <a:t>Az idősek </a:t>
            </a:r>
            <a:r>
              <a:rPr lang="sl-SI" sz="4000" dirty="0">
                <a:solidFill>
                  <a:srgbClr val="EA8B00"/>
                </a:solidFill>
              </a:rPr>
              <a:t>szükségleteinek megértése</a:t>
            </a:r>
            <a:endParaRPr sz="4000" dirty="0">
              <a:solidFill>
                <a:srgbClr val="EA8B00"/>
              </a:solidFill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2564091" y="1845129"/>
            <a:ext cx="8808204" cy="406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en-US"/>
              <a:t>Az idősek előnyben részesítik a gyakorlati információkat a tudományos vagy elméleti ismeretekkel szemben.</a:t>
            </a:r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endParaRPr lang="en-US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hu-HU"/>
              <a:t>Az olyan i</a:t>
            </a:r>
            <a:r>
              <a:rPr lang="en-US"/>
              <a:t>nformációk</a:t>
            </a:r>
            <a:r>
              <a:rPr lang="hu-HU"/>
              <a:t>at</a:t>
            </a:r>
            <a:r>
              <a:rPr lang="en-US"/>
              <a:t>, amelyeket alkalmazni tudnak a mindennapi életükben</a:t>
            </a:r>
            <a:r>
              <a:rPr lang="hu-HU"/>
              <a:t>.</a:t>
            </a:r>
            <a:endParaRPr lang="en-US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endParaRPr lang="en-US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Calibri"/>
              <a:buAutoNum type="arabicParenR"/>
            </a:pPr>
            <a:r>
              <a:rPr lang="en-US"/>
              <a:t>A tartalmak megfelelő testreszabása fokozza az elkötelezettséget és a megértést</a:t>
            </a:r>
            <a:r>
              <a:rPr lang="hu-HU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 dirty="0"/>
              <a:t>Az európai zöld megállapodás</a:t>
            </a:r>
            <a:endParaRPr dirty="0"/>
          </a:p>
        </p:txBody>
      </p:sp>
      <p:sp>
        <p:nvSpPr>
          <p:cNvPr id="163" name="Google Shape;163;p4"/>
          <p:cNvSpPr txBox="1">
            <a:spLocks noGrp="1"/>
          </p:cNvSpPr>
          <p:nvPr>
            <p:ph type="body" idx="1"/>
          </p:nvPr>
        </p:nvSpPr>
        <p:spPr>
          <a:xfrm>
            <a:off x="224901" y="1416845"/>
            <a:ext cx="8687540" cy="4965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508000" marR="0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r>
              <a:rPr lang="en-US" sz="2400" dirty="0"/>
              <a:t>Az </a:t>
            </a:r>
            <a:r>
              <a:rPr lang="hu-HU" sz="2400" b="1" dirty="0">
                <a:solidFill>
                  <a:srgbClr val="006600"/>
                </a:solidFill>
              </a:rPr>
              <a:t>e</a:t>
            </a:r>
            <a:r>
              <a:rPr lang="en-US" sz="2400" b="1" dirty="0" err="1">
                <a:solidFill>
                  <a:srgbClr val="006600"/>
                </a:solidFill>
              </a:rPr>
              <a:t>urópai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hu-HU" sz="2400" b="1" dirty="0">
                <a:solidFill>
                  <a:srgbClr val="006600"/>
                </a:solidFill>
              </a:rPr>
              <a:t>z</a:t>
            </a:r>
            <a:r>
              <a:rPr lang="en-US" sz="2400" b="1" dirty="0" err="1">
                <a:solidFill>
                  <a:srgbClr val="006600"/>
                </a:solidFill>
              </a:rPr>
              <a:t>öld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hu-HU" sz="2400" dirty="0"/>
              <a:t>megállapodás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Európai</a:t>
            </a:r>
            <a:r>
              <a:rPr lang="en-US" sz="2400" dirty="0"/>
              <a:t> </a:t>
            </a:r>
            <a:r>
              <a:rPr lang="en-US" sz="2400" dirty="0" err="1"/>
              <a:t>Bizottság</a:t>
            </a:r>
            <a:r>
              <a:rPr lang="en-US" sz="2400" dirty="0"/>
              <a:t> átfogó </a:t>
            </a:r>
            <a:r>
              <a:rPr lang="en-US" sz="2400" dirty="0" err="1"/>
              <a:t>politikai</a:t>
            </a:r>
            <a:r>
              <a:rPr lang="en-US" sz="2400" dirty="0"/>
              <a:t> </a:t>
            </a:r>
            <a:r>
              <a:rPr lang="en-US" sz="2400" dirty="0" err="1"/>
              <a:t>kezdeményezése</a:t>
            </a:r>
            <a:r>
              <a:rPr lang="en-US" sz="2400" dirty="0"/>
              <a:t>, </a:t>
            </a:r>
            <a:r>
              <a:rPr lang="en-US" sz="2400" dirty="0" err="1"/>
              <a:t>amely</a:t>
            </a:r>
            <a:r>
              <a:rPr lang="hu-HU" sz="2400" dirty="0"/>
              <a:t>n</a:t>
            </a:r>
            <a:r>
              <a:rPr lang="en-US" sz="2400" dirty="0"/>
              <a:t>ek </a:t>
            </a:r>
            <a:r>
              <a:rPr lang="en-US" sz="2400" dirty="0" err="1"/>
              <a:t>célja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EU </a:t>
            </a:r>
            <a:r>
              <a:rPr lang="en-US" sz="2400" dirty="0" err="1"/>
              <a:t>gazdaságának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fenntarthatóvá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tétele</a:t>
            </a:r>
            <a:r>
              <a:rPr lang="en-US" sz="2400" dirty="0"/>
              <a:t>,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éghajlati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és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környezeti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kihívások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lehetőség</a:t>
            </a:r>
            <a:r>
              <a:rPr lang="hu-HU" sz="2400" b="1" dirty="0" err="1">
                <a:solidFill>
                  <a:srgbClr val="0070C0"/>
                </a:solidFill>
              </a:rPr>
              <a:t>ek</a:t>
            </a:r>
            <a:r>
              <a:rPr lang="en-US" sz="2400" b="1" dirty="0" err="1">
                <a:solidFill>
                  <a:srgbClr val="0070C0"/>
                </a:solidFill>
              </a:rPr>
              <a:t>ké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alakítása</a:t>
            </a:r>
            <a:r>
              <a:rPr lang="en-US" sz="2400" dirty="0"/>
              <a:t>, </a:t>
            </a:r>
            <a:r>
              <a:rPr lang="en-US" sz="2400" dirty="0" err="1"/>
              <a:t>valamint</a:t>
            </a:r>
            <a:r>
              <a:rPr lang="en-US" sz="2400" dirty="0"/>
              <a:t> a </a:t>
            </a:r>
            <a:r>
              <a:rPr lang="en-US" sz="2400" b="1" dirty="0" err="1">
                <a:solidFill>
                  <a:srgbClr val="0070C0"/>
                </a:solidFill>
              </a:rPr>
              <a:t>kör</a:t>
            </a:r>
            <a:r>
              <a:rPr lang="hu-HU" sz="2400" b="1" dirty="0">
                <a:solidFill>
                  <a:srgbClr val="0070C0"/>
                </a:solidFill>
              </a:rPr>
              <a:t>forgásosa</a:t>
            </a:r>
            <a:r>
              <a:rPr lang="en-US" sz="2400" b="1" dirty="0">
                <a:solidFill>
                  <a:srgbClr val="0070C0"/>
                </a:solidFill>
              </a:rPr>
              <a:t>bb </a:t>
            </a:r>
            <a:r>
              <a:rPr lang="en-US" sz="2400" b="1" dirty="0" err="1">
                <a:solidFill>
                  <a:srgbClr val="0070C0"/>
                </a:solidFill>
              </a:rPr>
              <a:t>gazdaságra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 err="1"/>
              <a:t>való</a:t>
            </a:r>
            <a:r>
              <a:rPr lang="en-US" sz="2400" dirty="0"/>
              <a:t> </a:t>
            </a:r>
            <a:r>
              <a:rPr lang="en-US" sz="2400" dirty="0" err="1"/>
              <a:t>törekvés</a:t>
            </a:r>
            <a:r>
              <a:rPr lang="en-US" sz="2400" dirty="0"/>
              <a:t>.</a:t>
            </a:r>
          </a:p>
          <a:p>
            <a:pPr marL="508000" marR="0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r>
              <a:rPr lang="en-US" sz="2400" dirty="0"/>
              <a:t>Az </a:t>
            </a:r>
            <a:r>
              <a:rPr lang="en-US" sz="2400" dirty="0" err="1"/>
              <a:t>európai</a:t>
            </a:r>
            <a:r>
              <a:rPr lang="en-US" sz="2400" dirty="0"/>
              <a:t> </a:t>
            </a:r>
            <a:r>
              <a:rPr lang="en-US" sz="2400" dirty="0" err="1"/>
              <a:t>zöld</a:t>
            </a:r>
            <a:r>
              <a:rPr lang="en-US" sz="2400" dirty="0"/>
              <a:t> </a:t>
            </a:r>
            <a:r>
              <a:rPr lang="en-US" sz="2400" dirty="0" err="1"/>
              <a:t>megállapodás</a:t>
            </a:r>
            <a:r>
              <a:rPr lang="en-US" sz="2400" dirty="0"/>
              <a:t> </a:t>
            </a:r>
            <a:r>
              <a:rPr lang="en-US" sz="2400" dirty="0" err="1"/>
              <a:t>egyik</a:t>
            </a:r>
            <a:r>
              <a:rPr lang="en-US" sz="2400" dirty="0"/>
              <a:t> </a:t>
            </a:r>
            <a:r>
              <a:rPr lang="en-US" sz="2400" dirty="0" err="1"/>
              <a:t>kulcsfontosságú</a:t>
            </a:r>
            <a:r>
              <a:rPr lang="en-US" sz="2400" dirty="0"/>
              <a:t> </a:t>
            </a:r>
            <a:r>
              <a:rPr lang="en-US" sz="2400" dirty="0" err="1"/>
              <a:t>területe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EU 2030-ra </a:t>
            </a:r>
            <a:r>
              <a:rPr lang="en-US" sz="2400" dirty="0" err="1"/>
              <a:t>és</a:t>
            </a:r>
            <a:r>
              <a:rPr lang="en-US" sz="2400" dirty="0"/>
              <a:t> 2050-re </a:t>
            </a:r>
            <a:r>
              <a:rPr lang="en-US" sz="2400" dirty="0" err="1"/>
              <a:t>vonatkozó</a:t>
            </a:r>
            <a:r>
              <a:rPr lang="en-US" sz="2400" dirty="0"/>
              <a:t> </a:t>
            </a:r>
            <a:r>
              <a:rPr lang="en-US" sz="2400" dirty="0" err="1"/>
              <a:t>éghajlati</a:t>
            </a:r>
            <a:r>
              <a:rPr lang="en-US" sz="2400" dirty="0"/>
              <a:t> </a:t>
            </a:r>
            <a:r>
              <a:rPr lang="en-US" sz="2400" dirty="0" err="1"/>
              <a:t>ambíció</a:t>
            </a:r>
            <a:r>
              <a:rPr lang="hu-HU" sz="2400" dirty="0" err="1"/>
              <a:t>ina</a:t>
            </a:r>
            <a:r>
              <a:rPr lang="en-US" sz="2400" dirty="0"/>
              <a:t>k </a:t>
            </a:r>
            <a:r>
              <a:rPr lang="en-US" sz="2400" dirty="0" err="1"/>
              <a:t>növelése</a:t>
            </a:r>
            <a:r>
              <a:rPr lang="en-US" sz="2400" dirty="0"/>
              <a:t>,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üvegházhatást</a:t>
            </a:r>
            <a:r>
              <a:rPr lang="en-US" sz="2400" dirty="0"/>
              <a:t> </a:t>
            </a:r>
            <a:r>
              <a:rPr lang="en-US" sz="2400" dirty="0" err="1"/>
              <a:t>okozó</a:t>
            </a:r>
            <a:r>
              <a:rPr lang="en-US" sz="2400" dirty="0"/>
              <a:t> </a:t>
            </a:r>
            <a:r>
              <a:rPr lang="en-US" sz="2400" dirty="0" err="1"/>
              <a:t>gázok</a:t>
            </a:r>
            <a:r>
              <a:rPr lang="en-US" sz="2400" dirty="0"/>
              <a:t> </a:t>
            </a:r>
            <a:r>
              <a:rPr lang="en-US" sz="2400" dirty="0" err="1"/>
              <a:t>kibocsátásának</a:t>
            </a:r>
            <a:r>
              <a:rPr lang="en-US" sz="2400" dirty="0"/>
              <a:t> </a:t>
            </a:r>
            <a:r>
              <a:rPr lang="en-US" sz="2400" dirty="0" err="1"/>
              <a:t>csökkentésére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megújuló</a:t>
            </a:r>
            <a:r>
              <a:rPr lang="en-US" sz="2400" dirty="0"/>
              <a:t> </a:t>
            </a:r>
            <a:r>
              <a:rPr lang="en-US" sz="2400" dirty="0" err="1"/>
              <a:t>energiaforrásokra</a:t>
            </a:r>
            <a:r>
              <a:rPr lang="en-US" sz="2400" dirty="0"/>
              <a:t> </a:t>
            </a:r>
            <a:r>
              <a:rPr lang="en-US" sz="2400" dirty="0" err="1"/>
              <a:t>való</a:t>
            </a:r>
            <a:r>
              <a:rPr lang="en-US" sz="2400" dirty="0"/>
              <a:t> </a:t>
            </a:r>
            <a:r>
              <a:rPr lang="en-US" sz="2400" dirty="0" err="1"/>
              <a:t>átállásra</a:t>
            </a:r>
            <a:r>
              <a:rPr lang="en-US" sz="2400" dirty="0"/>
              <a:t> </a:t>
            </a:r>
            <a:r>
              <a:rPr lang="en-US" sz="2400" dirty="0" err="1"/>
              <a:t>vonatkozó</a:t>
            </a:r>
            <a:r>
              <a:rPr lang="en-US" sz="2400" dirty="0"/>
              <a:t> </a:t>
            </a:r>
            <a:r>
              <a:rPr lang="en-US" sz="2400" dirty="0" err="1"/>
              <a:t>célokkal</a:t>
            </a:r>
            <a:r>
              <a:rPr lang="en-US" sz="2400" dirty="0"/>
              <a:t>.</a:t>
            </a:r>
          </a:p>
          <a:p>
            <a:pPr marL="508000" marR="0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r>
              <a:rPr lang="en-US" sz="2400" dirty="0" err="1"/>
              <a:t>Azáltal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oktatási</a:t>
            </a:r>
            <a:r>
              <a:rPr lang="en-US" sz="2400" dirty="0"/>
              <a:t> </a:t>
            </a:r>
            <a:r>
              <a:rPr lang="en-US" sz="2400" dirty="0" err="1"/>
              <a:t>erőfeszítéseket</a:t>
            </a:r>
            <a:r>
              <a:rPr lang="en-US" sz="2400" dirty="0"/>
              <a:t> </a:t>
            </a:r>
            <a:r>
              <a:rPr lang="en-US" sz="2400" dirty="0" err="1"/>
              <a:t>összehangoljuk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európai</a:t>
            </a:r>
            <a:r>
              <a:rPr lang="en-US" sz="2400" dirty="0"/>
              <a:t> </a:t>
            </a:r>
            <a:r>
              <a:rPr lang="en-US" sz="2400" dirty="0" err="1"/>
              <a:t>zöld</a:t>
            </a:r>
            <a:r>
              <a:rPr lang="en-US" sz="2400" dirty="0"/>
              <a:t> </a:t>
            </a:r>
            <a:r>
              <a:rPr lang="en-US" sz="2400" dirty="0" err="1"/>
              <a:t>megállapodás</a:t>
            </a:r>
            <a:r>
              <a:rPr lang="en-US" sz="2400" dirty="0"/>
              <a:t> </a:t>
            </a:r>
            <a:r>
              <a:rPr lang="en-US" sz="2400" dirty="0" err="1"/>
              <a:t>céljaival</a:t>
            </a:r>
            <a:r>
              <a:rPr lang="en-US" sz="2400" dirty="0"/>
              <a:t>, </a:t>
            </a:r>
            <a:r>
              <a:rPr lang="hu-HU" sz="2400" dirty="0"/>
              <a:t>felvértezhetjük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időseket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</a:t>
            </a:r>
            <a:r>
              <a:rPr lang="en-US" sz="2400" dirty="0" err="1"/>
              <a:t>hozzájáruljanak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fenntarthatóbb</a:t>
            </a:r>
            <a:r>
              <a:rPr lang="en-US" sz="2400" dirty="0"/>
              <a:t> </a:t>
            </a:r>
            <a:r>
              <a:rPr lang="en-US" sz="2400" dirty="0" err="1"/>
              <a:t>jövőhöz</a:t>
            </a:r>
            <a:r>
              <a:rPr lang="en-US" sz="2400" dirty="0"/>
              <a:t>.</a:t>
            </a:r>
            <a:endParaRPr lang="hu-HU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8BA3B61-74F5-252A-6E12-C611CF9E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3" y="228797"/>
            <a:ext cx="3693956" cy="13744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FB2878FF-01F0-B1AD-10E8-36EA33868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>
            <a:extLst>
              <a:ext uri="{FF2B5EF4-FFF2-40B4-BE49-F238E27FC236}">
                <a16:creationId xmlns:a16="http://schemas.microsoft.com/office/drawing/2014/main" id="{89AF1E26-1353-FB62-4CDA-1ED0227514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/>
              <a:t>Az európai zöld megállapodás</a:t>
            </a:r>
            <a:endParaRPr dirty="0"/>
          </a:p>
        </p:txBody>
      </p:sp>
      <p:sp>
        <p:nvSpPr>
          <p:cNvPr id="163" name="Google Shape;163;p4">
            <a:extLst>
              <a:ext uri="{FF2B5EF4-FFF2-40B4-BE49-F238E27FC236}">
                <a16:creationId xmlns:a16="http://schemas.microsoft.com/office/drawing/2014/main" id="{1142E647-1247-A050-ADEC-60F7FF386A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0718" y="1347537"/>
            <a:ext cx="8859916" cy="482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50800" marR="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hu-HU" sz="3000" dirty="0">
                <a:solidFill>
                  <a:srgbClr val="354F74"/>
                </a:solidFill>
              </a:rPr>
              <a:t>CÉL</a:t>
            </a:r>
            <a:r>
              <a:rPr lang="sl-SI" sz="3000" dirty="0">
                <a:solidFill>
                  <a:srgbClr val="354F74"/>
                </a:solidFill>
              </a:rPr>
              <a:t>: </a:t>
            </a:r>
            <a:r>
              <a:rPr lang="en-US" sz="3000" dirty="0" err="1">
                <a:solidFill>
                  <a:schemeClr val="tx1"/>
                </a:solidFill>
              </a:rPr>
              <a:t>Európa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célja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hogy</a:t>
            </a:r>
            <a:r>
              <a:rPr lang="en-US" sz="3000" dirty="0">
                <a:solidFill>
                  <a:schemeClr val="tx1"/>
                </a:solidFill>
              </a:rPr>
              <a:t> 2050-re a </a:t>
            </a:r>
            <a:r>
              <a:rPr lang="en-US" sz="3000" dirty="0" err="1">
                <a:solidFill>
                  <a:schemeClr val="tx1"/>
                </a:solidFill>
              </a:rPr>
              <a:t>világ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első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klímasemleges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kontinensévé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váljon</a:t>
            </a:r>
            <a:r>
              <a:rPr lang="en-US" sz="3000" dirty="0">
                <a:solidFill>
                  <a:schemeClr val="tx1"/>
                </a:solidFill>
              </a:rPr>
              <a:t>. </a:t>
            </a:r>
            <a:r>
              <a:rPr lang="en-US" sz="3000" dirty="0" err="1">
                <a:solidFill>
                  <a:schemeClr val="tx1"/>
                </a:solidFill>
              </a:rPr>
              <a:t>Csökkentse</a:t>
            </a:r>
            <a:r>
              <a:rPr lang="en-US" sz="3000" dirty="0">
                <a:solidFill>
                  <a:schemeClr val="tx1"/>
                </a:solidFill>
              </a:rPr>
              <a:t> a </a:t>
            </a:r>
            <a:r>
              <a:rPr lang="en-US" sz="3000" dirty="0" err="1">
                <a:solidFill>
                  <a:schemeClr val="tx1"/>
                </a:solidFill>
              </a:rPr>
              <a:t>kibocsátást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legalább</a:t>
            </a:r>
            <a:r>
              <a:rPr lang="en-US" sz="3000" dirty="0">
                <a:solidFill>
                  <a:schemeClr val="tx1"/>
                </a:solidFill>
              </a:rPr>
              <a:t> 55 </a:t>
            </a:r>
            <a:r>
              <a:rPr lang="en-US" sz="3000" dirty="0" err="1">
                <a:solidFill>
                  <a:schemeClr val="tx1"/>
                </a:solidFill>
              </a:rPr>
              <a:t>százalékkal</a:t>
            </a:r>
            <a:r>
              <a:rPr lang="en-US" sz="3000" dirty="0">
                <a:solidFill>
                  <a:schemeClr val="tx1"/>
                </a:solidFill>
              </a:rPr>
              <a:t> 2030-ra (</a:t>
            </a:r>
            <a:r>
              <a:rPr lang="en-US" sz="3000" dirty="0" err="1">
                <a:solidFill>
                  <a:schemeClr val="tx1"/>
                </a:solidFill>
              </a:rPr>
              <a:t>az</a:t>
            </a:r>
            <a:r>
              <a:rPr lang="en-US" sz="3000" dirty="0">
                <a:solidFill>
                  <a:schemeClr val="tx1"/>
                </a:solidFill>
              </a:rPr>
              <a:t> 1990-es </a:t>
            </a:r>
            <a:r>
              <a:rPr lang="en-US" sz="3000" dirty="0" err="1">
                <a:solidFill>
                  <a:schemeClr val="tx1"/>
                </a:solidFill>
              </a:rPr>
              <a:t>szinthez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képest</a:t>
            </a:r>
            <a:r>
              <a:rPr lang="en-US" sz="3000" dirty="0">
                <a:solidFill>
                  <a:schemeClr val="tx1"/>
                </a:solidFill>
              </a:rPr>
              <a:t>), </a:t>
            </a:r>
            <a:r>
              <a:rPr lang="en-US" sz="3000" dirty="0" err="1">
                <a:solidFill>
                  <a:schemeClr val="tx1"/>
                </a:solidFill>
              </a:rPr>
              <a:t>és</a:t>
            </a:r>
            <a:r>
              <a:rPr lang="en-US" sz="3000" dirty="0">
                <a:solidFill>
                  <a:schemeClr val="tx1"/>
                </a:solidFill>
              </a:rPr>
              <a:t> 2050-re </a:t>
            </a:r>
            <a:r>
              <a:rPr lang="en-US" sz="3000" dirty="0" err="1">
                <a:solidFill>
                  <a:schemeClr val="tx1"/>
                </a:solidFill>
              </a:rPr>
              <a:t>az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első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klímasemleges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kontinens</a:t>
            </a:r>
            <a:r>
              <a:rPr lang="hu-HU" sz="3000" dirty="0">
                <a:solidFill>
                  <a:schemeClr val="tx1"/>
                </a:solidFill>
              </a:rPr>
              <a:t> legyen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  <a:endParaRPr lang="hu-HU" sz="3000" dirty="0">
              <a:solidFill>
                <a:schemeClr val="tx1"/>
              </a:solidFill>
            </a:endParaRPr>
          </a:p>
          <a:p>
            <a:pPr marL="508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endParaRPr lang="sl-SI" sz="3000" dirty="0">
              <a:solidFill>
                <a:schemeClr val="tx1"/>
              </a:solidFill>
            </a:endParaRPr>
          </a:p>
          <a:p>
            <a:pPr marL="50800" marR="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r>
              <a:rPr lang="en-US" sz="3000" dirty="0"/>
              <a:t>Az </a:t>
            </a:r>
            <a:r>
              <a:rPr lang="en-US" sz="3000" dirty="0" err="1"/>
              <a:t>ambiciózus</a:t>
            </a:r>
            <a:r>
              <a:rPr lang="en-US" sz="3000" dirty="0"/>
              <a:t> </a:t>
            </a:r>
            <a:r>
              <a:rPr lang="en-US" sz="3000" dirty="0" err="1"/>
              <a:t>cél</a:t>
            </a:r>
            <a:r>
              <a:rPr lang="en-US" sz="3000" dirty="0"/>
              <a:t> </a:t>
            </a:r>
            <a:r>
              <a:rPr lang="en-US" sz="3000" dirty="0" err="1"/>
              <a:t>elérése</a:t>
            </a:r>
            <a:r>
              <a:rPr lang="en-US" sz="3000" dirty="0"/>
              <a:t> </a:t>
            </a:r>
            <a:r>
              <a:rPr lang="en-US" sz="3000" dirty="0" err="1"/>
              <a:t>érdekében</a:t>
            </a:r>
            <a:r>
              <a:rPr lang="en-US" sz="3000" dirty="0"/>
              <a:t> </a:t>
            </a:r>
            <a:r>
              <a:rPr lang="en-US" sz="3000" dirty="0" err="1"/>
              <a:t>az</a:t>
            </a:r>
            <a:r>
              <a:rPr lang="en-US" sz="3000" dirty="0"/>
              <a:t> </a:t>
            </a:r>
            <a:r>
              <a:rPr lang="en-US" sz="3000" dirty="0" err="1"/>
              <a:t>Európai</a:t>
            </a:r>
            <a:r>
              <a:rPr lang="en-US" sz="3000" dirty="0"/>
              <a:t> </a:t>
            </a:r>
            <a:r>
              <a:rPr lang="en-US" sz="3000" dirty="0" err="1"/>
              <a:t>Bizottság</a:t>
            </a:r>
            <a:r>
              <a:rPr lang="en-US" sz="3000" dirty="0"/>
              <a:t> </a:t>
            </a:r>
            <a:r>
              <a:rPr lang="en-US" sz="3000" dirty="0" err="1"/>
              <a:t>ígéretet</a:t>
            </a:r>
            <a:r>
              <a:rPr lang="en-US" sz="3000" dirty="0"/>
              <a:t> </a:t>
            </a:r>
            <a:r>
              <a:rPr lang="en-US" sz="3000" dirty="0" err="1"/>
              <a:t>tett</a:t>
            </a:r>
            <a:r>
              <a:rPr lang="en-US" sz="3000" dirty="0"/>
              <a:t> a </a:t>
            </a:r>
            <a:r>
              <a:rPr lang="en-US" sz="3000" dirty="0" err="1"/>
              <a:t>következ</a:t>
            </a:r>
            <a:r>
              <a:rPr lang="hu-HU" sz="3000" dirty="0"/>
              <a:t>ők </a:t>
            </a:r>
            <a:r>
              <a:rPr lang="en-US" sz="3000" dirty="0" err="1"/>
              <a:t>elérésére</a:t>
            </a:r>
            <a:r>
              <a:rPr lang="en-US" sz="3000" dirty="0"/>
              <a:t> 2030-ig:</a:t>
            </a:r>
          </a:p>
          <a:p>
            <a:pPr marL="508000" marR="0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r>
              <a:rPr lang="en-US" sz="3000" dirty="0"/>
              <a:t>Az </a:t>
            </a:r>
            <a:r>
              <a:rPr lang="en-US" sz="3000" dirty="0" err="1"/>
              <a:t>üvegházhatású</a:t>
            </a:r>
            <a:r>
              <a:rPr lang="en-US" sz="3000" dirty="0"/>
              <a:t> </a:t>
            </a:r>
            <a:r>
              <a:rPr lang="en-US" sz="3000" dirty="0" err="1"/>
              <a:t>gázok</a:t>
            </a:r>
            <a:r>
              <a:rPr lang="en-US" sz="3000" dirty="0"/>
              <a:t> </a:t>
            </a:r>
            <a:r>
              <a:rPr lang="en-US" sz="3000" dirty="0" err="1"/>
              <a:t>kibocsátásának</a:t>
            </a:r>
            <a:r>
              <a:rPr lang="en-US" sz="3000" dirty="0"/>
              <a:t> minimum </a:t>
            </a:r>
            <a:r>
              <a:rPr lang="en-US" sz="3000" dirty="0">
                <a:solidFill>
                  <a:schemeClr val="tx1"/>
                </a:solidFill>
                <a:highlight>
                  <a:srgbClr val="EA8B00"/>
                </a:highlight>
              </a:rPr>
              <a:t>55%</a:t>
            </a:r>
            <a:r>
              <a:rPr lang="en-US" sz="3000" dirty="0">
                <a:solidFill>
                  <a:schemeClr val="tx1"/>
                </a:solidFill>
              </a:rPr>
              <a:t>-</a:t>
            </a:r>
            <a:r>
              <a:rPr lang="en-US" sz="3000" dirty="0" err="1">
                <a:solidFill>
                  <a:schemeClr val="tx1"/>
                </a:solidFill>
              </a:rPr>
              <a:t>os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csökkentése</a:t>
            </a:r>
            <a:r>
              <a:rPr lang="hu-HU" sz="3000" dirty="0">
                <a:solidFill>
                  <a:schemeClr val="tx1"/>
                </a:solidFill>
              </a:rPr>
              <a:t>.</a:t>
            </a:r>
            <a:endParaRPr lang="en-US" sz="3000" dirty="0">
              <a:solidFill>
                <a:schemeClr val="tx1"/>
              </a:solidFill>
            </a:endParaRPr>
          </a:p>
          <a:p>
            <a:pPr marL="508000" lvl="0" indent="-457200">
              <a:lnSpc>
                <a:spcPct val="120000"/>
              </a:lnSpc>
            </a:pPr>
            <a:r>
              <a:rPr lang="hu-HU" sz="3000" dirty="0"/>
              <a:t>A</a:t>
            </a:r>
            <a:r>
              <a:rPr lang="en-US" sz="3000" dirty="0"/>
              <a:t> </a:t>
            </a:r>
            <a:r>
              <a:rPr lang="en-US" sz="3000" dirty="0" err="1"/>
              <a:t>megújuló</a:t>
            </a:r>
            <a:r>
              <a:rPr lang="en-US" sz="3000" dirty="0"/>
              <a:t> </a:t>
            </a:r>
            <a:r>
              <a:rPr lang="en-US" sz="3000" dirty="0" err="1"/>
              <a:t>energia</a:t>
            </a:r>
            <a:r>
              <a:rPr lang="en-US" sz="3000" dirty="0"/>
              <a:t> </a:t>
            </a:r>
            <a:r>
              <a:rPr lang="en-US" sz="3000" dirty="0" err="1"/>
              <a:t>aránya</a:t>
            </a:r>
            <a:r>
              <a:rPr lang="hu-HU" sz="3000" dirty="0"/>
              <a:t> </a:t>
            </a:r>
            <a:r>
              <a:rPr lang="en-US" sz="3000" dirty="0">
                <a:highlight>
                  <a:srgbClr val="EA8B00"/>
                </a:highlight>
              </a:rPr>
              <a:t>32%</a:t>
            </a:r>
            <a:r>
              <a:rPr lang="en-US" sz="3000" dirty="0"/>
              <a:t> </a:t>
            </a:r>
            <a:r>
              <a:rPr lang="en-US" sz="3000" dirty="0" err="1"/>
              <a:t>felet</a:t>
            </a:r>
            <a:r>
              <a:rPr lang="hu-HU" sz="3000" dirty="0"/>
              <a:t>t.</a:t>
            </a:r>
            <a:endParaRPr lang="en-US" sz="3000" dirty="0"/>
          </a:p>
          <a:p>
            <a:pPr marL="508000" marR="0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r>
              <a:rPr lang="en-US" sz="3000" dirty="0" err="1"/>
              <a:t>Legalább</a:t>
            </a:r>
            <a:r>
              <a:rPr lang="en-US" sz="3000" dirty="0"/>
              <a:t> </a:t>
            </a:r>
            <a:r>
              <a:rPr lang="en-US" sz="3000" dirty="0">
                <a:highlight>
                  <a:srgbClr val="EA8B00"/>
                </a:highlight>
              </a:rPr>
              <a:t>32,5%</a:t>
            </a:r>
            <a:r>
              <a:rPr lang="en-US" sz="3000" dirty="0"/>
              <a:t>-</a:t>
            </a:r>
            <a:r>
              <a:rPr lang="en-US" sz="3000" dirty="0" err="1"/>
              <a:t>os</a:t>
            </a:r>
            <a:r>
              <a:rPr lang="en-US" sz="3000" dirty="0"/>
              <a:t> </a:t>
            </a:r>
            <a:r>
              <a:rPr lang="en-US" sz="3000" dirty="0" err="1"/>
              <a:t>energiahatékonysági</a:t>
            </a:r>
            <a:r>
              <a:rPr lang="en-US" sz="3000" dirty="0"/>
              <a:t> </a:t>
            </a:r>
            <a:r>
              <a:rPr lang="en-US" sz="3000" dirty="0" err="1"/>
              <a:t>javulás</a:t>
            </a:r>
            <a:r>
              <a:rPr lang="hu-HU" sz="3000" dirty="0"/>
              <a:t>.</a:t>
            </a:r>
            <a:r>
              <a:rPr lang="en-US" sz="3000" dirty="0"/>
              <a:t>   </a:t>
            </a:r>
            <a:endParaRPr lang="hu-HU" sz="3000" dirty="0"/>
          </a:p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None/>
            </a:pPr>
            <a:endParaRPr lang="sl-SI" dirty="0"/>
          </a:p>
          <a:p>
            <a:pPr marL="5080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9F56"/>
              </a:buClr>
              <a:buSzPts val="2800"/>
              <a:buFont typeface="Arial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4561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 Light (Headings)"/>
        <a:ea typeface=""/>
        <a:cs typeface=""/>
      </a:majorFont>
      <a:minorFont>
        <a:latin typeface="Calibri Light (Headings)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2942</Words>
  <Application>Microsoft Office PowerPoint</Application>
  <PresentationFormat>Szélesvásznú</PresentationFormat>
  <Paragraphs>222</Paragraphs>
  <Slides>31</Slides>
  <Notes>26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4</vt:i4>
      </vt:variant>
      <vt:variant>
        <vt:lpstr>Diacímek</vt:lpstr>
      </vt:variant>
      <vt:variant>
        <vt:i4>31</vt:i4>
      </vt:variant>
    </vt:vector>
  </HeadingPairs>
  <TitlesOfParts>
    <vt:vector size="40" baseType="lpstr">
      <vt:lpstr>Calibri Light</vt:lpstr>
      <vt:lpstr>Arial</vt:lpstr>
      <vt:lpstr>Calibri</vt:lpstr>
      <vt:lpstr>Calibri Light (Headings)</vt:lpstr>
      <vt:lpstr>Tahoma</vt:lpstr>
      <vt:lpstr>Office-téma</vt:lpstr>
      <vt:lpstr>2_Office-téma</vt:lpstr>
      <vt:lpstr>3_Office-téma</vt:lpstr>
      <vt:lpstr>Office-téma</vt:lpstr>
      <vt:lpstr>BEVEZETÉS</vt:lpstr>
      <vt:lpstr>PowerPoint-bemutató</vt:lpstr>
      <vt:lpstr>1. modul – Bevezetés Óraterv – Generációk közötti elkötelezettség</vt:lpstr>
      <vt:lpstr>1. modul – Bevezetés Óraterv – Alkalmazkodás az éghajlatváltozáshoz</vt:lpstr>
      <vt:lpstr>1. modul – Bevezetés Óraterv – Az éghajlatváltozás mérséklése</vt:lpstr>
      <vt:lpstr>PowerPoint-bemutató</vt:lpstr>
      <vt:lpstr>Az idősek szükségleteinek megértése</vt:lpstr>
      <vt:lpstr>Az európai zöld megállapodás</vt:lpstr>
      <vt:lpstr>Az európai zöld megállapodás</vt:lpstr>
      <vt:lpstr>Az európai zöld megállapodás</vt:lpstr>
      <vt:lpstr>Fő fogalmak</vt:lpstr>
      <vt:lpstr>1) Klímaváltozás</vt:lpstr>
      <vt:lpstr>A klímaváltozás szempontjai</vt:lpstr>
      <vt:lpstr>A klímaváltozás szempontjai</vt:lpstr>
      <vt:lpstr>2) Zöld gazdaság</vt:lpstr>
      <vt:lpstr>A zöld gazdaság szempontjai</vt:lpstr>
      <vt:lpstr>A zöld gazdaság szempontjai</vt:lpstr>
      <vt:lpstr>3) Fenntartható életvitel és generációk közötti elkötelezettség</vt:lpstr>
      <vt:lpstr>Csökkentsük ökológiai lábnyomunkat!</vt:lpstr>
      <vt:lpstr>4) Alkalmazkodás az éghajlatváltozáshoz</vt:lpstr>
      <vt:lpstr>Lépések az éghajlatváltozás hatásaihoz való alkalmazkodáshoz</vt:lpstr>
      <vt:lpstr>5) Klímaváltozás mérséklése </vt:lpstr>
      <vt:lpstr>Példák éghajlatváltozás mérséklésére</vt:lpstr>
      <vt:lpstr> </vt:lpstr>
      <vt:lpstr>Esettanulmány– Közösségi Kert Kezdeményezés</vt:lpstr>
      <vt:lpstr>Csoportos beszélgetés</vt:lpstr>
      <vt:lpstr>Fenntartható gyakorlatok megvalósítása</vt:lpstr>
      <vt:lpstr>A személyes értékek hangsúlyozása</vt:lpstr>
      <vt:lpstr>A MODUL VÉGE     Köszönjük a figyelmét! Kérjük, töltse ki a kérdőívünket!</vt:lpstr>
      <vt:lpstr>Referenciák</vt:lpstr>
      <vt:lpstr>További képzési segédanyagokért látogassa meg weboldalunkat:   https://changers2.eu/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ABC (introduction)</dc:title>
  <dc:creator>Anett</dc:creator>
  <cp:lastModifiedBy>Béla Német</cp:lastModifiedBy>
  <cp:revision>48</cp:revision>
  <dcterms:created xsi:type="dcterms:W3CDTF">2023-10-31T07:37:15Z</dcterms:created>
  <dcterms:modified xsi:type="dcterms:W3CDTF">2024-07-18T20:13:01Z</dcterms:modified>
</cp:coreProperties>
</file>