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60"/>
  </p:notesMasterIdLst>
  <p:sldIdLst>
    <p:sldId id="256" r:id="rId2"/>
    <p:sldId id="260" r:id="rId3"/>
    <p:sldId id="257" r:id="rId4"/>
    <p:sldId id="258" r:id="rId5"/>
    <p:sldId id="259" r:id="rId6"/>
    <p:sldId id="401" r:id="rId7"/>
    <p:sldId id="261" r:id="rId8"/>
    <p:sldId id="343" r:id="rId9"/>
    <p:sldId id="264" r:id="rId10"/>
    <p:sldId id="262" r:id="rId11"/>
    <p:sldId id="263" r:id="rId12"/>
    <p:sldId id="288" r:id="rId13"/>
    <p:sldId id="289" r:id="rId14"/>
    <p:sldId id="291" r:id="rId15"/>
    <p:sldId id="326" r:id="rId16"/>
    <p:sldId id="267" r:id="rId17"/>
    <p:sldId id="405" r:id="rId18"/>
    <p:sldId id="320" r:id="rId19"/>
    <p:sldId id="330" r:id="rId20"/>
    <p:sldId id="331" r:id="rId21"/>
    <p:sldId id="332" r:id="rId22"/>
    <p:sldId id="333" r:id="rId23"/>
    <p:sldId id="334" r:id="rId24"/>
    <p:sldId id="335" r:id="rId25"/>
    <p:sldId id="325" r:id="rId26"/>
    <p:sldId id="336" r:id="rId27"/>
    <p:sldId id="337" r:id="rId28"/>
    <p:sldId id="338" r:id="rId29"/>
    <p:sldId id="339" r:id="rId30"/>
    <p:sldId id="340" r:id="rId31"/>
    <p:sldId id="341" r:id="rId32"/>
    <p:sldId id="406" r:id="rId33"/>
    <p:sldId id="342" r:id="rId34"/>
    <p:sldId id="344" r:id="rId35"/>
    <p:sldId id="345" r:id="rId36"/>
    <p:sldId id="346" r:id="rId37"/>
    <p:sldId id="347" r:id="rId38"/>
    <p:sldId id="349" r:id="rId39"/>
    <p:sldId id="350" r:id="rId40"/>
    <p:sldId id="407" r:id="rId41"/>
    <p:sldId id="352" r:id="rId42"/>
    <p:sldId id="351" r:id="rId43"/>
    <p:sldId id="409" r:id="rId44"/>
    <p:sldId id="408" r:id="rId45"/>
    <p:sldId id="353" r:id="rId46"/>
    <p:sldId id="388" r:id="rId47"/>
    <p:sldId id="387" r:id="rId48"/>
    <p:sldId id="395" r:id="rId49"/>
    <p:sldId id="396" r:id="rId50"/>
    <p:sldId id="397" r:id="rId51"/>
    <p:sldId id="398" r:id="rId52"/>
    <p:sldId id="393" r:id="rId53"/>
    <p:sldId id="394" r:id="rId54"/>
    <p:sldId id="399" r:id="rId55"/>
    <p:sldId id="400" r:id="rId56"/>
    <p:sldId id="402" r:id="rId57"/>
    <p:sldId id="403" r:id="rId58"/>
    <p:sldId id="404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6"/>
  </p:normalViewPr>
  <p:slideViewPr>
    <p:cSldViewPr snapToGrid="0">
      <p:cViewPr varScale="1">
        <p:scale>
          <a:sx n="68" d="100"/>
          <a:sy n="68" d="100"/>
        </p:scale>
        <p:origin x="7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20AD5-34D0-B64E-91C7-07E3EEBEA48D}" type="datetimeFigureOut">
              <a:rPr lang="hu-HU" smtClean="0"/>
              <a:t>2025. 01. 13.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15109-B8EE-A940-941B-43A7412E27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4695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15109-B8EE-A940-941B-43A7412E2770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3238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BDC26-7A1E-41BB-BA30-E887D22ECA98}" type="slidenum">
              <a:rPr lang="hu-HU" smtClean="0"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358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15109-B8EE-A940-941B-43A7412E2770}" type="slidenum">
              <a:rPr lang="hu-HU" smtClean="0"/>
              <a:t>57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4816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50CC1-43F4-A5B6-E9E7-0D1288BE2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9185BFC0-A8BC-F814-400E-1BE2984996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A8607103-D41B-29D8-781E-0CD8AE29C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5A7BED5-ADA0-89EB-53F1-5FD5DA5FD2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15109-B8EE-A940-941B-43A7412E2770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8527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15109-B8EE-A940-941B-43A7412E2770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6244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586CA-B83F-FF90-92EA-595D7B389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24D48A51-C7C2-12D0-B9DF-ECDC9350D0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4F97392E-FC09-AD1C-797D-17037F5CE1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EE70BF7-F942-DCEA-CEA8-022868841B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15109-B8EE-A940-941B-43A7412E2770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6386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C9DDA-F0D1-6F37-AE1B-1B7EE03E2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065EB85A-584B-FEB5-5564-2A9F7E7C13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58A02038-4D10-9F14-6574-3EF8A37B70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6563963-052F-89F3-9D4E-370771A865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15109-B8EE-A940-941B-43A7412E2770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5340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0F953-9256-7840-B3F2-5BF69D76C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DFD5529B-62AE-A904-8774-5B0C1A8E6E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4B9260AC-D6E7-1CA3-7DE7-847FAF1B7E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D2E07FE-0141-3B70-67ED-F7B5CEFEF7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15109-B8EE-A940-941B-43A7412E2770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1580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351C0-0EAB-6822-A28B-382759473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3958AB2A-42FA-D976-B681-85B8AD0AA5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E7DB300D-C32B-FCC2-8E03-4919B6B137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BA1F0F0-7FAB-8A68-F940-C20C6AFE59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15109-B8EE-A940-941B-43A7412E2770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3798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B9BA7-6827-AA54-D9AF-0F7A494A7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6F88ECB3-29B0-21A4-D87E-5A2C81233E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D53BFE31-55F0-69A5-895B-4061D5D748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D7D3CF3-E96E-2BCF-3B5C-30B83BCFE4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15109-B8EE-A940-941B-43A7412E2770}" type="slidenum">
              <a:rPr lang="hu-HU" smtClean="0"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9536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C7C2E-E1CA-0316-141F-637B233D8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4546BFC5-EE3E-9BB3-0B77-E17C53CCF2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268036EF-0190-E4E2-2ADE-1F61883868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9C98561-A168-049D-A8C1-6E7BFE417B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15109-B8EE-A940-941B-43A7412E2770}" type="slidenum">
              <a:rPr lang="hu-HU" smtClean="0"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5619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E351CED-465B-40B5-ADCE-957C918F227B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3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56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85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403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40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4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84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23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0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6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9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6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0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3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6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79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85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51CED-465B-40B5-ADCE-957C918F227B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424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A070EAD-1DCD-4F3D-BA84-799B891A0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16F300D-4AD5-F711-116F-675E06CF2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8960" y="1122363"/>
            <a:ext cx="7559039" cy="3027360"/>
          </a:xfrm>
        </p:spPr>
        <p:txBody>
          <a:bodyPr>
            <a:normAutofit/>
          </a:bodyPr>
          <a:lstStyle/>
          <a:p>
            <a:pPr algn="ctr"/>
            <a:r>
              <a:rPr lang="hu-HU" sz="5400" dirty="0"/>
              <a:t>Szűrővizsgálatok jelentősége és gyakorlata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6B239F4-2917-DE09-297B-769F5ADE5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8010" y="4149724"/>
            <a:ext cx="7539989" cy="1108075"/>
          </a:xfrm>
        </p:spPr>
        <p:txBody>
          <a:bodyPr>
            <a:normAutofit/>
          </a:bodyPr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Dr. </a:t>
            </a:r>
            <a:r>
              <a:rPr lang="hu-HU" sz="2400" b="1" dirty="0" err="1">
                <a:solidFill>
                  <a:schemeClr val="tx1"/>
                </a:solidFill>
              </a:rPr>
              <a:t>Kívés</a:t>
            </a:r>
            <a:r>
              <a:rPr lang="hu-HU" sz="2400" b="1" dirty="0">
                <a:solidFill>
                  <a:schemeClr val="tx1"/>
                </a:solidFill>
              </a:rPr>
              <a:t> Zsuzsanna</a:t>
            </a:r>
          </a:p>
          <a:p>
            <a:pPr algn="ctr"/>
            <a:r>
              <a:rPr lang="hu-HU" sz="2400" b="1" dirty="0">
                <a:solidFill>
                  <a:schemeClr val="tx1"/>
                </a:solidFill>
              </a:rPr>
              <a:t>2024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E471E13-6104-4637-8A8F-B545529B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802F412D-6781-427D-AB79-09FD610CC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471B962-D824-43CE-B5DD-704B305B2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D60EBD3-FA75-460B-AFBD-3F234A0CA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D0791244-FBF2-49D9-BDBC-E2E58C86B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EE4C4B1-195C-40F5-A78F-2EB7ED6E6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22766AF8-3850-41E4-80D0-321D9A13D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834F8EE-AB04-42FE-AE7B-3E9C6ACA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id="{C86BB534-4617-4275-908E-357CF2246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B6DEB58B-8D28-4BE9-9CA9-F4B3A083B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25A772BC-4720-4EC2-AD61-A7B74E915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60D6B27E-FAC5-4267-80A9-DE4D2E02B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1F39FA83-D8C8-4CE3-9C62-10375FD04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E09B4CF3-A51F-4787-81FE-F5C79BA42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6695CB35-74E4-43C0-89F5-9FDA59B3A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45450CE-FB13-4C46-825F-5BB191703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E80AA0B2-7FE7-4B75-AC25-E0F6C0FE4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2E81F7C1-AD8F-41A0-91A8-E05F66CB0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4E8A538-9FFA-4C76-BCE2-D54F56A11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3C412824-3CBA-4E74-B2FD-936EA70486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E28DC1F0-74FF-4D97-BD4D-FD42DE4AC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77CEC4FA-6FD3-4ABF-BF98-94E7947A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D4E61DA7-BFA9-48AF-BD6F-EBB15C235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57164D6A-1DD9-43AE-878F-A413DC26FB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4949EBA6-53D9-4F2D-91DB-EA7AE260F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0AFEA5FA-F759-441C-A0BC-7EDC79A6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5B913AE0-5DC8-4244-8C26-ED97F834E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A87DB58A-25D2-46F1-85E3-06F964D01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E7AE8209-F3E7-4ACA-98D0-90B282A14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1CED7927-A7C7-444A-A8F3-6348852AE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08BEDF90-F9A6-4DE4-94B6-43E416039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36540D5F-1C77-438A-BF12-56455C472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52FC779A-BC55-40AC-8FFD-E014F8C05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63E42DE5-DC0E-4043-8A35-20C53074A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41581FA6-993A-4899-ADF1-0A83A623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33C4FDB9-01D2-4CB0-BFED-216CAC7EB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34E715AB-2B68-41C4-A61F-02C413F24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D3861C35-D060-408D-9871-4DA2D0547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B4F4F38F-33FE-48A0-986D-FB771F18B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50FCFC8E-2DC3-4F27-9E02-196830E78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3A6EE414-1500-4144-B453-BA950E510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0C1A9D8A-5515-4C84-AE17-A6D51243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E8E7C8C7-FE85-4C8F-960C-3748511E0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33DF2ED7-F601-4A9F-AA50-822ED85D5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FEDB3A05-6FDD-4E87-B800-8F9975244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AD6225C0-E391-49D5-9A7B-57C5ED60E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B814B458-45E5-451C-9CBD-027E3776A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59167140-9A0D-4FE7-8E37-2CD613011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2D38B213-991B-495D-8886-04CAD44C7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67C1C3DA-3972-4D98-9D9E-390461B28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972F8941-61DB-48E1-B9C1-E73247056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857B495F-5C9B-435F-8D39-45CC57471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B607428B-B7C9-4017-84F8-19C9B2134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A20C5139-2108-4F5E-B892-64F1D8605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C2A51623-F2F3-4584-93F5-598E56A5F4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40365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DA157D3C-10DB-6378-606C-855903FEB0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7236" y="169155"/>
            <a:ext cx="8016875" cy="6070327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8CF190CA-B97C-924C-9DAD-3EA00358F5C2}"/>
              </a:ext>
            </a:extLst>
          </p:cNvPr>
          <p:cNvSpPr txBox="1"/>
          <p:nvPr/>
        </p:nvSpPr>
        <p:spPr>
          <a:xfrm>
            <a:off x="2700336" y="6319513"/>
            <a:ext cx="7343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Forrás: Semmelweis Egyetem Egészségfejlesztési Központ </a:t>
            </a:r>
          </a:p>
        </p:txBody>
      </p:sp>
    </p:spTree>
    <p:extLst>
      <p:ext uri="{BB962C8B-B14F-4D97-AF65-F5344CB8AC3E}">
        <p14:creationId xmlns:p14="http://schemas.microsoft.com/office/powerpoint/2010/main" val="1181238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385F269-8B8A-EC77-69E0-EA6D5B4B6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760" y="0"/>
            <a:ext cx="9905998" cy="1478570"/>
          </a:xfrm>
        </p:spPr>
        <p:txBody>
          <a:bodyPr/>
          <a:lstStyle/>
          <a:p>
            <a:pPr algn="ctr"/>
            <a:r>
              <a:rPr lang="hu-HU" dirty="0"/>
              <a:t>A betegség természetes lefolyása és a megelőzési lehetőségek kapcsolata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1B925222-B6E7-350E-E7A8-99731DC089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9484" y="1213260"/>
            <a:ext cx="10010274" cy="537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45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F165E9A-6520-5716-DA6E-16E598E91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650" y="188913"/>
            <a:ext cx="7893050" cy="1039812"/>
          </a:xfrm>
        </p:spPr>
        <p:txBody>
          <a:bodyPr/>
          <a:lstStyle/>
          <a:p>
            <a:pPr algn="ctr">
              <a:defRPr/>
            </a:pPr>
            <a:r>
              <a:rPr lang="hu-HU" b="1" dirty="0"/>
              <a:t>Szűrővizsgálatok</a:t>
            </a:r>
          </a:p>
        </p:txBody>
      </p:sp>
      <p:sp>
        <p:nvSpPr>
          <p:cNvPr id="17410" name="Tartalom helye 2">
            <a:extLst>
              <a:ext uri="{FF2B5EF4-FFF2-40B4-BE49-F238E27FC236}">
                <a16:creationId xmlns:a16="http://schemas.microsoft.com/office/drawing/2014/main" id="{08F17E70-CB7B-6081-05E1-E5EDBC87D9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0113" y="1228725"/>
            <a:ext cx="10972800" cy="54403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altLang="hu-HU" sz="3600" dirty="0"/>
              <a:t>A </a:t>
            </a:r>
            <a:r>
              <a:rPr lang="hu-HU" altLang="hu-HU" sz="3600" b="1" u="sng" dirty="0"/>
              <a:t>betegségek korai felismerésének módszere </a:t>
            </a:r>
            <a:r>
              <a:rPr lang="hu-HU" altLang="hu-HU" sz="3600" b="1" dirty="0"/>
              <a:t>a szűrővizsgálat. </a:t>
            </a:r>
          </a:p>
          <a:p>
            <a:pPr marL="0" indent="0" algn="just">
              <a:buNone/>
            </a:pPr>
            <a:r>
              <a:rPr lang="hu-HU" altLang="hu-HU" sz="3600" dirty="0"/>
              <a:t>A szűrővizsgálat révén </a:t>
            </a:r>
            <a:r>
              <a:rPr lang="hu-HU" altLang="hu-HU" sz="3600" b="1" u="sng" dirty="0"/>
              <a:t>még tünetmentes fázisban </a:t>
            </a:r>
            <a:r>
              <a:rPr lang="hu-HU" altLang="hu-HU" sz="3600" dirty="0"/>
              <a:t>megakadályozhatjuk a betegség további fejlődését, azáltal, hogy még a tünetek megjelenése előtt beavatkozunk a betegségek kifejlődésének folyamatába, mintegy „megelőzzük” a súlyosabb kimenetelt, a szövődményeket, a halált.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72940BD-739A-BDB9-4803-7597ADCBD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213" y="115888"/>
            <a:ext cx="7848600" cy="11874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u-HU" sz="4000" b="1" dirty="0"/>
              <a:t>Szűrővizsgálatok célja, formái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C1BD05D-0E57-C7FD-1503-47C1317C0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2" y="1306513"/>
            <a:ext cx="10404476" cy="4327525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None/>
              <a:defRPr/>
            </a:pPr>
            <a:r>
              <a:rPr lang="hu-HU" altLang="hu-HU" sz="4000" b="1" dirty="0"/>
              <a:t>A szűrővizsgálat ok célja: A BETEGSÉGBŐL EREDŐ HALÁLOZÁS MÉRSÉKLÉSE</a:t>
            </a:r>
          </a:p>
          <a:p>
            <a:pPr marL="457200" indent="-457200">
              <a:lnSpc>
                <a:spcPct val="90000"/>
              </a:lnSpc>
              <a:buNone/>
              <a:defRPr/>
            </a:pPr>
            <a:endParaRPr lang="hu-HU" altLang="hu-HU" sz="4000" b="1" dirty="0"/>
          </a:p>
          <a:p>
            <a:pPr marL="457200" indent="-457200">
              <a:lnSpc>
                <a:spcPct val="90000"/>
              </a:lnSpc>
              <a:buNone/>
              <a:defRPr/>
            </a:pPr>
            <a:r>
              <a:rPr lang="hu-HU" altLang="hu-HU" sz="4000" b="1" dirty="0"/>
              <a:t>A szűrés formái:</a:t>
            </a:r>
          </a:p>
          <a:p>
            <a:pPr marL="742950" indent="-742950">
              <a:lnSpc>
                <a:spcPct val="90000"/>
              </a:lnSpc>
              <a:buAutoNum type="arabicPeriod"/>
              <a:defRPr/>
            </a:pPr>
            <a:r>
              <a:rPr lang="hu-HU" altLang="hu-HU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Alkalomszerű</a:t>
            </a:r>
          </a:p>
          <a:p>
            <a:pPr marL="742950" indent="-742950">
              <a:lnSpc>
                <a:spcPct val="90000"/>
              </a:lnSpc>
              <a:buAutoNum type="arabicPeriod"/>
              <a:defRPr/>
            </a:pPr>
            <a:r>
              <a:rPr lang="hu-HU" altLang="hu-HU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Szervezett lakosságszűrés</a:t>
            </a:r>
          </a:p>
          <a:p>
            <a:pPr marL="0" indent="0">
              <a:buNone/>
              <a:defRPr/>
            </a:pPr>
            <a:endParaRPr lang="hu-H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lnSpc>
                <a:spcPct val="90000"/>
              </a:lnSpc>
              <a:buNone/>
              <a:defRPr/>
            </a:pPr>
            <a:endParaRPr lang="hu-HU" altLang="hu-HU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BA2318-90EF-4647-8AC4-9DEEE4B7C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8426" y="230188"/>
            <a:ext cx="6640512" cy="1187450"/>
          </a:xfrm>
        </p:spPr>
        <p:txBody>
          <a:bodyPr/>
          <a:lstStyle/>
          <a:p>
            <a:pPr algn="ctr">
              <a:defRPr/>
            </a:pPr>
            <a:r>
              <a:rPr lang="hu-HU" sz="4000" b="1" dirty="0"/>
              <a:t>ALKALOMSZERŰ SZŰRÉS</a:t>
            </a:r>
            <a:endParaRPr lang="hu-HU" b="1" dirty="0"/>
          </a:p>
        </p:txBody>
      </p:sp>
      <p:sp>
        <p:nvSpPr>
          <p:cNvPr id="24578" name="Tartalom helye 2">
            <a:extLst>
              <a:ext uri="{FF2B5EF4-FFF2-40B4-BE49-F238E27FC236}">
                <a16:creationId xmlns:a16="http://schemas.microsoft.com/office/drawing/2014/main" id="{E3033548-EC79-7FD4-4CD4-81DF4C6E82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92312" y="1700214"/>
            <a:ext cx="9666287" cy="4040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altLang="hu-HU" sz="4000" dirty="0"/>
              <a:t>1. AZ </a:t>
            </a:r>
            <a:r>
              <a:rPr lang="hu-HU" altLang="hu-HU" sz="4000" u="sng" dirty="0"/>
              <a:t>EGYÉN KEZDEMÉNYEZI</a:t>
            </a:r>
          </a:p>
          <a:p>
            <a:pPr marL="0" indent="0">
              <a:buNone/>
            </a:pPr>
            <a:r>
              <a:rPr lang="hu-HU" altLang="hu-HU" sz="4000" dirty="0"/>
              <a:t>2. AZ </a:t>
            </a:r>
            <a:r>
              <a:rPr lang="hu-HU" altLang="hu-HU" sz="4000" u="sng" dirty="0"/>
              <a:t>ORVOS KEZDEMÉNYEZI</a:t>
            </a:r>
            <a:r>
              <a:rPr lang="hu-HU" altLang="hu-HU" sz="4000" dirty="0"/>
              <a:t>, MÁS OKBÓL LÉTREJÖTT ORVOS-BETEG TALÁLKOZÁS ALKALMÁVAL  - ”ONKOLÓGIAI ÉBERSÉG”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1DFE0ADC-21ED-2E03-2D54-EA6728ACFD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19176" y="857250"/>
            <a:ext cx="11172824" cy="5537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altLang="hu-HU" sz="2800" dirty="0"/>
              <a:t>1. </a:t>
            </a:r>
            <a:r>
              <a:rPr lang="hu-HU" altLang="hu-HU" sz="3200" dirty="0"/>
              <a:t>területileg szervezett lakosságszűrés</a:t>
            </a:r>
          </a:p>
          <a:p>
            <a:pPr marL="0" indent="0">
              <a:buNone/>
            </a:pPr>
            <a:r>
              <a:rPr lang="hu-HU" altLang="hu-HU" sz="3200" dirty="0"/>
              <a:t>2. szűrésre jogosultak egyénileg azonosíthatók</a:t>
            </a:r>
          </a:p>
          <a:p>
            <a:pPr marL="0" indent="0">
              <a:buNone/>
            </a:pPr>
            <a:r>
              <a:rPr lang="hu-HU" altLang="hu-HU" sz="3200" dirty="0"/>
              <a:t>3. szakmai protokoll (életkor, gyakoriság)</a:t>
            </a:r>
          </a:p>
          <a:p>
            <a:pPr marL="0" indent="0">
              <a:buNone/>
            </a:pPr>
            <a:r>
              <a:rPr lang="hu-HU" altLang="hu-HU" sz="3200" dirty="0"/>
              <a:t>4. behívási, visszahívási, követési rendszer</a:t>
            </a:r>
          </a:p>
          <a:p>
            <a:pPr marL="0" indent="0">
              <a:buNone/>
            </a:pPr>
            <a:r>
              <a:rPr lang="hu-HU" altLang="hu-HU" sz="3200" dirty="0"/>
              <a:t>5. területi szűrési regiszter (lakosság-, megjelenési-, különbség lista)</a:t>
            </a:r>
          </a:p>
          <a:p>
            <a:pPr marL="0" indent="0">
              <a:buNone/>
            </a:pPr>
            <a:r>
              <a:rPr lang="hu-HU" altLang="hu-HU" sz="3200" dirty="0"/>
              <a:t>6. szűrőállomások</a:t>
            </a:r>
          </a:p>
          <a:p>
            <a:pPr marL="0" indent="0">
              <a:buNone/>
            </a:pPr>
            <a:r>
              <a:rPr lang="hu-HU" altLang="hu-HU" sz="3200" dirty="0"/>
              <a:t>7. illeszkedik az egészségügyi ellátó rendszerbe</a:t>
            </a:r>
          </a:p>
          <a:p>
            <a:pPr marL="0" indent="0">
              <a:buNone/>
            </a:pPr>
            <a:r>
              <a:rPr lang="hu-HU" altLang="hu-HU" sz="3200" dirty="0"/>
              <a:t>8. egészségnevelési, minőségbiztosítási program támogatja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BAD73818-2533-6CE3-55FE-A92FC043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183" y="-46037"/>
            <a:ext cx="5937250" cy="118903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4000" b="1" dirty="0"/>
              <a:t>SZERVEZETT SZŰRÉSEK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55C76A0-42E2-7246-792D-E2E2A7BCED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57201"/>
            <a:ext cx="9177338" cy="7397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altLang="hu-HU" sz="4000" b="1" dirty="0"/>
              <a:t>SZŰRŐMÓDSZERREL KAPCSOLATOS KÖVETELMÉNYEK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626931E-1B39-713D-8E2E-39275A0713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28737" y="1196976"/>
            <a:ext cx="10358438" cy="5446712"/>
          </a:xfrm>
        </p:spPr>
        <p:txBody>
          <a:bodyPr rtlCol="0">
            <a:normAutofit fontScale="62500" lnSpcReduction="20000"/>
          </a:bodyPr>
          <a:lstStyle/>
          <a:p>
            <a:pPr marL="0" indent="0">
              <a:buNone/>
              <a:defRPr/>
            </a:pPr>
            <a:r>
              <a:rPr lang="hu-HU" altLang="hu-HU" sz="3300" b="1" dirty="0">
                <a:solidFill>
                  <a:schemeClr val="tx1"/>
                </a:solidFill>
              </a:rPr>
              <a:t>A TESZT LEGYEN:</a:t>
            </a:r>
          </a:p>
          <a:p>
            <a:pPr>
              <a:defRPr/>
            </a:pPr>
            <a:r>
              <a:rPr lang="hu-HU" altLang="hu-HU" sz="3800" dirty="0">
                <a:solidFill>
                  <a:schemeClr val="tx1"/>
                </a:solidFill>
              </a:rPr>
              <a:t>egyszerű, könnyen kivitelezhető</a:t>
            </a:r>
          </a:p>
          <a:p>
            <a:pPr>
              <a:defRPr/>
            </a:pPr>
            <a:r>
              <a:rPr lang="hu-HU" altLang="hu-HU" sz="3800" dirty="0">
                <a:solidFill>
                  <a:schemeClr val="tx1"/>
                </a:solidFill>
              </a:rPr>
              <a:t>kockázat veszélye nélkül elfogadható, biztonságos (ne legyen mellékhatása)</a:t>
            </a:r>
          </a:p>
          <a:p>
            <a:pPr>
              <a:defRPr/>
            </a:pPr>
            <a:r>
              <a:rPr lang="hu-HU" altLang="hu-HU" sz="3800" dirty="0">
                <a:solidFill>
                  <a:schemeClr val="tx1"/>
                </a:solidFill>
              </a:rPr>
              <a:t>önkéntes részvétel, „társadalmi elfogadottság”</a:t>
            </a:r>
          </a:p>
          <a:p>
            <a:pPr>
              <a:defRPr/>
            </a:pPr>
            <a:r>
              <a:rPr lang="hu-HU" altLang="hu-HU" sz="3800" dirty="0">
                <a:solidFill>
                  <a:schemeClr val="tx1"/>
                </a:solidFill>
              </a:rPr>
              <a:t>olcsó</a:t>
            </a:r>
          </a:p>
          <a:p>
            <a:pPr marL="0" indent="0">
              <a:buNone/>
              <a:defRPr/>
            </a:pPr>
            <a:r>
              <a:rPr lang="hu-HU" altLang="hu-HU" sz="4000" b="1" dirty="0">
                <a:solidFill>
                  <a:schemeClr val="tx1"/>
                </a:solidFill>
              </a:rPr>
              <a:t>A TESZTEKKEL SZEMBEN TÁMASZTOTT KÖVETELMÉNYEK: </a:t>
            </a:r>
          </a:p>
          <a:p>
            <a:pPr marL="342900" indent="-342900">
              <a:buFont typeface="Arial" panose="020B0604020202020204" pitchFamily="34" charset="0"/>
              <a:buAutoNum type="arabicPeriod"/>
              <a:defRPr/>
            </a:pPr>
            <a:r>
              <a:rPr lang="hu-HU" altLang="hu-HU" sz="4000" b="1" dirty="0">
                <a:solidFill>
                  <a:schemeClr val="tx1"/>
                </a:solidFill>
              </a:rPr>
              <a:t> MEGISMÉTELHETŐ </a:t>
            </a:r>
            <a:r>
              <a:rPr lang="hu-HU" altLang="hu-HU" sz="4000" dirty="0">
                <a:solidFill>
                  <a:schemeClr val="tx1"/>
                </a:solidFill>
              </a:rPr>
              <a:t>– MEGISMÉTELVE UGYANAZT AZ EREDMÉNYT MUTATJA</a:t>
            </a:r>
          </a:p>
          <a:p>
            <a:pPr marL="342900" indent="-342900">
              <a:buFont typeface="Arial" panose="020B0604020202020204" pitchFamily="34" charset="0"/>
              <a:buAutoNum type="arabicPeriod"/>
              <a:defRPr/>
            </a:pPr>
            <a:r>
              <a:rPr lang="hu-HU" altLang="hu-HU" sz="4000" dirty="0">
                <a:solidFill>
                  <a:schemeClr val="tx1"/>
                </a:solidFill>
              </a:rPr>
              <a:t> </a:t>
            </a:r>
            <a:r>
              <a:rPr lang="hu-HU" altLang="hu-HU" sz="4000" b="1" dirty="0">
                <a:solidFill>
                  <a:schemeClr val="tx1"/>
                </a:solidFill>
              </a:rPr>
              <a:t>ÉRVÉNYES</a:t>
            </a:r>
            <a:r>
              <a:rPr lang="hu-HU" altLang="hu-HU" sz="4000" dirty="0">
                <a:solidFill>
                  <a:schemeClr val="tx1"/>
                </a:solidFill>
              </a:rPr>
              <a:t> – AZT MÉRI A TESZT AMINEK A MÉRÉSÉRE SZÁNTÁK</a:t>
            </a:r>
          </a:p>
          <a:p>
            <a:pPr marL="342900" indent="-342900">
              <a:buFont typeface="Arial" panose="020B0604020202020204" pitchFamily="34" charset="0"/>
              <a:buAutoNum type="arabicPeriod"/>
              <a:defRPr/>
            </a:pPr>
            <a:r>
              <a:rPr lang="hu-HU" altLang="hu-HU" sz="4000" dirty="0">
                <a:solidFill>
                  <a:schemeClr val="tx1"/>
                </a:solidFill>
              </a:rPr>
              <a:t> </a:t>
            </a:r>
            <a:r>
              <a:rPr lang="hu-HU" altLang="hu-HU" sz="4000" b="1" dirty="0">
                <a:solidFill>
                  <a:schemeClr val="tx1"/>
                </a:solidFill>
              </a:rPr>
              <a:t>ÉRZÉKENYSÉG</a:t>
            </a:r>
            <a:r>
              <a:rPr lang="hu-HU" altLang="hu-HU" sz="4000" dirty="0">
                <a:solidFill>
                  <a:schemeClr val="tx1"/>
                </a:solidFill>
              </a:rPr>
              <a:t> – MENNYIRE JÓL AZONOSÍTJA A VALÓBAN BETEGEKET</a:t>
            </a:r>
          </a:p>
          <a:p>
            <a:pPr marL="342900" indent="-342900">
              <a:buFont typeface="Arial" panose="020B0604020202020204" pitchFamily="34" charset="0"/>
              <a:buAutoNum type="arabicPeriod"/>
              <a:defRPr/>
            </a:pPr>
            <a:r>
              <a:rPr lang="hu-HU" altLang="hu-HU" sz="4000" dirty="0">
                <a:solidFill>
                  <a:schemeClr val="tx1"/>
                </a:solidFill>
              </a:rPr>
              <a:t> </a:t>
            </a:r>
            <a:r>
              <a:rPr lang="hu-HU" altLang="hu-HU" sz="4000" b="1" dirty="0">
                <a:solidFill>
                  <a:schemeClr val="tx1"/>
                </a:solidFill>
              </a:rPr>
              <a:t>FAJLAGOSSÁG</a:t>
            </a:r>
            <a:r>
              <a:rPr lang="hu-HU" altLang="hu-HU" sz="4000" dirty="0">
                <a:solidFill>
                  <a:schemeClr val="tx1"/>
                </a:solidFill>
              </a:rPr>
              <a:t> –MENNYIRE JÓ AZONOSÍTJA A VALÓBAN EGÉSZSÉGESEKET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C2EEDB-43B6-B4B7-836C-36251F0E6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9ACD3AF8-B16E-4174-8C1A-41F683C4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F5EAD09-B81D-415F-8BCF-73C81AE05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CFB79010-8ED4-49EF-AFD2-F4D8C80B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649B869-006E-42B5-9DDC-21049B130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43096BD-333F-48B6-8220-D1F9793E4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1A45BB9A-7E84-4B9B-923A-270A97F85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7D7C768-2F76-4DE2-A807-1B9FFF81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870B32E-EE42-470E-B543-CA55AEC8C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EEF09120-11AA-4DB5-98A8-EC4923002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39CC463D-589C-461C-A234-0460EB06B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6516153-269A-421E-A021-CB3F3C5E1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45E14300-6C4A-4F77-915F-F3B25B023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993E312A-E6A6-4B52-ADE6-618ADC89BA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2F0F3026-2480-472B-8C52-36812C81E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34E1C992-559D-4827-9F30-31A3CA7A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D9F2FB98-F443-498F-AAD9-694582568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75DBF6EC-ED50-43E4-8A8B-64CE86A88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FD854F40-AC43-4F21-9C62-2CE35CFD2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62CCB560-494A-4F74-9DE4-068806A89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6F9A05F2-B5D2-4D8A-9A78-14E45C13F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A6373189-19BB-4BEC-84A3-432253E05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71AB3122-947A-44DB-B190-A2601C6C9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74B4109D-3AFC-4D44-87B1-0CDED3E63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44AAD39F-F7C9-4D00-95E0-0465B4E85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C1DCAB8D-6EF6-4A84-8D0C-AA9226DEC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C407F97F-83CF-4703-B9E0-6335530E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0D8D2363-5D84-4CFF-89AA-3C93C859D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0435A35C-AC99-4E12-8CB0-9C640DAA9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F20392CF-2256-4527-836B-2E6F88596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C52C3AD3-122C-4010-9C55-B0247F8CC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EFCB53ED-09C0-4AD7-9BBC-366833D5F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6F309F52-BFCF-47D9-8089-BC049540D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5F9AE85F-C7AA-4761-B468-2E100829B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2C81C778-91E5-4AE9-AACB-8566E7A28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6C56E0B4-58A0-4B2B-BD56-54121BB8D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88A29CFE-13A6-4509-946F-5C074F856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00235A0A-018B-4499-AC16-AF83457BF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861DF9B7-50DC-4EBE-8B23-97FE92DBB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69673907-73D7-4729-A911-9BD078EC2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4DC844D3-8053-4EE7-A286-50157B6FD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D67575A0-A45A-4773-874C-16370E367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4327252B-B62B-4DE0-A924-B7F6E40AD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0" name="Rectangle 45">
              <a:extLst>
                <a:ext uri="{FF2B5EF4-FFF2-40B4-BE49-F238E27FC236}">
                  <a16:creationId xmlns:a16="http://schemas.microsoft.com/office/drawing/2014/main" id="{778BC6A7-AC19-497B-A7C6-E447B2EBD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4E79A87B-BF1F-437A-9FED-BE93025E5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DFAAF3CC-B4E0-45C8-AC2D-EF0D6D823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A5A12C87-1E4A-4664-B2F4-A1C8B656F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B3AF8230-4630-4505-ADDB-16A9B6B37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33F93F6D-724D-42F3-AF1D-3081EAB5D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F5DD7A8F-FB67-4E79-80DB-0FAF3A098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7B140A84-E89E-4A80-9DF8-7BCA45F90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279E1D6A-EFE2-44C6-A5BF-DFADF0DC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C9FA2204-561F-4ABB-988C-03053820F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8BD7D04E-AC0A-424F-BC40-28842DAF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32B616A2-FE09-47DD-B58C-12EE58B7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08C5EAF5-6064-484E-BA05-80D09D84E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F11D90DF-D275-4725-884C-77E5E01D8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7A070EAD-1DCD-4F3D-BA84-799B891A0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62C6C5E-6118-8CB3-1051-48E9E4A69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0" y="1122363"/>
            <a:ext cx="7559039" cy="30273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r>
              <a:rPr lang="en-US" sz="5400" b="1" dirty="0"/>
              <a:t>SZERVEZETT </a:t>
            </a:r>
            <a:br>
              <a:rPr lang="en-US" sz="5400" b="1" dirty="0"/>
            </a:br>
            <a:r>
              <a:rPr lang="en-US" sz="5400" b="1" dirty="0" err="1"/>
              <a:t>Daganatszűrések</a:t>
            </a:r>
            <a:br>
              <a:rPr lang="en-US" sz="5400" b="1" dirty="0"/>
            </a:br>
            <a:endParaRPr lang="en-US" sz="5400" b="1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E471E13-6104-4637-8A8F-B545529B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68" name="Rectangle 5">
              <a:extLst>
                <a:ext uri="{FF2B5EF4-FFF2-40B4-BE49-F238E27FC236}">
                  <a16:creationId xmlns:a16="http://schemas.microsoft.com/office/drawing/2014/main" id="{802F412D-6781-427D-AB79-09FD610CC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8471B962-D824-43CE-B5DD-704B305B2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ED60EBD3-FA75-460B-AFBD-3F234A0CA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1" name="Rectangle 8">
              <a:extLst>
                <a:ext uri="{FF2B5EF4-FFF2-40B4-BE49-F238E27FC236}">
                  <a16:creationId xmlns:a16="http://schemas.microsoft.com/office/drawing/2014/main" id="{D0791244-FBF2-49D9-BDBC-E2E58C86B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EE4C4B1-195C-40F5-A78F-2EB7ED6E6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22766AF8-3850-41E4-80D0-321D9A13D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8834F8EE-AB04-42FE-AE7B-3E9C6ACA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C86BB534-4617-4275-908E-357CF2246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B6DEB58B-8D28-4BE9-9CA9-F4B3A083B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25A772BC-4720-4EC2-AD61-A7B74E915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60D6B27E-FAC5-4267-80A9-DE4D2E02B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1F39FA83-D8C8-4CE3-9C62-10375FD04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E09B4CF3-A51F-4787-81FE-F5C79BA42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6695CB35-74E4-43C0-89F5-9FDA59B3A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945450CE-FB13-4C46-825F-5BB191703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E80AA0B2-7FE7-4B75-AC25-E0F6C0FE4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2E81F7C1-AD8F-41A0-91A8-E05F66CB0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F4E8A538-9FFA-4C76-BCE2-D54F56A11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3C412824-3CBA-4E74-B2FD-936EA70486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E28DC1F0-74FF-4D97-BD4D-FD42DE4AC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77CEC4FA-6FD3-4ABF-BF98-94E7947A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id="{D4E61DA7-BFA9-48AF-BD6F-EBB15C235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57164D6A-1DD9-43AE-878F-A413DC26FB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4949EBA6-53D9-4F2D-91DB-EA7AE260F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0AFEA5FA-F759-441C-A0BC-7EDC79A6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5B913AE0-5DC8-4244-8C26-ED97F834E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A87DB58A-25D2-46F1-85E3-06F964D01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E7AE8209-F3E7-4ACA-98D0-90B282A14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6" name="Rectangle 33">
              <a:extLst>
                <a:ext uri="{FF2B5EF4-FFF2-40B4-BE49-F238E27FC236}">
                  <a16:creationId xmlns:a16="http://schemas.microsoft.com/office/drawing/2014/main" id="{1CED7927-A7C7-444A-A8F3-6348852AE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08BEDF90-F9A6-4DE4-94B6-43E416039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36540D5F-1C77-438A-BF12-56455C472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52FC779A-BC55-40AC-8FFD-E014F8C05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63E42DE5-DC0E-4043-8A35-20C53074A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41581FA6-993A-4899-ADF1-0A83A623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id="{33C4FDB9-01D2-4CB0-BFED-216CAC7EB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id="{34E715AB-2B68-41C4-A61F-02C413F24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id="{D3861C35-D060-408D-9871-4DA2D0547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id="{B4F4F38F-33FE-48A0-986D-FB771F18B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6" name="Freeform 43">
              <a:extLst>
                <a:ext uri="{FF2B5EF4-FFF2-40B4-BE49-F238E27FC236}">
                  <a16:creationId xmlns:a16="http://schemas.microsoft.com/office/drawing/2014/main" id="{50FCFC8E-2DC3-4F27-9E02-196830E78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7" name="Freeform 44">
              <a:extLst>
                <a:ext uri="{FF2B5EF4-FFF2-40B4-BE49-F238E27FC236}">
                  <a16:creationId xmlns:a16="http://schemas.microsoft.com/office/drawing/2014/main" id="{3A6EE414-1500-4144-B453-BA950E510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8" name="Rectangle 45">
              <a:extLst>
                <a:ext uri="{FF2B5EF4-FFF2-40B4-BE49-F238E27FC236}">
                  <a16:creationId xmlns:a16="http://schemas.microsoft.com/office/drawing/2014/main" id="{0C1A9D8A-5515-4C84-AE17-A6D51243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9" name="Freeform 46">
              <a:extLst>
                <a:ext uri="{FF2B5EF4-FFF2-40B4-BE49-F238E27FC236}">
                  <a16:creationId xmlns:a16="http://schemas.microsoft.com/office/drawing/2014/main" id="{E8E7C8C7-FE85-4C8F-960C-3748511E0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0" name="Freeform 47">
              <a:extLst>
                <a:ext uri="{FF2B5EF4-FFF2-40B4-BE49-F238E27FC236}">
                  <a16:creationId xmlns:a16="http://schemas.microsoft.com/office/drawing/2014/main" id="{33DF2ED7-F601-4A9F-AA50-822ED85D5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1" name="Freeform 48">
              <a:extLst>
                <a:ext uri="{FF2B5EF4-FFF2-40B4-BE49-F238E27FC236}">
                  <a16:creationId xmlns:a16="http://schemas.microsoft.com/office/drawing/2014/main" id="{FEDB3A05-6FDD-4E87-B800-8F9975244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2" name="Freeform 49">
              <a:extLst>
                <a:ext uri="{FF2B5EF4-FFF2-40B4-BE49-F238E27FC236}">
                  <a16:creationId xmlns:a16="http://schemas.microsoft.com/office/drawing/2014/main" id="{AD6225C0-E391-49D5-9A7B-57C5ED60E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3" name="Freeform 50">
              <a:extLst>
                <a:ext uri="{FF2B5EF4-FFF2-40B4-BE49-F238E27FC236}">
                  <a16:creationId xmlns:a16="http://schemas.microsoft.com/office/drawing/2014/main" id="{B814B458-45E5-451C-9CBD-027E3776A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4" name="Freeform 51">
              <a:extLst>
                <a:ext uri="{FF2B5EF4-FFF2-40B4-BE49-F238E27FC236}">
                  <a16:creationId xmlns:a16="http://schemas.microsoft.com/office/drawing/2014/main" id="{59167140-9A0D-4FE7-8E37-2CD613011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5" name="Freeform 52">
              <a:extLst>
                <a:ext uri="{FF2B5EF4-FFF2-40B4-BE49-F238E27FC236}">
                  <a16:creationId xmlns:a16="http://schemas.microsoft.com/office/drawing/2014/main" id="{2D38B213-991B-495D-8886-04CAD44C7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6" name="Freeform 53">
              <a:extLst>
                <a:ext uri="{FF2B5EF4-FFF2-40B4-BE49-F238E27FC236}">
                  <a16:creationId xmlns:a16="http://schemas.microsoft.com/office/drawing/2014/main" id="{67C1C3DA-3972-4D98-9D9E-390461B28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7" name="Freeform 54">
              <a:extLst>
                <a:ext uri="{FF2B5EF4-FFF2-40B4-BE49-F238E27FC236}">
                  <a16:creationId xmlns:a16="http://schemas.microsoft.com/office/drawing/2014/main" id="{972F8941-61DB-48E1-B9C1-E73247056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8" name="Freeform 55">
              <a:extLst>
                <a:ext uri="{FF2B5EF4-FFF2-40B4-BE49-F238E27FC236}">
                  <a16:creationId xmlns:a16="http://schemas.microsoft.com/office/drawing/2014/main" id="{857B495F-5C9B-435F-8D39-45CC57471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9" name="Freeform 56">
              <a:extLst>
                <a:ext uri="{FF2B5EF4-FFF2-40B4-BE49-F238E27FC236}">
                  <a16:creationId xmlns:a16="http://schemas.microsoft.com/office/drawing/2014/main" id="{B607428B-B7C9-4017-84F8-19C9B2134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20" name="Freeform 57">
              <a:extLst>
                <a:ext uri="{FF2B5EF4-FFF2-40B4-BE49-F238E27FC236}">
                  <a16:creationId xmlns:a16="http://schemas.microsoft.com/office/drawing/2014/main" id="{A20C5139-2108-4F5E-B892-64F1D8605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21" name="Freeform 58">
              <a:extLst>
                <a:ext uri="{FF2B5EF4-FFF2-40B4-BE49-F238E27FC236}">
                  <a16:creationId xmlns:a16="http://schemas.microsoft.com/office/drawing/2014/main" id="{C2A51623-F2F3-4584-93F5-598E56A5F4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22520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7C8C438-C7CE-810D-97F0-6F06E67CD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469" y="533402"/>
            <a:ext cx="9517062" cy="7350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4000" b="1" dirty="0"/>
              <a:t>Szervezett Daganat szűrések 1.</a:t>
            </a:r>
            <a:br>
              <a:rPr lang="hu-HU" sz="4000" b="1" dirty="0"/>
            </a:br>
            <a:r>
              <a:rPr lang="hu-HU" sz="4000" b="1" dirty="0"/>
              <a:t>EMLŐSZŰRÉS 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9D347C9B-6460-8D2F-C501-41C394A62051}"/>
              </a:ext>
            </a:extLst>
          </p:cNvPr>
          <p:cNvSpPr/>
          <p:nvPr/>
        </p:nvSpPr>
        <p:spPr>
          <a:xfrm>
            <a:off x="1100138" y="1568452"/>
            <a:ext cx="100044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3600" dirty="0"/>
              <a:t>MAMMOGRÁFIÁVAL A 45-65 ÉV KÖZÖTTI NŐK KÉTÉVENKÉNT VÉGZETT EMLŐSZŰRÉSE </a:t>
            </a:r>
          </a:p>
        </p:txBody>
      </p:sp>
      <p:grpSp>
        <p:nvGrpSpPr>
          <p:cNvPr id="3" name="Group 26">
            <a:extLst>
              <a:ext uri="{FF2B5EF4-FFF2-40B4-BE49-F238E27FC236}">
                <a16:creationId xmlns:a16="http://schemas.microsoft.com/office/drawing/2014/main" id="{6F0A4CCB-6954-7941-A707-D9529D36D532}"/>
              </a:ext>
            </a:extLst>
          </p:cNvPr>
          <p:cNvGrpSpPr>
            <a:grpSpLocks/>
          </p:cNvGrpSpPr>
          <p:nvPr/>
        </p:nvGrpSpPr>
        <p:grpSpPr bwMode="auto">
          <a:xfrm>
            <a:off x="595482" y="2925943"/>
            <a:ext cx="10259049" cy="1666945"/>
            <a:chOff x="-113" y="1980"/>
            <a:chExt cx="5760" cy="1291"/>
          </a:xfrm>
        </p:grpSpPr>
        <p:grpSp>
          <p:nvGrpSpPr>
            <p:cNvPr id="5" name="Group 24">
              <a:extLst>
                <a:ext uri="{FF2B5EF4-FFF2-40B4-BE49-F238E27FC236}">
                  <a16:creationId xmlns:a16="http://schemas.microsoft.com/office/drawing/2014/main" id="{2B587A82-1DD4-ADBE-38F3-7347FA9B61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13" y="1980"/>
              <a:ext cx="5760" cy="1291"/>
              <a:chOff x="-113" y="1979"/>
              <a:chExt cx="5760" cy="1340"/>
            </a:xfrm>
          </p:grpSpPr>
          <p:sp>
            <p:nvSpPr>
              <p:cNvPr id="7" name="Line 4">
                <a:extLst>
                  <a:ext uri="{FF2B5EF4-FFF2-40B4-BE49-F238E27FC236}">
                    <a16:creationId xmlns:a16="http://schemas.microsoft.com/office/drawing/2014/main" id="{025F85D4-24F5-8EC6-26F1-2B52FDEC5C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" y="2614"/>
                <a:ext cx="52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" name="Line 5">
                <a:extLst>
                  <a:ext uri="{FF2B5EF4-FFF2-40B4-BE49-F238E27FC236}">
                    <a16:creationId xmlns:a16="http://schemas.microsoft.com/office/drawing/2014/main" id="{705433B4-DC0D-C55D-46B9-00B9F1010A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4" y="2251"/>
                <a:ext cx="0" cy="7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" name="Line 6">
                <a:extLst>
                  <a:ext uri="{FF2B5EF4-FFF2-40B4-BE49-F238E27FC236}">
                    <a16:creationId xmlns:a16="http://schemas.microsoft.com/office/drawing/2014/main" id="{7225B3BF-24BF-A597-0D39-DFC298BCAD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2251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" name="Line 7">
                <a:extLst>
                  <a:ext uri="{FF2B5EF4-FFF2-40B4-BE49-F238E27FC236}">
                    <a16:creationId xmlns:a16="http://schemas.microsoft.com/office/drawing/2014/main" id="{BEC5B935-E590-F88A-7D94-5999EF79B2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6" y="2251"/>
                <a:ext cx="0" cy="7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1" name="Line 8">
                <a:extLst>
                  <a:ext uri="{FF2B5EF4-FFF2-40B4-BE49-F238E27FC236}">
                    <a16:creationId xmlns:a16="http://schemas.microsoft.com/office/drawing/2014/main" id="{7C680593-5005-6198-FBCF-6AE773E666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2" y="2251"/>
                <a:ext cx="0" cy="7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" name="Line 9">
                <a:extLst>
                  <a:ext uri="{FF2B5EF4-FFF2-40B4-BE49-F238E27FC236}">
                    <a16:creationId xmlns:a16="http://schemas.microsoft.com/office/drawing/2014/main" id="{60FF64FD-176F-4907-35F4-0896848798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57" y="2251"/>
                <a:ext cx="0" cy="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" name="Text Box 10">
                <a:extLst>
                  <a:ext uri="{FF2B5EF4-FFF2-40B4-BE49-F238E27FC236}">
                    <a16:creationId xmlns:a16="http://schemas.microsoft.com/office/drawing/2014/main" id="{B2C4A976-AA34-C3EF-3250-CDC452FAD3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8" y="1979"/>
                <a:ext cx="363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hu-HU" altLang="hu-HU"/>
                  <a:t>5</a:t>
                </a:r>
              </a:p>
            </p:txBody>
          </p:sp>
          <p:sp>
            <p:nvSpPr>
              <p:cNvPr id="14" name="Text Box 11">
                <a:extLst>
                  <a:ext uri="{FF2B5EF4-FFF2-40B4-BE49-F238E27FC236}">
                    <a16:creationId xmlns:a16="http://schemas.microsoft.com/office/drawing/2014/main" id="{D6146205-F2D2-6E2D-4800-1568048A29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9" y="1979"/>
                <a:ext cx="363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altLang="hu-HU"/>
                  <a:t>10</a:t>
                </a:r>
              </a:p>
            </p:txBody>
          </p:sp>
          <p:sp>
            <p:nvSpPr>
              <p:cNvPr id="15" name="Text Box 12">
                <a:extLst>
                  <a:ext uri="{FF2B5EF4-FFF2-40B4-BE49-F238E27FC236}">
                    <a16:creationId xmlns:a16="http://schemas.microsoft.com/office/drawing/2014/main" id="{92A1FEEB-C1B0-14A0-5A2D-8B11F3F85F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2024"/>
                <a:ext cx="318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altLang="hu-HU"/>
                  <a:t>15</a:t>
                </a:r>
              </a:p>
            </p:txBody>
          </p:sp>
          <p:sp>
            <p:nvSpPr>
              <p:cNvPr id="16" name="Text Box 13">
                <a:extLst>
                  <a:ext uri="{FF2B5EF4-FFF2-40B4-BE49-F238E27FC236}">
                    <a16:creationId xmlns:a16="http://schemas.microsoft.com/office/drawing/2014/main" id="{63D6CB64-DD28-C004-24D1-EDBEF86E70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1" y="2024"/>
                <a:ext cx="363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altLang="hu-HU"/>
                  <a:t>20</a:t>
                </a:r>
              </a:p>
            </p:txBody>
          </p:sp>
          <p:sp>
            <p:nvSpPr>
              <p:cNvPr id="17" name="Text Box 14">
                <a:extLst>
                  <a:ext uri="{FF2B5EF4-FFF2-40B4-BE49-F238E27FC236}">
                    <a16:creationId xmlns:a16="http://schemas.microsoft.com/office/drawing/2014/main" id="{A182570F-EF29-2062-0A9C-8C03FE7872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6" y="1979"/>
                <a:ext cx="363" cy="2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altLang="hu-HU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30</a:t>
                </a:r>
              </a:p>
            </p:txBody>
          </p:sp>
          <p:sp>
            <p:nvSpPr>
              <p:cNvPr id="18" name="Text Box 16">
                <a:extLst>
                  <a:ext uri="{FF2B5EF4-FFF2-40B4-BE49-F238E27FC236}">
                    <a16:creationId xmlns:a16="http://schemas.microsoft.com/office/drawing/2014/main" id="{2DCB8AEE-3F1C-16DF-A172-FE6AE95011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13" y="2024"/>
                <a:ext cx="1496" cy="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altLang="hu-HU" sz="2400" dirty="0"/>
                  <a:t>DAGANAT ÁTMÉRŐ</a:t>
                </a:r>
              </a:p>
            </p:txBody>
          </p:sp>
          <p:sp>
            <p:nvSpPr>
              <p:cNvPr id="19" name="Text Box 17">
                <a:extLst>
                  <a:ext uri="{FF2B5EF4-FFF2-40B4-BE49-F238E27FC236}">
                    <a16:creationId xmlns:a16="http://schemas.microsoft.com/office/drawing/2014/main" id="{6FF0ACEF-E760-A1A8-C886-011712474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" y="2704"/>
                <a:ext cx="1134" cy="5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altLang="hu-HU" sz="2000" dirty="0"/>
                  <a:t>ÁTTÉT VALÓSZÍNŰSÉGE</a:t>
                </a:r>
              </a:p>
            </p:txBody>
          </p:sp>
          <p:sp>
            <p:nvSpPr>
              <p:cNvPr id="20" name="Text Box 18">
                <a:extLst>
                  <a:ext uri="{FF2B5EF4-FFF2-40B4-BE49-F238E27FC236}">
                    <a16:creationId xmlns:a16="http://schemas.microsoft.com/office/drawing/2014/main" id="{854CA416-43DA-2C35-3F0A-22D2BEB97D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2" y="3067"/>
                <a:ext cx="363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altLang="hu-HU"/>
                  <a:t>10</a:t>
                </a:r>
              </a:p>
            </p:txBody>
          </p:sp>
          <p:sp>
            <p:nvSpPr>
              <p:cNvPr id="21" name="Text Box 19">
                <a:extLst>
                  <a:ext uri="{FF2B5EF4-FFF2-40B4-BE49-F238E27FC236}">
                    <a16:creationId xmlns:a16="http://schemas.microsoft.com/office/drawing/2014/main" id="{6C9328D3-6381-1047-B59E-C34B52F409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9" y="3067"/>
                <a:ext cx="453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altLang="hu-HU"/>
                  <a:t>15</a:t>
                </a:r>
              </a:p>
            </p:txBody>
          </p:sp>
          <p:sp>
            <p:nvSpPr>
              <p:cNvPr id="22" name="Text Box 20">
                <a:extLst>
                  <a:ext uri="{FF2B5EF4-FFF2-40B4-BE49-F238E27FC236}">
                    <a16:creationId xmlns:a16="http://schemas.microsoft.com/office/drawing/2014/main" id="{0E3DBE19-4C7B-39C9-EBAA-019451901C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3067"/>
                <a:ext cx="31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altLang="hu-HU"/>
                  <a:t>25</a:t>
                </a:r>
              </a:p>
            </p:txBody>
          </p:sp>
          <p:sp>
            <p:nvSpPr>
              <p:cNvPr id="23" name="Text Box 21">
                <a:extLst>
                  <a:ext uri="{FF2B5EF4-FFF2-40B4-BE49-F238E27FC236}">
                    <a16:creationId xmlns:a16="http://schemas.microsoft.com/office/drawing/2014/main" id="{5E56F620-11A9-F5A1-23E9-7E3C275DB9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6" y="3022"/>
                <a:ext cx="363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altLang="hu-HU"/>
                  <a:t>40</a:t>
                </a:r>
              </a:p>
            </p:txBody>
          </p:sp>
          <p:sp>
            <p:nvSpPr>
              <p:cNvPr id="24" name="Text Box 22">
                <a:extLst>
                  <a:ext uri="{FF2B5EF4-FFF2-40B4-BE49-F238E27FC236}">
                    <a16:creationId xmlns:a16="http://schemas.microsoft.com/office/drawing/2014/main" id="{32EE292E-726E-AB64-04A0-FA5F514B50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1" y="3022"/>
                <a:ext cx="363" cy="2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altLang="hu-HU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70</a:t>
                </a:r>
              </a:p>
            </p:txBody>
          </p:sp>
          <p:sp>
            <p:nvSpPr>
              <p:cNvPr id="25" name="Text Box 23">
                <a:extLst>
                  <a:ext uri="{FF2B5EF4-FFF2-40B4-BE49-F238E27FC236}">
                    <a16:creationId xmlns:a16="http://schemas.microsoft.com/office/drawing/2014/main" id="{2A04B342-05D2-4120-5FA5-0980BCEDD8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5" y="2976"/>
                <a:ext cx="272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altLang="hu-HU"/>
                  <a:t>%</a:t>
                </a:r>
              </a:p>
            </p:txBody>
          </p:sp>
        </p:grpSp>
        <p:sp>
          <p:nvSpPr>
            <p:cNvPr id="6" name="Line 25">
              <a:extLst>
                <a:ext uri="{FF2B5EF4-FFF2-40B4-BE49-F238E27FC236}">
                  <a16:creationId xmlns:a16="http://schemas.microsoft.com/office/drawing/2014/main" id="{E4872F2B-AECA-4CC4-DD14-1DE66A1759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2523"/>
              <a:ext cx="52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4E4D0F17-C86E-BA3F-F134-E629D4C3DD12}"/>
              </a:ext>
            </a:extLst>
          </p:cNvPr>
          <p:cNvSpPr txBox="1"/>
          <p:nvPr/>
        </p:nvSpPr>
        <p:spPr>
          <a:xfrm>
            <a:off x="1119945" y="4968506"/>
            <a:ext cx="973458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altLang="hu-HU" sz="2800" u="sng" dirty="0"/>
              <a:t>CÉL</a:t>
            </a:r>
            <a:r>
              <a:rPr lang="hu-HU" altLang="hu-HU" sz="2800" dirty="0"/>
              <a:t> A MÉG NEM TAPINTHATÓ TUMOROK  FELKUTATÁSA. A </a:t>
            </a:r>
            <a:r>
              <a:rPr lang="hu-HU" altLang="hu-HU" sz="2800" b="1" u="sng" dirty="0"/>
              <a:t>10MM-NÉL NEM NAGYOBB</a:t>
            </a:r>
            <a:r>
              <a:rPr lang="hu-HU" altLang="hu-HU" sz="2800" dirty="0"/>
              <a:t>, NEM TAPINTHATÓ, REJTETTEN NÖVEKVŐ DAGANAT KIMUTATÁSA.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B5300-5C80-064B-1672-F9C29E4BA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259720A-107A-32B0-AB52-37B1AACED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469" y="533402"/>
            <a:ext cx="9517062" cy="7350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4000" b="1" dirty="0"/>
              <a:t>Szervezett Daganat szűrések 1.</a:t>
            </a:r>
            <a:br>
              <a:rPr lang="hu-HU" sz="4000" b="1" dirty="0"/>
            </a:br>
            <a:r>
              <a:rPr lang="hu-HU" sz="4000" b="1" dirty="0"/>
              <a:t>EMLŐSZŰRÉS – 65 év felett</a:t>
            </a:r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0FD2E208-F958-5F4D-FF45-7C3278BDC593}"/>
              </a:ext>
            </a:extLst>
          </p:cNvPr>
          <p:cNvSpPr txBox="1"/>
          <p:nvPr/>
        </p:nvSpPr>
        <p:spPr>
          <a:xfrm>
            <a:off x="1192609" y="1702177"/>
            <a:ext cx="10137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A szűrést addig kell folytatni, amíg egy nő jó egészségnek örvend, és várhatóan még legalább 10 évig él. (American </a:t>
            </a:r>
            <a:r>
              <a:rPr lang="hu-HU" sz="3200" dirty="0" err="1"/>
              <a:t>Cancer</a:t>
            </a:r>
            <a:r>
              <a:rPr lang="hu-HU" sz="3200" dirty="0"/>
              <a:t> Society, 2023)</a:t>
            </a:r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670792FA-D114-DC76-67B6-1A56FEA2008E}"/>
              </a:ext>
            </a:extLst>
          </p:cNvPr>
          <p:cNvSpPr txBox="1"/>
          <p:nvPr/>
        </p:nvSpPr>
        <p:spPr>
          <a:xfrm>
            <a:off x="986589" y="3429000"/>
            <a:ext cx="10457699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2800" dirty="0"/>
              <a:t>Az új esetek 45—a 65 év feletti, az emlőrák előfordulása a 70 és 74 év között éri el a csúcsot, de a 75 év felettiek aránya továbbra is magas. a kutatás azt mutatja, hogy 75 éves vagy idősebb nők szűrése előnyös, de egy kísérleti </a:t>
            </a:r>
            <a:r>
              <a:rPr lang="hu-HU" sz="2800" u="sng" dirty="0"/>
              <a:t>VIZSGÁLAT NEM MUTATTAN KI AZ EMLŐRÁKSZŰRÉS ELŐNYÉT 75 ÉS 84 ÉV KÖZÖTTI NŐKNÉL</a:t>
            </a:r>
            <a:r>
              <a:rPr lang="hu-HU" sz="2800" dirty="0"/>
              <a:t>. így nincs elegendő bizonyíték a szűrés mellett vagy ellen javasolni. mammográfia 75 éves vagy idősebb nőknél. (U.S. </a:t>
            </a:r>
            <a:r>
              <a:rPr lang="hu-HU" sz="2800" dirty="0" err="1"/>
              <a:t>Preventive</a:t>
            </a:r>
            <a:r>
              <a:rPr lang="hu-HU" sz="2800" dirty="0"/>
              <a:t> </a:t>
            </a:r>
            <a:r>
              <a:rPr lang="hu-HU" sz="2800" dirty="0" err="1"/>
              <a:t>Services</a:t>
            </a:r>
            <a:r>
              <a:rPr lang="hu-HU" sz="2800" dirty="0"/>
              <a:t> </a:t>
            </a:r>
            <a:r>
              <a:rPr lang="hu-HU" sz="2800" dirty="0" err="1"/>
              <a:t>Task</a:t>
            </a:r>
            <a:r>
              <a:rPr lang="hu-HU" sz="2800" dirty="0"/>
              <a:t> </a:t>
            </a:r>
            <a:r>
              <a:rPr lang="hu-HU" sz="2800" dirty="0" err="1"/>
              <a:t>Force</a:t>
            </a:r>
            <a:r>
              <a:rPr lang="hu-HU" sz="2800" dirty="0"/>
              <a:t>, 2024)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67437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1375F2-60B1-44ED-B60A-019C4BD5A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CE88D9FE-EF8C-7B01-EC26-79513538C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114" y="-7571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hu-HU" b="1" dirty="0"/>
              <a:t>Előadás témái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243F30-7F06-36C7-47D2-27BC6E8B5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82712"/>
            <a:ext cx="10342563" cy="494823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AutoNum type="arabicPeriod"/>
            </a:pPr>
            <a:r>
              <a:rPr lang="hu-HU" sz="2800" dirty="0"/>
              <a:t>LEGGYAKORIBB MEGBETEGEDÉSEK, HALÁLOKOK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AutoNum type="arabicPeriod"/>
            </a:pPr>
            <a:r>
              <a:rPr lang="hu-HU" sz="2800" dirty="0"/>
              <a:t>ALAPFOGALMAK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hu-HU" sz="2800" dirty="0"/>
              <a:t>A MEGELŐZÉS SZINTJEI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hu-HU" sz="2800" dirty="0"/>
              <a:t>A SZŰRÉS FOGALMA, JELLEMZŐI ÉS HELYE AZ ORVOSI ELLÁTÁSBAN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hu-HU" sz="2800" dirty="0"/>
              <a:t>ALKALOMSZERŰ ÉS SZERVEZETT SZŰRÉSEK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hu-HU" sz="2800" dirty="0"/>
              <a:t>DAGANATSZŰRÉS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hu-HU" sz="2800" dirty="0"/>
              <a:t>SZÍV ÉS ÉRRENDSZERI BETEGSÉGEK SZŰRÉSE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hu-HU" sz="2800" dirty="0"/>
              <a:t>CSONTRITKULÁS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hu-HU" sz="2800" dirty="0"/>
              <a:t>FIZIKAI AKTIVITÁS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endParaRPr lang="hu-HU" sz="1900" dirty="0"/>
          </a:p>
          <a:p>
            <a:pPr marL="457200" indent="-457200">
              <a:lnSpc>
                <a:spcPct val="110000"/>
              </a:lnSpc>
              <a:buAutoNum type="arabicPeriod"/>
            </a:pPr>
            <a:endParaRPr lang="hu-HU" sz="1900" dirty="0"/>
          </a:p>
          <a:p>
            <a:pPr marL="457200" indent="-457200">
              <a:lnSpc>
                <a:spcPct val="110000"/>
              </a:lnSpc>
              <a:buAutoNum type="arabicPeriod"/>
            </a:pPr>
            <a:endParaRPr lang="hu-HU" sz="19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485B3F6-654D-4842-A2DE-677D12FED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BF4365F4-C63C-4FC2-907B-1F7D414B9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B0538225-01AB-41C4-9A02-FE1BD81D6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66942F07-D7CC-49EB-BF73-8B94D5F4F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4D3CACE0-3AC7-4A9F-9A3F-1694ACCD4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19063B47-FBFB-4EA1-A3FB-BECE005F4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B856863B-C809-4C31-94D0-659A91851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298CB3D7-7373-4AC6-9E2C-4AFDDE280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7DE09F1B-2326-4ED3-B63B-A30815DDE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2498F244-3CE6-4D90-B5CF-5189DB17D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" name="Rectangle 41">
              <a:extLst>
                <a:ext uri="{FF2B5EF4-FFF2-40B4-BE49-F238E27FC236}">
                  <a16:creationId xmlns:a16="http://schemas.microsoft.com/office/drawing/2014/main" id="{9A30DD13-FA10-4B9F-8B4D-97B7287B8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711509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59C4B-D711-8D4E-A2E8-3D9D4F703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DE06D87-8833-0118-B2D6-94D01C027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469" y="533402"/>
            <a:ext cx="9517062" cy="7350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4000" b="1" dirty="0"/>
              <a:t>Szervezett Daganat szűrések 2.</a:t>
            </a:r>
            <a:br>
              <a:rPr lang="hu-HU" sz="4000" b="1" dirty="0"/>
            </a:br>
            <a:r>
              <a:rPr lang="hu-HU" sz="4000" b="1" dirty="0" err="1"/>
              <a:t>méhnyakSZŰRÉS</a:t>
            </a:r>
            <a:r>
              <a:rPr lang="hu-HU" sz="4000" b="1" dirty="0"/>
              <a:t> – 65 év felett</a:t>
            </a:r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F06D7AFD-6F5E-DF7C-6BE7-90307D5F04A9}"/>
              </a:ext>
            </a:extLst>
          </p:cNvPr>
          <p:cNvSpPr txBox="1"/>
          <p:nvPr/>
        </p:nvSpPr>
        <p:spPr>
          <a:xfrm>
            <a:off x="857250" y="1457325"/>
            <a:ext cx="11115675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hu-HU" sz="2800" dirty="0"/>
              <a:t>A 25-65 KÖZÖTTI NŐK EGYSZERI NEGATÍV SZŰRŐVIZSGÁLATA UTÁN 3 ÉVENKÉNT MEGISMÉTELT CITOLÓGIAI SZŰRŐVIZSGÁLAT.</a:t>
            </a:r>
          </a:p>
          <a:p>
            <a:endParaRPr lang="hu-HU" sz="2800" dirty="0"/>
          </a:p>
          <a:p>
            <a:pPr marL="457200" indent="-457200">
              <a:buFont typeface="Wingdings" pitchFamily="2" charset="2"/>
              <a:buChar char="Ø"/>
            </a:pPr>
            <a:r>
              <a:rPr lang="hu-HU" sz="2800" dirty="0"/>
              <a:t>65 évnél idősebb nőknél, akik előzetesen megfelelő szűrésen estek át, és egyébként nincs nagy kockázata a méhnyakrák kialakulásának, további szűrés nem ajánlott. </a:t>
            </a:r>
            <a:r>
              <a:rPr lang="hu-HU" sz="2000" dirty="0"/>
              <a:t>(U.S. </a:t>
            </a:r>
            <a:r>
              <a:rPr lang="hu-HU" sz="2000" dirty="0" err="1"/>
              <a:t>Preventive</a:t>
            </a:r>
            <a:r>
              <a:rPr lang="hu-HU" sz="2000" dirty="0"/>
              <a:t> </a:t>
            </a:r>
            <a:r>
              <a:rPr lang="hu-HU" sz="2000" dirty="0" err="1"/>
              <a:t>Services</a:t>
            </a:r>
            <a:r>
              <a:rPr lang="hu-HU" sz="2000" dirty="0"/>
              <a:t> </a:t>
            </a:r>
            <a:r>
              <a:rPr lang="hu-HU" sz="2000" dirty="0" err="1"/>
              <a:t>Task</a:t>
            </a:r>
            <a:r>
              <a:rPr lang="hu-HU" sz="2000" dirty="0"/>
              <a:t> </a:t>
            </a:r>
            <a:r>
              <a:rPr lang="hu-HU" sz="2000" dirty="0" err="1"/>
              <a:t>Force</a:t>
            </a:r>
            <a:r>
              <a:rPr lang="hu-HU" sz="2000" dirty="0"/>
              <a:t>, 2024)</a:t>
            </a:r>
            <a:endParaRPr lang="hu-HU" altLang="hu-HU" sz="2000" dirty="0"/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hu-HU" altLang="hu-HU" sz="2800" dirty="0"/>
              <a:t>65 éves kor után, ha nemi kapcsolat már nincs és a korábbi szűrések negatívak voltak, </a:t>
            </a:r>
            <a:r>
              <a:rPr lang="hu-HU" altLang="hu-HU" sz="2800" b="1" dirty="0"/>
              <a:t>nem célszerű</a:t>
            </a:r>
            <a:r>
              <a:rPr lang="hu-HU" altLang="hu-HU" sz="2800" dirty="0"/>
              <a:t> további szűrések végzése. </a:t>
            </a:r>
            <a:r>
              <a:rPr lang="hu-HU" altLang="hu-HU" sz="2000" dirty="0"/>
              <a:t>(Bősze és </a:t>
            </a:r>
            <a:r>
              <a:rPr lang="hu-HU" altLang="hu-HU" sz="2000" dirty="0" err="1"/>
              <a:t>mts</a:t>
            </a:r>
            <a:r>
              <a:rPr lang="hu-HU" altLang="hu-HU" sz="2000" dirty="0"/>
              <a:t>. Méhnyakszűrés hazai irányelvei, 2009)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hu-HU" sz="2800" u="sng" dirty="0"/>
              <a:t>Akiknek kórelőzményében súlyos méhnyakrák előtti elváltozás szerepel, a szűrést a diagnózis után legalább 20 évig folytatni kell, még akkor is, ha a vizsgálat 65 éves kor felett van</a:t>
            </a:r>
            <a:r>
              <a:rPr lang="hu-HU" sz="2800" dirty="0"/>
              <a:t>. </a:t>
            </a:r>
            <a:r>
              <a:rPr lang="hu-HU" sz="2000" dirty="0"/>
              <a:t>(American, </a:t>
            </a:r>
            <a:r>
              <a:rPr lang="hu-HU" sz="2000" dirty="0" err="1"/>
              <a:t>Cancer</a:t>
            </a:r>
            <a:r>
              <a:rPr lang="hu-HU" sz="2000" dirty="0"/>
              <a:t> Society, 2015)</a:t>
            </a:r>
          </a:p>
          <a:p>
            <a:pPr eaLnBrk="1" hangingPunct="1"/>
            <a:endParaRPr lang="hu-HU" altLang="hu-HU" sz="2800" dirty="0"/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86115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A9048-B40A-3B70-6F17-AD90A6EE7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8F949AE-1627-EE26-D575-504EE8C09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469" y="533402"/>
            <a:ext cx="9517062" cy="7350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4000" b="1" dirty="0"/>
              <a:t>Szervezett Daganat szűrések 3.</a:t>
            </a:r>
            <a:br>
              <a:rPr lang="hu-HU" sz="4000" b="1" dirty="0"/>
            </a:br>
            <a:r>
              <a:rPr lang="hu-HU" sz="4000" b="1" dirty="0" err="1"/>
              <a:t>vastagbélSZŰRÉS</a:t>
            </a:r>
            <a:endParaRPr lang="hu-HU" sz="4000" b="1" dirty="0"/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AB354FAC-3C29-6142-D421-C43642A2C164}"/>
              </a:ext>
            </a:extLst>
          </p:cNvPr>
          <p:cNvSpPr txBox="1"/>
          <p:nvPr/>
        </p:nvSpPr>
        <p:spPr>
          <a:xfrm>
            <a:off x="857250" y="1457325"/>
            <a:ext cx="11115675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hu-HU" altLang="hu-HU" sz="3200" b="1" dirty="0"/>
              <a:t>KOCKÁZATI TÉNYEZŐK: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altLang="hu-HU" sz="2800" dirty="0"/>
              <a:t>táplálkozás, öröklött hajlam (vastagbélrák vagy polipok öröklődése, vastagbél krónikus gyulladása, anamnézisben </a:t>
            </a:r>
            <a:r>
              <a:rPr lang="hu-HU" altLang="hu-HU" sz="2800" dirty="0" err="1"/>
              <a:t>adenoma</a:t>
            </a:r>
            <a:r>
              <a:rPr lang="hu-HU" altLang="hu-HU" sz="2800" dirty="0"/>
              <a:t> vagy polip</a:t>
            </a:r>
          </a:p>
          <a:p>
            <a:pPr eaLnBrk="1" hangingPunct="1">
              <a:buFont typeface="Wingdings" pitchFamily="2" charset="2"/>
              <a:buNone/>
            </a:pPr>
            <a:endParaRPr lang="hu-HU" altLang="hu-HU" sz="2800" dirty="0"/>
          </a:p>
          <a:p>
            <a:pPr eaLnBrk="1" hangingPunct="1">
              <a:buFont typeface="Wingdings" pitchFamily="2" charset="2"/>
              <a:buNone/>
            </a:pPr>
            <a:r>
              <a:rPr lang="hu-HU" altLang="hu-HU" sz="4000" b="1" u="sng" dirty="0"/>
              <a:t>CÉL:</a:t>
            </a:r>
            <a:r>
              <a:rPr lang="hu-HU" altLang="hu-HU" sz="4000" b="1" dirty="0"/>
              <a:t> </a:t>
            </a:r>
            <a:r>
              <a:rPr lang="hu-HU" altLang="hu-HU" sz="4000" dirty="0"/>
              <a:t>az 1 cm-nél nagyobb </a:t>
            </a:r>
            <a:r>
              <a:rPr lang="hu-HU" altLang="hu-HU" sz="4000" dirty="0" err="1"/>
              <a:t>adenomatózus</a:t>
            </a:r>
            <a:r>
              <a:rPr lang="hu-HU" altLang="hu-HU" sz="4000" dirty="0"/>
              <a:t> (rosszindulatú elfajulásra hajlamos) polipok korai, még csak bélfalra terjedő felismerése.</a:t>
            </a:r>
          </a:p>
          <a:p>
            <a:pPr eaLnBrk="1" hangingPunct="1">
              <a:buFont typeface="Wingdings" pitchFamily="2" charset="2"/>
              <a:buNone/>
            </a:pPr>
            <a:endParaRPr lang="hu-HU" altLang="hu-HU" sz="4000" dirty="0"/>
          </a:p>
          <a:p>
            <a:pPr eaLnBrk="1" hangingPunct="1"/>
            <a:endParaRPr lang="hu-HU" altLang="hu-HU" sz="2800" dirty="0"/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06726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584C7-8176-FF4B-CCE6-8269ED5BB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B108D4-3915-F380-6F17-F3431534D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469" y="533402"/>
            <a:ext cx="9517062" cy="7350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4000" b="1" dirty="0"/>
              <a:t>Szervezett Daganat szűrések 3.</a:t>
            </a:r>
            <a:br>
              <a:rPr lang="hu-HU" sz="4000" b="1" dirty="0"/>
            </a:br>
            <a:r>
              <a:rPr lang="hu-HU" sz="4000" b="1" dirty="0" err="1"/>
              <a:t>vastagbélSZŰRÉS</a:t>
            </a:r>
            <a:endParaRPr lang="hu-HU" sz="4000" b="1" dirty="0"/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2749841A-5BC2-62B9-E6D1-8F8023830271}"/>
              </a:ext>
            </a:extLst>
          </p:cNvPr>
          <p:cNvSpPr txBox="1"/>
          <p:nvPr/>
        </p:nvSpPr>
        <p:spPr>
          <a:xfrm>
            <a:off x="842962" y="1268414"/>
            <a:ext cx="11349038" cy="6007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u-HU" altLang="hu-HU" sz="4000" dirty="0"/>
              <a:t>Korcsoportok szerinti szűrési ajánlás:</a:t>
            </a:r>
          </a:p>
          <a:p>
            <a:pPr marL="571500" indent="-571500" eaLnBrk="1" hangingPunct="1">
              <a:buFont typeface="Wingdings" pitchFamily="2" charset="2"/>
              <a:buChar char="Ø"/>
              <a:defRPr/>
            </a:pPr>
            <a:r>
              <a:rPr lang="hu-HU" altLang="hu-HU" sz="4000" b="1" u="sng" dirty="0"/>
              <a:t>50-75 ÉVES KORBAN</a:t>
            </a:r>
            <a:endParaRPr lang="hu-HU" altLang="hu-HU" sz="2400" b="1" dirty="0"/>
          </a:p>
          <a:p>
            <a:pPr marL="571500" indent="-571500" eaLnBrk="1" hangingPunct="1">
              <a:buFont typeface="Wingdings" pitchFamily="2" charset="2"/>
              <a:buChar char="Ø"/>
              <a:defRPr/>
            </a:pPr>
            <a:r>
              <a:rPr lang="hu-HU" altLang="hu-HU" sz="4000" dirty="0"/>
              <a:t>76-85 ÉVES KORBAN –NEM KELL AUTOMATIKUSAN SZŰRNI </a:t>
            </a:r>
            <a:r>
              <a:rPr lang="hu-HU" altLang="hu-HU" sz="2800" dirty="0"/>
              <a:t>(C AJÁNLÁS)</a:t>
            </a:r>
          </a:p>
          <a:p>
            <a:pPr eaLnBrk="1" hangingPunct="1">
              <a:defRPr/>
            </a:pPr>
            <a:endParaRPr lang="hu-HU" altLang="hu-HU" sz="2800" dirty="0"/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hu-HU" altLang="hu-HU" sz="4000" dirty="0"/>
              <a:t>85 ÉV FELETT –NEM SZÜKSÉGES </a:t>
            </a:r>
            <a:r>
              <a:rPr lang="hu-HU" altLang="hu-HU" sz="2800" dirty="0"/>
              <a:t>(D AJÁNLÁS)</a:t>
            </a:r>
          </a:p>
          <a:p>
            <a:pPr eaLnBrk="1" hangingPunct="1">
              <a:lnSpc>
                <a:spcPct val="80000"/>
              </a:lnSpc>
              <a:defRPr/>
            </a:pPr>
            <a:endParaRPr lang="hu-HU" altLang="hu-HU" sz="2800" dirty="0"/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hu-HU" altLang="hu-HU" sz="4000" dirty="0"/>
              <a:t>Fokozott kockázat esetén korábban, gyakrabban kell széklet-vér illetve 3 évente endoszkópos vizsgálat</a:t>
            </a:r>
          </a:p>
          <a:p>
            <a:pPr eaLnBrk="1" hangingPunct="1"/>
            <a:endParaRPr lang="hu-HU" altLang="hu-HU" sz="2800" dirty="0"/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680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D2DF3-6AEC-D6F3-E7D5-4A68EBE74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7C378E-0A3F-3BCA-EEB9-93D6B4E5D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469" y="533402"/>
            <a:ext cx="9517062" cy="7350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4000" b="1" dirty="0"/>
              <a:t>Szervezett Daganat szűrések 3.</a:t>
            </a:r>
            <a:br>
              <a:rPr lang="hu-HU" sz="4000" b="1" dirty="0"/>
            </a:br>
            <a:r>
              <a:rPr lang="hu-HU" sz="4000" b="1" dirty="0" err="1"/>
              <a:t>vastagbélSZŰRÉS</a:t>
            </a:r>
            <a:r>
              <a:rPr lang="hu-HU" sz="4000" b="1" dirty="0"/>
              <a:t> - módszerei</a:t>
            </a:r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AFC3E676-2D49-FC81-23AA-DEB2AA56A74D}"/>
              </a:ext>
            </a:extLst>
          </p:cNvPr>
          <p:cNvSpPr txBox="1"/>
          <p:nvPr/>
        </p:nvSpPr>
        <p:spPr>
          <a:xfrm>
            <a:off x="985837" y="1482726"/>
            <a:ext cx="11349038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eaLnBrk="1" hangingPunct="1">
              <a:buClr>
                <a:schemeClr val="bg2"/>
              </a:buClr>
              <a:buSzPct val="75000"/>
              <a:defRPr/>
            </a:pPr>
            <a:r>
              <a:rPr lang="hu-HU" altLang="hu-HU" sz="2800" b="1" dirty="0"/>
              <a:t>1. VÉGBÉL UJJAL TÖRTÉNŐ FIZIKÁLIS VIZSGÁLATA </a:t>
            </a:r>
            <a:r>
              <a:rPr lang="hu-HU" altLang="hu-HU" sz="2800" dirty="0"/>
              <a:t>(végbélgyűrűtől 7-10 cm távolság, a végbél daganatainak 35%-a újjal elérhető</a:t>
            </a:r>
          </a:p>
          <a:p>
            <a:pPr marL="0" lvl="1" eaLnBrk="1" hangingPunct="1">
              <a:buClr>
                <a:schemeClr val="bg2"/>
              </a:buClr>
              <a:buSzPct val="75000"/>
              <a:defRPr/>
            </a:pPr>
            <a:endParaRPr lang="hu-HU" altLang="hu-HU" sz="2800" dirty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hu-HU" altLang="hu-HU" sz="2800" b="1" dirty="0"/>
              <a:t>2. ENDOSZKÓPOS VIZSGÁLAT  </a:t>
            </a:r>
            <a:r>
              <a:rPr lang="hu-HU" altLang="hu-HU" sz="2800" dirty="0"/>
              <a:t>- leggyakoribb módja a kolonoszkópia - aranystandard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hu-HU" altLang="hu-HU" sz="2800" dirty="0"/>
              <a:t>	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hu-HU" altLang="hu-HU" sz="2800" b="1" dirty="0"/>
              <a:t>3. REJTETT BÉLVÉRZÉS KIMUTATÁSA </a:t>
            </a:r>
            <a:r>
              <a:rPr lang="hu-HU" altLang="hu-HU" sz="2800" dirty="0"/>
              <a:t>– olcsó, hatásos, tömeges szűrésre alkalmas, de a polipok, rákok 20%-a egyáltalán nem vérzik, vagy szakaszosan</a:t>
            </a:r>
          </a:p>
          <a:p>
            <a:pPr marL="1524000" lvl="2" indent="-609600">
              <a:buAutoNum type="alphaLcParenR"/>
              <a:defRPr/>
            </a:pPr>
            <a:r>
              <a:rPr lang="hu-HU" altLang="hu-HU" sz="2800" u="sng" dirty="0"/>
              <a:t>Biokémiai eljárás: </a:t>
            </a:r>
            <a:r>
              <a:rPr lang="hu-HU" altLang="hu-HU" sz="2800" u="sng" dirty="0" err="1"/>
              <a:t>hemoccult</a:t>
            </a:r>
            <a:r>
              <a:rPr lang="hu-HU" altLang="hu-HU" sz="2800" u="sng" dirty="0"/>
              <a:t> teszt – gFOBT</a:t>
            </a:r>
          </a:p>
          <a:p>
            <a:pPr marL="1524000" lvl="2" indent="-609600">
              <a:buFontTx/>
              <a:buAutoNum type="alphaLcParenR"/>
              <a:defRPr/>
            </a:pPr>
            <a:r>
              <a:rPr lang="hu-HU" altLang="hu-HU" sz="2800" u="sng" dirty="0"/>
              <a:t>Immunológiai, kétfázisú és kombinált teszt – </a:t>
            </a:r>
            <a:r>
              <a:rPr lang="hu-HU" altLang="hu-HU" sz="2800" u="sng" dirty="0" err="1"/>
              <a:t>iFOBT</a:t>
            </a:r>
            <a:r>
              <a:rPr lang="hu-HU" altLang="hu-HU" sz="2800" u="sng" dirty="0"/>
              <a:t> </a:t>
            </a:r>
          </a:p>
          <a:p>
            <a:pPr marL="609600" indent="-609600">
              <a:buAutoNum type="alphaLcParenR"/>
              <a:defRPr/>
            </a:pPr>
            <a:endParaRPr lang="hu-HU" altLang="hu-HU" sz="2400" u="sng" dirty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hu-HU" altLang="hu-HU" sz="2400" dirty="0"/>
          </a:p>
          <a:p>
            <a:pPr eaLnBrk="1" hangingPunct="1"/>
            <a:endParaRPr lang="hu-HU" altLang="hu-HU" sz="2800" dirty="0"/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75447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51D41-0219-7A33-ACAD-60FA392FB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4EACE3-B810-483D-9E81-745A8ECA4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469" y="533402"/>
            <a:ext cx="9517062" cy="7350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4000" b="1" dirty="0"/>
              <a:t>Szervezett Daganat szűrések 3.</a:t>
            </a:r>
            <a:br>
              <a:rPr lang="hu-HU" sz="4000" b="1" dirty="0"/>
            </a:br>
            <a:r>
              <a:rPr lang="hu-HU" sz="4000" b="1" dirty="0" err="1"/>
              <a:t>vastagbélSZŰRÉS</a:t>
            </a:r>
            <a:r>
              <a:rPr lang="hu-HU" sz="4000" b="1" dirty="0"/>
              <a:t> </a:t>
            </a:r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E3CF124C-567C-CE94-B1F3-40C6B8ED852E}"/>
              </a:ext>
            </a:extLst>
          </p:cNvPr>
          <p:cNvSpPr txBox="1"/>
          <p:nvPr/>
        </p:nvSpPr>
        <p:spPr>
          <a:xfrm>
            <a:off x="985837" y="1482726"/>
            <a:ext cx="11349038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eaLnBrk="1" hangingPunct="1">
              <a:buClr>
                <a:schemeClr val="bg2"/>
              </a:buClr>
              <a:buSzPct val="75000"/>
              <a:defRPr/>
            </a:pPr>
            <a:r>
              <a:rPr lang="hu-HU" altLang="hu-HU" sz="3600" b="1" dirty="0"/>
              <a:t>MAGYARORSZÁGON KÉTLÉPCSŐS SZŰRÉS </a:t>
            </a:r>
          </a:p>
          <a:p>
            <a:pPr marL="0" lvl="1" eaLnBrk="1" hangingPunct="1">
              <a:buClr>
                <a:schemeClr val="bg2"/>
              </a:buClr>
              <a:buSzPct val="75000"/>
              <a:defRPr/>
            </a:pPr>
            <a:r>
              <a:rPr lang="hu-HU" altLang="hu-HU" sz="3600" dirty="0"/>
              <a:t>	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hu-HU" altLang="hu-HU" sz="3600" b="1" u="sng" dirty="0"/>
              <a:t>ELSŐ LÉPCSŐ </a:t>
            </a:r>
            <a:r>
              <a:rPr lang="hu-HU" altLang="hu-HU" sz="3600" b="1" dirty="0"/>
              <a:t>- REJTETT BÉLVÉRZÉS KIMUTATÁSA: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hu-HU" altLang="hu-HU" sz="3600" b="1" dirty="0"/>
              <a:t>			</a:t>
            </a:r>
            <a:r>
              <a:rPr lang="hu-HU" altLang="hu-HU" sz="3600" dirty="0"/>
              <a:t>Immunológiai, kétfázisú és kombinált teszt – </a:t>
            </a:r>
            <a:r>
              <a:rPr lang="hu-HU" altLang="hu-HU" sz="3600" dirty="0" err="1"/>
              <a:t>iFOBT</a:t>
            </a:r>
            <a:endParaRPr lang="hu-HU" altLang="hu-HU" sz="3600" dirty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hu-HU" altLang="hu-HU" sz="3600" dirty="0"/>
              <a:t>			NEM NEGATÍV EREDMÉNY ESETÉN: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hu-HU" altLang="hu-HU" sz="3600" b="1" u="sng" dirty="0"/>
              <a:t>MÁSODIK LÉPCSŐ </a:t>
            </a:r>
            <a:r>
              <a:rPr lang="hu-HU" altLang="hu-HU" sz="3600" b="1" dirty="0"/>
              <a:t>– KOLONOSZKÓPIÁS VIZSGÁLAT </a:t>
            </a:r>
          </a:p>
          <a:p>
            <a:pPr marL="609600" indent="-609600">
              <a:buAutoNum type="alphaLcParenR"/>
              <a:defRPr/>
            </a:pPr>
            <a:endParaRPr lang="hu-HU" altLang="hu-HU" sz="2400" u="sng" dirty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hu-HU" altLang="hu-HU" sz="2400" dirty="0"/>
          </a:p>
          <a:p>
            <a:pPr eaLnBrk="1" hangingPunct="1"/>
            <a:endParaRPr lang="hu-HU" altLang="hu-HU" sz="2800" dirty="0"/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74807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2AE40D4-1E66-220C-5518-37B1C1195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242" y="152562"/>
            <a:ext cx="11020926" cy="965038"/>
          </a:xfrm>
        </p:spPr>
        <p:txBody>
          <a:bodyPr>
            <a:normAutofit fontScale="90000"/>
          </a:bodyPr>
          <a:lstStyle/>
          <a:p>
            <a:r>
              <a:rPr lang="hu-HU" dirty="0" err="1"/>
              <a:t>KomMunikáció</a:t>
            </a:r>
            <a:r>
              <a:rPr lang="hu-HU" dirty="0"/>
              <a:t>! Információ a népegészségügyi célú daganatszűrésekről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2ABB987-67AD-154B-84BA-99A252A51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42" y="1985119"/>
            <a:ext cx="5986441" cy="3417152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AF62F163-5299-E12E-E338-36CFE985A043}"/>
              </a:ext>
            </a:extLst>
          </p:cNvPr>
          <p:cNvSpPr txBox="1"/>
          <p:nvPr/>
        </p:nvSpPr>
        <p:spPr>
          <a:xfrm>
            <a:off x="1847539" y="5556396"/>
            <a:ext cx="77113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600" dirty="0" err="1"/>
              <a:t>szures.nnk.gov.hu</a:t>
            </a:r>
            <a:endParaRPr lang="hu-HU" sz="36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9A0A854-6194-648B-80B2-6FBC8FA37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573" y="824550"/>
            <a:ext cx="4499586" cy="36134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7B66694-1ECA-0ED7-3AD7-32A409983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3842" y="2912293"/>
            <a:ext cx="2853334" cy="364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28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34A985-5B83-4CD4-2E65-24A020BF0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9ACD3AF8-B16E-4174-8C1A-41F683C4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F5EAD09-B81D-415F-8BCF-73C81AE05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CFB79010-8ED4-49EF-AFD2-F4D8C80B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649B869-006E-42B5-9DDC-21049B130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43096BD-333F-48B6-8220-D1F9793E4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1A45BB9A-7E84-4B9B-923A-270A97F85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7D7C768-2F76-4DE2-A807-1B9FFF81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870B32E-EE42-470E-B543-CA55AEC8C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EEF09120-11AA-4DB5-98A8-EC4923002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39CC463D-589C-461C-A234-0460EB06B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6516153-269A-421E-A021-CB3F3C5E1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45E14300-6C4A-4F77-915F-F3B25B023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993E312A-E6A6-4B52-ADE6-618ADC89BA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2F0F3026-2480-472B-8C52-36812C81E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34E1C992-559D-4827-9F30-31A3CA7A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D9F2FB98-F443-498F-AAD9-694582568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75DBF6EC-ED50-43E4-8A8B-64CE86A88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FD854F40-AC43-4F21-9C62-2CE35CFD2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62CCB560-494A-4F74-9DE4-068806A89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6F9A05F2-B5D2-4D8A-9A78-14E45C13F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A6373189-19BB-4BEC-84A3-432253E05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71AB3122-947A-44DB-B190-A2601C6C9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74B4109D-3AFC-4D44-87B1-0CDED3E63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44AAD39F-F7C9-4D00-95E0-0465B4E85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C1DCAB8D-6EF6-4A84-8D0C-AA9226DEC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C407F97F-83CF-4703-B9E0-6335530E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0D8D2363-5D84-4CFF-89AA-3C93C859D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0435A35C-AC99-4E12-8CB0-9C640DAA9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F20392CF-2256-4527-836B-2E6F88596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C52C3AD3-122C-4010-9C55-B0247F8CC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EFCB53ED-09C0-4AD7-9BBC-366833D5F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6F309F52-BFCF-47D9-8089-BC049540D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5F9AE85F-C7AA-4761-B468-2E100829B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2C81C778-91E5-4AE9-AACB-8566E7A28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6C56E0B4-58A0-4B2B-BD56-54121BB8D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88A29CFE-13A6-4509-946F-5C074F856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00235A0A-018B-4499-AC16-AF83457BF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861DF9B7-50DC-4EBE-8B23-97FE92DBB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69673907-73D7-4729-A911-9BD078EC2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4DC844D3-8053-4EE7-A286-50157B6FD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D67575A0-A45A-4773-874C-16370E367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4327252B-B62B-4DE0-A924-B7F6E40AD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0" name="Rectangle 45">
              <a:extLst>
                <a:ext uri="{FF2B5EF4-FFF2-40B4-BE49-F238E27FC236}">
                  <a16:creationId xmlns:a16="http://schemas.microsoft.com/office/drawing/2014/main" id="{778BC6A7-AC19-497B-A7C6-E447B2EBD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4E79A87B-BF1F-437A-9FED-BE93025E5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DFAAF3CC-B4E0-45C8-AC2D-EF0D6D823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A5A12C87-1E4A-4664-B2F4-A1C8B656F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B3AF8230-4630-4505-ADDB-16A9B6B37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33F93F6D-724D-42F3-AF1D-3081EAB5D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F5DD7A8F-FB67-4E79-80DB-0FAF3A098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7B140A84-E89E-4A80-9DF8-7BCA45F90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279E1D6A-EFE2-44C6-A5BF-DFADF0DC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C9FA2204-561F-4ABB-988C-03053820F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8BD7D04E-AC0A-424F-BC40-28842DAF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32B616A2-FE09-47DD-B58C-12EE58B7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08C5EAF5-6064-484E-BA05-80D09D84E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F11D90DF-D275-4725-884C-77E5E01D8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7A070EAD-1DCD-4F3D-BA84-799B891A0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6FB1FE1-159C-2ACC-8200-E53FD5863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0" y="1122363"/>
            <a:ext cx="7559039" cy="30273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r>
              <a:rPr lang="en-US" sz="5400" b="1" dirty="0" err="1"/>
              <a:t>alkalomszerű</a:t>
            </a:r>
            <a:r>
              <a:rPr lang="en-US" sz="5400" b="1" dirty="0"/>
              <a:t> </a:t>
            </a:r>
            <a:br>
              <a:rPr lang="en-US" sz="5400" b="1" dirty="0"/>
            </a:br>
            <a:r>
              <a:rPr lang="en-US" sz="5400" b="1" dirty="0" err="1"/>
              <a:t>Daganatszűrések</a:t>
            </a:r>
            <a:br>
              <a:rPr lang="en-US" sz="5400" b="1" dirty="0"/>
            </a:br>
            <a:endParaRPr lang="en-US" sz="5400" b="1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E471E13-6104-4637-8A8F-B545529B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68" name="Rectangle 5">
              <a:extLst>
                <a:ext uri="{FF2B5EF4-FFF2-40B4-BE49-F238E27FC236}">
                  <a16:creationId xmlns:a16="http://schemas.microsoft.com/office/drawing/2014/main" id="{802F412D-6781-427D-AB79-09FD610CC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8471B962-D824-43CE-B5DD-704B305B2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ED60EBD3-FA75-460B-AFBD-3F234A0CA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1" name="Rectangle 8">
              <a:extLst>
                <a:ext uri="{FF2B5EF4-FFF2-40B4-BE49-F238E27FC236}">
                  <a16:creationId xmlns:a16="http://schemas.microsoft.com/office/drawing/2014/main" id="{D0791244-FBF2-49D9-BDBC-E2E58C86B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EE4C4B1-195C-40F5-A78F-2EB7ED6E6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22766AF8-3850-41E4-80D0-321D9A13D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8834F8EE-AB04-42FE-AE7B-3E9C6ACA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C86BB534-4617-4275-908E-357CF2246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B6DEB58B-8D28-4BE9-9CA9-F4B3A083B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25A772BC-4720-4EC2-AD61-A7B74E915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60D6B27E-FAC5-4267-80A9-DE4D2E02B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1F39FA83-D8C8-4CE3-9C62-10375FD04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E09B4CF3-A51F-4787-81FE-F5C79BA42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6695CB35-74E4-43C0-89F5-9FDA59B3A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945450CE-FB13-4C46-825F-5BB191703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E80AA0B2-7FE7-4B75-AC25-E0F6C0FE4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2E81F7C1-AD8F-41A0-91A8-E05F66CB0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F4E8A538-9FFA-4C76-BCE2-D54F56A11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3C412824-3CBA-4E74-B2FD-936EA70486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E28DC1F0-74FF-4D97-BD4D-FD42DE4AC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77CEC4FA-6FD3-4ABF-BF98-94E7947A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id="{D4E61DA7-BFA9-48AF-BD6F-EBB15C235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57164D6A-1DD9-43AE-878F-A413DC26FB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4949EBA6-53D9-4F2D-91DB-EA7AE260F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0AFEA5FA-F759-441C-A0BC-7EDC79A6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5B913AE0-5DC8-4244-8C26-ED97F834E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A87DB58A-25D2-46F1-85E3-06F964D01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E7AE8209-F3E7-4ACA-98D0-90B282A14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6" name="Rectangle 33">
              <a:extLst>
                <a:ext uri="{FF2B5EF4-FFF2-40B4-BE49-F238E27FC236}">
                  <a16:creationId xmlns:a16="http://schemas.microsoft.com/office/drawing/2014/main" id="{1CED7927-A7C7-444A-A8F3-6348852AE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08BEDF90-F9A6-4DE4-94B6-43E416039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36540D5F-1C77-438A-BF12-56455C472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52FC779A-BC55-40AC-8FFD-E014F8C05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63E42DE5-DC0E-4043-8A35-20C53074A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41581FA6-993A-4899-ADF1-0A83A623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id="{33C4FDB9-01D2-4CB0-BFED-216CAC7EB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id="{34E715AB-2B68-41C4-A61F-02C413F24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id="{D3861C35-D060-408D-9871-4DA2D0547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id="{B4F4F38F-33FE-48A0-986D-FB771F18B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6" name="Freeform 43">
              <a:extLst>
                <a:ext uri="{FF2B5EF4-FFF2-40B4-BE49-F238E27FC236}">
                  <a16:creationId xmlns:a16="http://schemas.microsoft.com/office/drawing/2014/main" id="{50FCFC8E-2DC3-4F27-9E02-196830E78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7" name="Freeform 44">
              <a:extLst>
                <a:ext uri="{FF2B5EF4-FFF2-40B4-BE49-F238E27FC236}">
                  <a16:creationId xmlns:a16="http://schemas.microsoft.com/office/drawing/2014/main" id="{3A6EE414-1500-4144-B453-BA950E510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8" name="Rectangle 45">
              <a:extLst>
                <a:ext uri="{FF2B5EF4-FFF2-40B4-BE49-F238E27FC236}">
                  <a16:creationId xmlns:a16="http://schemas.microsoft.com/office/drawing/2014/main" id="{0C1A9D8A-5515-4C84-AE17-A6D51243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9" name="Freeform 46">
              <a:extLst>
                <a:ext uri="{FF2B5EF4-FFF2-40B4-BE49-F238E27FC236}">
                  <a16:creationId xmlns:a16="http://schemas.microsoft.com/office/drawing/2014/main" id="{E8E7C8C7-FE85-4C8F-960C-3748511E0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0" name="Freeform 47">
              <a:extLst>
                <a:ext uri="{FF2B5EF4-FFF2-40B4-BE49-F238E27FC236}">
                  <a16:creationId xmlns:a16="http://schemas.microsoft.com/office/drawing/2014/main" id="{33DF2ED7-F601-4A9F-AA50-822ED85D5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1" name="Freeform 48">
              <a:extLst>
                <a:ext uri="{FF2B5EF4-FFF2-40B4-BE49-F238E27FC236}">
                  <a16:creationId xmlns:a16="http://schemas.microsoft.com/office/drawing/2014/main" id="{FEDB3A05-6FDD-4E87-B800-8F9975244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2" name="Freeform 49">
              <a:extLst>
                <a:ext uri="{FF2B5EF4-FFF2-40B4-BE49-F238E27FC236}">
                  <a16:creationId xmlns:a16="http://schemas.microsoft.com/office/drawing/2014/main" id="{AD6225C0-E391-49D5-9A7B-57C5ED60E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3" name="Freeform 50">
              <a:extLst>
                <a:ext uri="{FF2B5EF4-FFF2-40B4-BE49-F238E27FC236}">
                  <a16:creationId xmlns:a16="http://schemas.microsoft.com/office/drawing/2014/main" id="{B814B458-45E5-451C-9CBD-027E3776A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4" name="Freeform 51">
              <a:extLst>
                <a:ext uri="{FF2B5EF4-FFF2-40B4-BE49-F238E27FC236}">
                  <a16:creationId xmlns:a16="http://schemas.microsoft.com/office/drawing/2014/main" id="{59167140-9A0D-4FE7-8E37-2CD613011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5" name="Freeform 52">
              <a:extLst>
                <a:ext uri="{FF2B5EF4-FFF2-40B4-BE49-F238E27FC236}">
                  <a16:creationId xmlns:a16="http://schemas.microsoft.com/office/drawing/2014/main" id="{2D38B213-991B-495D-8886-04CAD44C7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6" name="Freeform 53">
              <a:extLst>
                <a:ext uri="{FF2B5EF4-FFF2-40B4-BE49-F238E27FC236}">
                  <a16:creationId xmlns:a16="http://schemas.microsoft.com/office/drawing/2014/main" id="{67C1C3DA-3972-4D98-9D9E-390461B28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7" name="Freeform 54">
              <a:extLst>
                <a:ext uri="{FF2B5EF4-FFF2-40B4-BE49-F238E27FC236}">
                  <a16:creationId xmlns:a16="http://schemas.microsoft.com/office/drawing/2014/main" id="{972F8941-61DB-48E1-B9C1-E73247056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8" name="Freeform 55">
              <a:extLst>
                <a:ext uri="{FF2B5EF4-FFF2-40B4-BE49-F238E27FC236}">
                  <a16:creationId xmlns:a16="http://schemas.microsoft.com/office/drawing/2014/main" id="{857B495F-5C9B-435F-8D39-45CC57471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9" name="Freeform 56">
              <a:extLst>
                <a:ext uri="{FF2B5EF4-FFF2-40B4-BE49-F238E27FC236}">
                  <a16:creationId xmlns:a16="http://schemas.microsoft.com/office/drawing/2014/main" id="{B607428B-B7C9-4017-84F8-19C9B2134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20" name="Freeform 57">
              <a:extLst>
                <a:ext uri="{FF2B5EF4-FFF2-40B4-BE49-F238E27FC236}">
                  <a16:creationId xmlns:a16="http://schemas.microsoft.com/office/drawing/2014/main" id="{A20C5139-2108-4F5E-B892-64F1D8605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21" name="Freeform 58">
              <a:extLst>
                <a:ext uri="{FF2B5EF4-FFF2-40B4-BE49-F238E27FC236}">
                  <a16:creationId xmlns:a16="http://schemas.microsoft.com/office/drawing/2014/main" id="{C2A51623-F2F3-4584-93F5-598E56A5F4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59162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ím 1"/>
          <p:cNvSpPr>
            <a:spLocks noGrp="1"/>
          </p:cNvSpPr>
          <p:nvPr>
            <p:ph type="title"/>
          </p:nvPr>
        </p:nvSpPr>
        <p:spPr>
          <a:xfrm>
            <a:off x="0" y="257175"/>
            <a:ext cx="12192000" cy="884238"/>
          </a:xfrm>
        </p:spPr>
        <p:txBody>
          <a:bodyPr>
            <a:normAutofit fontScale="90000"/>
          </a:bodyPr>
          <a:lstStyle/>
          <a:p>
            <a:pPr algn="ctr"/>
            <a:r>
              <a:rPr lang="hu-HU" altLang="hu-HU" sz="4000" b="1" dirty="0"/>
              <a:t>Bőrdaganat – alkalomszerű szűrés kockázat alapján</a:t>
            </a:r>
          </a:p>
        </p:txBody>
      </p:sp>
      <p:sp>
        <p:nvSpPr>
          <p:cNvPr id="84995" name="Tartalom helye 2"/>
          <p:cNvSpPr>
            <a:spLocks noGrp="1"/>
          </p:cNvSpPr>
          <p:nvPr>
            <p:ph idx="1"/>
          </p:nvPr>
        </p:nvSpPr>
        <p:spPr>
          <a:xfrm>
            <a:off x="857250" y="1014413"/>
            <a:ext cx="11334750" cy="55864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altLang="hu-HU" sz="3800" b="1" dirty="0"/>
              <a:t>MELANOMA MALIGNUM </a:t>
            </a:r>
            <a:r>
              <a:rPr lang="hu-HU" altLang="hu-HU" sz="3800" dirty="0"/>
              <a:t>- összes bőrdaganat 5%-át teszi ki, agresszív lefolyású, 	magas halálozás, leggyakrabban festékes anyajegyből indul ki. </a:t>
            </a:r>
          </a:p>
          <a:p>
            <a:pPr marL="0" indent="0" algn="just" eaLnBrk="1" hangingPunct="1">
              <a:buNone/>
            </a:pPr>
            <a:r>
              <a:rPr lang="hu-HU" altLang="hu-HU" sz="3800" b="1" dirty="0"/>
              <a:t>RIZIKÓFAKTOROK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hu-HU" altLang="hu-HU" sz="4100" dirty="0"/>
              <a:t>TÚLZOTT NAPFÉNY HATÁS; GYERMEKKORI NAPÉGÉGÉSEK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hu-HU" altLang="hu-HU" sz="4100" dirty="0"/>
              <a:t>UV-B HATÁS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hu-HU" altLang="hu-HU" sz="4100" dirty="0"/>
              <a:t>VILÁGOS BŐRSZÍN, KÉK SZEM, VÖRÖS VAGY SZŐKE HAJ, NEHEZEN BARNULÓ, SZEPLŐS BŐR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hu-HU" altLang="hu-HU" sz="4100" dirty="0"/>
              <a:t>CSALÁDI HALMOZÓDÁS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hu-HU" altLang="hu-HU" sz="4100" dirty="0"/>
              <a:t>NAGYSZÁMÚ VAGY NAGY, SZABÁLYTALAN ANYAJEGYEK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hu-HU" altLang="hu-HU" sz="4100" dirty="0"/>
              <a:t>AZ ESETEK 50%-ÁBAN 55 ÉVES KOR ELŐTT JELENIK MEG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hu-HU" altLang="hu-HU" sz="4100" dirty="0"/>
              <a:t>SZOLÁRIUM HASZNÁLAT</a:t>
            </a:r>
          </a:p>
          <a:p>
            <a:pPr marL="0" indent="0">
              <a:buNone/>
            </a:pPr>
            <a:endParaRPr lang="hu-HU" altLang="hu-HU" sz="2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5C27E-7DB4-C752-BCC5-9A0962277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ím 1">
            <a:extLst>
              <a:ext uri="{FF2B5EF4-FFF2-40B4-BE49-F238E27FC236}">
                <a16:creationId xmlns:a16="http://schemas.microsoft.com/office/drawing/2014/main" id="{93264DAD-0FF4-6C87-9DF2-4AA124E5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7175"/>
            <a:ext cx="12192000" cy="884238"/>
          </a:xfrm>
        </p:spPr>
        <p:txBody>
          <a:bodyPr>
            <a:normAutofit/>
          </a:bodyPr>
          <a:lstStyle/>
          <a:p>
            <a:pPr algn="ctr"/>
            <a:r>
              <a:rPr lang="hu-HU" altLang="hu-HU" sz="4000" b="1" dirty="0"/>
              <a:t>Bőrdaganat – korai felismerés - ABCDE szabály</a:t>
            </a:r>
          </a:p>
        </p:txBody>
      </p:sp>
      <p:sp>
        <p:nvSpPr>
          <p:cNvPr id="84995" name="Tartalom helye 2">
            <a:extLst>
              <a:ext uri="{FF2B5EF4-FFF2-40B4-BE49-F238E27FC236}">
                <a16:creationId xmlns:a16="http://schemas.microsoft.com/office/drawing/2014/main" id="{CB60CEF7-53D7-F65D-AA27-9235CD195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014413"/>
            <a:ext cx="11334750" cy="5586412"/>
          </a:xfrm>
        </p:spPr>
        <p:txBody>
          <a:bodyPr>
            <a:normAutofit fontScale="85000" lnSpcReduction="20000"/>
          </a:bodyPr>
          <a:lstStyle/>
          <a:p>
            <a:pPr marL="0" indent="0" algn="just" eaLnBrk="1" hangingPunct="1">
              <a:buNone/>
            </a:pPr>
            <a:r>
              <a:rPr lang="hu-HU" altLang="hu-HU" sz="4000" b="1" dirty="0"/>
              <a:t>A = </a:t>
            </a:r>
            <a:r>
              <a:rPr lang="hu-HU" altLang="hu-HU" sz="4000" b="1" dirty="0">
                <a:solidFill>
                  <a:srgbClr val="FFC000"/>
                </a:solidFill>
              </a:rPr>
              <a:t>ASSZIMMETRIA </a:t>
            </a:r>
            <a:r>
              <a:rPr lang="hu-HU" altLang="hu-HU" sz="4000" b="1" dirty="0"/>
              <a:t>- a</a:t>
            </a:r>
            <a:r>
              <a:rPr lang="hu-HU" altLang="hu-HU" sz="4000" dirty="0"/>
              <a:t>z anyajegy szimmetrikus, a </a:t>
            </a:r>
            <a:r>
              <a:rPr lang="hu-HU" altLang="hu-HU" sz="4000" dirty="0" err="1"/>
              <a:t>melanoma</a:t>
            </a:r>
            <a:r>
              <a:rPr lang="hu-HU" altLang="hu-HU" sz="4000" dirty="0"/>
              <a:t> </a:t>
            </a:r>
            <a:r>
              <a:rPr lang="hu-HU" altLang="hu-HU" sz="4000" u="sng" dirty="0"/>
              <a:t>aszimmetrikus</a:t>
            </a:r>
          </a:p>
          <a:p>
            <a:pPr marL="0" indent="0" algn="just" eaLnBrk="1" hangingPunct="1">
              <a:buNone/>
            </a:pPr>
            <a:r>
              <a:rPr lang="hu-HU" altLang="hu-HU" sz="4000" b="1" dirty="0" err="1"/>
              <a:t>B</a:t>
            </a:r>
            <a:r>
              <a:rPr lang="hu-HU" altLang="hu-HU" sz="4000" b="1" dirty="0"/>
              <a:t> = </a:t>
            </a:r>
            <a:r>
              <a:rPr lang="hu-HU" altLang="hu-HU" sz="4000" b="1" dirty="0" err="1"/>
              <a:t>Border</a:t>
            </a:r>
            <a:r>
              <a:rPr lang="hu-HU" altLang="hu-HU" sz="4000" b="1" dirty="0"/>
              <a:t> </a:t>
            </a:r>
            <a:r>
              <a:rPr lang="hu-HU" altLang="hu-HU" sz="4000" b="1" dirty="0">
                <a:solidFill>
                  <a:srgbClr val="FFC000"/>
                </a:solidFill>
              </a:rPr>
              <a:t>(HATÁR)</a:t>
            </a:r>
            <a:r>
              <a:rPr lang="hu-HU" altLang="hu-HU" sz="4000" b="1" dirty="0"/>
              <a:t> </a:t>
            </a:r>
            <a:r>
              <a:rPr lang="hu-HU" altLang="hu-HU" sz="4000" dirty="0"/>
              <a:t>Az anyajegy éles, a </a:t>
            </a:r>
            <a:r>
              <a:rPr lang="hu-HU" altLang="hu-HU" sz="4000" dirty="0" err="1"/>
              <a:t>melanoma</a:t>
            </a:r>
            <a:r>
              <a:rPr lang="hu-HU" altLang="hu-HU" sz="4000" dirty="0"/>
              <a:t> </a:t>
            </a:r>
            <a:r>
              <a:rPr lang="hu-HU" altLang="hu-HU" sz="4000" u="sng" dirty="0"/>
              <a:t>elmosódó</a:t>
            </a:r>
            <a:r>
              <a:rPr lang="hu-HU" altLang="hu-HU" sz="4000" dirty="0"/>
              <a:t> </a:t>
            </a:r>
            <a:r>
              <a:rPr lang="hu-HU" altLang="hu-HU" sz="4000" u="sng" dirty="0"/>
              <a:t>határú.</a:t>
            </a:r>
          </a:p>
          <a:p>
            <a:pPr marL="0" indent="0" algn="just" eaLnBrk="1" hangingPunct="1">
              <a:buNone/>
            </a:pPr>
            <a:r>
              <a:rPr lang="hu-HU" altLang="hu-HU" sz="4000" b="1" dirty="0"/>
              <a:t>C = </a:t>
            </a:r>
            <a:r>
              <a:rPr lang="hu-HU" altLang="hu-HU" sz="4000" b="1" dirty="0" err="1"/>
              <a:t>Color</a:t>
            </a:r>
            <a:r>
              <a:rPr lang="hu-HU" altLang="hu-HU" sz="4000" b="1" dirty="0"/>
              <a:t> </a:t>
            </a:r>
            <a:r>
              <a:rPr lang="hu-HU" altLang="hu-HU" sz="4000" b="1" dirty="0">
                <a:solidFill>
                  <a:srgbClr val="FFC000"/>
                </a:solidFill>
              </a:rPr>
              <a:t>(SZÍN)</a:t>
            </a:r>
            <a:r>
              <a:rPr lang="hu-HU" altLang="hu-HU" sz="4000" dirty="0">
                <a:solidFill>
                  <a:srgbClr val="FFC000"/>
                </a:solidFill>
              </a:rPr>
              <a:t> </a:t>
            </a:r>
            <a:r>
              <a:rPr lang="hu-HU" altLang="hu-HU" sz="4000" dirty="0"/>
              <a:t>Az anyajegy egyszínű, a </a:t>
            </a:r>
            <a:r>
              <a:rPr lang="hu-HU" altLang="hu-HU" sz="4000" dirty="0" err="1"/>
              <a:t>melanoma</a:t>
            </a:r>
            <a:r>
              <a:rPr lang="hu-HU" altLang="hu-HU" sz="4000" dirty="0"/>
              <a:t> </a:t>
            </a:r>
            <a:r>
              <a:rPr lang="hu-HU" altLang="hu-HU" sz="4000" u="sng" dirty="0"/>
              <a:t>sokszínű</a:t>
            </a:r>
            <a:r>
              <a:rPr lang="hu-HU" altLang="hu-HU" sz="4000" dirty="0"/>
              <a:t>. </a:t>
            </a:r>
          </a:p>
          <a:p>
            <a:pPr marL="0" indent="0" algn="just" eaLnBrk="1" hangingPunct="1">
              <a:buNone/>
            </a:pPr>
            <a:r>
              <a:rPr lang="hu-HU" altLang="hu-HU" sz="4000" b="1" dirty="0"/>
              <a:t>D = Diaméter </a:t>
            </a:r>
            <a:r>
              <a:rPr lang="hu-HU" altLang="hu-HU" sz="4000" b="1" dirty="0">
                <a:solidFill>
                  <a:srgbClr val="FFC000"/>
                </a:solidFill>
              </a:rPr>
              <a:t>(ÁTMÉRŐ)</a:t>
            </a:r>
            <a:r>
              <a:rPr lang="hu-HU" altLang="hu-HU" sz="4000" dirty="0">
                <a:solidFill>
                  <a:srgbClr val="FFC000"/>
                </a:solidFill>
              </a:rPr>
              <a:t> </a:t>
            </a:r>
            <a:r>
              <a:rPr lang="hu-HU" altLang="hu-HU" sz="4000" dirty="0"/>
              <a:t>Az anyajegy </a:t>
            </a:r>
            <a:r>
              <a:rPr lang="hu-HU" altLang="hu-HU" sz="4000" u="sng" dirty="0"/>
              <a:t>6 mm </a:t>
            </a:r>
            <a:r>
              <a:rPr lang="hu-HU" altLang="hu-HU" sz="4000" dirty="0"/>
              <a:t>alatti, a </a:t>
            </a:r>
            <a:r>
              <a:rPr lang="hu-HU" altLang="hu-HU" sz="4000" dirty="0" err="1"/>
              <a:t>melanoma</a:t>
            </a:r>
            <a:r>
              <a:rPr lang="hu-HU" altLang="hu-HU" sz="4000" dirty="0"/>
              <a:t> ennél </a:t>
            </a:r>
            <a:r>
              <a:rPr lang="hu-HU" altLang="hu-HU" sz="4000" u="sng" dirty="0"/>
              <a:t>nagyobb.</a:t>
            </a:r>
            <a:r>
              <a:rPr lang="hu-HU" altLang="hu-HU" sz="4000" dirty="0"/>
              <a:t> </a:t>
            </a:r>
          </a:p>
          <a:p>
            <a:pPr marL="0" indent="0" algn="just" eaLnBrk="1" hangingPunct="1">
              <a:buNone/>
            </a:pPr>
            <a:r>
              <a:rPr lang="hu-HU" altLang="hu-HU" sz="4000" b="1" dirty="0"/>
              <a:t>E = </a:t>
            </a:r>
            <a:r>
              <a:rPr lang="hu-HU" altLang="hu-HU" sz="4000" b="1" dirty="0" err="1"/>
              <a:t>Eleváció</a:t>
            </a:r>
            <a:r>
              <a:rPr lang="hu-HU" altLang="hu-HU" sz="4000" b="1" dirty="0"/>
              <a:t> </a:t>
            </a:r>
            <a:r>
              <a:rPr lang="hu-HU" altLang="hu-HU" sz="4000" b="1" dirty="0">
                <a:solidFill>
                  <a:srgbClr val="FFC000"/>
                </a:solidFill>
              </a:rPr>
              <a:t>(KIEMELKEDÉS) </a:t>
            </a:r>
            <a:r>
              <a:rPr lang="hu-HU" altLang="hu-HU" sz="4000" dirty="0"/>
              <a:t>Ha egy korábban lapos képlet </a:t>
            </a:r>
            <a:r>
              <a:rPr lang="hu-HU" altLang="hu-HU" sz="4000" u="sng" dirty="0"/>
              <a:t>kiemelkedik</a:t>
            </a:r>
            <a:r>
              <a:rPr lang="hu-HU" altLang="hu-HU" sz="4000" dirty="0"/>
              <a:t> a bőrfelszínből</a:t>
            </a:r>
            <a:endParaRPr lang="hu-HU" altLang="hu-HU" sz="2600" dirty="0"/>
          </a:p>
        </p:txBody>
      </p:sp>
    </p:spTree>
    <p:extLst>
      <p:ext uri="{BB962C8B-B14F-4D97-AF65-F5344CB8AC3E}">
        <p14:creationId xmlns:p14="http://schemas.microsoft.com/office/powerpoint/2010/main" val="1667953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7A46B-9F49-461C-BB93-0112763E9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ím 1">
            <a:extLst>
              <a:ext uri="{FF2B5EF4-FFF2-40B4-BE49-F238E27FC236}">
                <a16:creationId xmlns:a16="http://schemas.microsoft.com/office/drawing/2014/main" id="{50A38599-9192-E869-27E5-DD41B66D8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7175"/>
            <a:ext cx="12192000" cy="884238"/>
          </a:xfrm>
        </p:spPr>
        <p:txBody>
          <a:bodyPr>
            <a:normAutofit/>
          </a:bodyPr>
          <a:lstStyle/>
          <a:p>
            <a:pPr algn="ctr"/>
            <a:r>
              <a:rPr lang="hu-HU" altLang="hu-HU" sz="4000" b="1" dirty="0"/>
              <a:t>Bőrdaganat – korai felismerés - SANSZ szabály</a:t>
            </a:r>
          </a:p>
        </p:txBody>
      </p:sp>
      <p:sp>
        <p:nvSpPr>
          <p:cNvPr id="84995" name="Tartalom helye 2">
            <a:extLst>
              <a:ext uri="{FF2B5EF4-FFF2-40B4-BE49-F238E27FC236}">
                <a16:creationId xmlns:a16="http://schemas.microsoft.com/office/drawing/2014/main" id="{E6B21810-BEFF-5A9A-45C3-A3020B9A8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014413"/>
            <a:ext cx="11334750" cy="5586412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hu-HU" altLang="hu-HU" sz="4400" b="1" dirty="0">
                <a:solidFill>
                  <a:srgbClr val="FFC000"/>
                </a:solidFill>
              </a:rPr>
              <a:t>S</a:t>
            </a:r>
            <a:r>
              <a:rPr lang="hu-HU" altLang="hu-HU" sz="4400" b="1" dirty="0"/>
              <a:t>OKFÉLE SZÍN </a:t>
            </a:r>
            <a:r>
              <a:rPr lang="hu-HU" altLang="hu-HU" sz="4400" dirty="0"/>
              <a:t>(ha az anyajegy több színű)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hu-HU" altLang="hu-HU" sz="4400" b="1" dirty="0">
                <a:solidFill>
                  <a:srgbClr val="FFC000"/>
                </a:solidFill>
              </a:rPr>
              <a:t>A</a:t>
            </a:r>
            <a:r>
              <a:rPr lang="hu-HU" altLang="hu-HU" sz="4400" b="1" dirty="0"/>
              <a:t>SSZIMETRIA </a:t>
            </a:r>
            <a:r>
              <a:rPr lang="hu-HU" altLang="hu-HU" sz="4400" dirty="0"/>
              <a:t>(ha az anyajegy két fele nem egyforma)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hu-HU" altLang="hu-HU" sz="4400" b="1" dirty="0">
                <a:solidFill>
                  <a:srgbClr val="FFC000"/>
                </a:solidFill>
              </a:rPr>
              <a:t>N</a:t>
            </a:r>
            <a:r>
              <a:rPr lang="hu-HU" altLang="hu-HU" sz="4400" b="1" dirty="0"/>
              <a:t>AGYSÁG</a:t>
            </a:r>
            <a:r>
              <a:rPr lang="hu-HU" altLang="hu-HU" sz="4400" dirty="0"/>
              <a:t> (ha az anyajegy nagyobb 6 mm-nél, azaz egy ceruzaradírnál)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hu-HU" altLang="hu-HU" sz="4400" b="1" dirty="0">
                <a:solidFill>
                  <a:srgbClr val="FFC000"/>
                </a:solidFill>
              </a:rPr>
              <a:t>SZ</a:t>
            </a:r>
            <a:r>
              <a:rPr lang="hu-HU" altLang="hu-HU" sz="4400" b="1" dirty="0"/>
              <a:t>ÉLE</a:t>
            </a:r>
            <a:r>
              <a:rPr lang="hu-HU" altLang="hu-HU" sz="4400" dirty="0"/>
              <a:t> (ha az anyajegy széle nem egyenletes és szabályos</a:t>
            </a:r>
            <a:endParaRPr lang="hu-HU" altLang="hu-HU" sz="2600" dirty="0"/>
          </a:p>
        </p:txBody>
      </p:sp>
    </p:spTree>
    <p:extLst>
      <p:ext uri="{BB962C8B-B14F-4D97-AF65-F5344CB8AC3E}">
        <p14:creationId xmlns:p14="http://schemas.microsoft.com/office/powerpoint/2010/main" val="1167417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7">
            <a:extLst>
              <a:ext uri="{FF2B5EF4-FFF2-40B4-BE49-F238E27FC236}">
                <a16:creationId xmlns:a16="http://schemas.microsoft.com/office/drawing/2014/main" id="{B61375F2-60B1-44ED-B60A-019C4BD5A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1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52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4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5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6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7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8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9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0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1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2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3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4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5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6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7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8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9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0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1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2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3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5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6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7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8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E41962AC-6E9C-B689-9B70-CA3F47271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554" y="-188422"/>
            <a:ext cx="10232605" cy="1478570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Leggyakoribb Halálokok A NŐK KÖRÉBEN MAGYARORSZÁGON (2023)</a:t>
            </a:r>
          </a:p>
        </p:txBody>
      </p:sp>
      <p:grpSp>
        <p:nvGrpSpPr>
          <p:cNvPr id="79" name="Group 38">
            <a:extLst>
              <a:ext uri="{FF2B5EF4-FFF2-40B4-BE49-F238E27FC236}">
                <a16:creationId xmlns:a16="http://schemas.microsoft.com/office/drawing/2014/main" id="{B485B3F6-654D-4842-A2DE-677D12FED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BF4365F4-C63C-4FC2-907B-1F7D414B9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B0538225-01AB-41C4-9A02-FE1BD81D6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66942F07-D7CC-49EB-BF73-8B94D5F4F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4D3CACE0-3AC7-4A9F-9A3F-1694ACCD4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19063B47-FBFB-4EA1-A3FB-BECE005F4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B856863B-C809-4C31-94D0-659A91851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298CB3D7-7373-4AC6-9E2C-4AFDDE280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7DE09F1B-2326-4ED3-B63B-A30815DDE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2498F244-3CE6-4D90-B5CF-5189DB17D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" name="Rectangle 41">
              <a:extLst>
                <a:ext uri="{FF2B5EF4-FFF2-40B4-BE49-F238E27FC236}">
                  <a16:creationId xmlns:a16="http://schemas.microsoft.com/office/drawing/2014/main" id="{9A30DD13-FA10-4B9F-8B4D-97B7287B8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" name="Szövegdoboz 3">
            <a:extLst>
              <a:ext uri="{FF2B5EF4-FFF2-40B4-BE49-F238E27FC236}">
                <a16:creationId xmlns:a16="http://schemas.microsoft.com/office/drawing/2014/main" id="{7FDB5D81-25B6-E859-9BEA-E90DC2646B2E}"/>
              </a:ext>
            </a:extLst>
          </p:cNvPr>
          <p:cNvSpPr txBox="1"/>
          <p:nvPr/>
        </p:nvSpPr>
        <p:spPr>
          <a:xfrm>
            <a:off x="1096961" y="6369050"/>
            <a:ext cx="585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Forrás: </a:t>
            </a:r>
            <a:r>
              <a:rPr lang="hu-HU" dirty="0" err="1"/>
              <a:t>Vitrai</a:t>
            </a:r>
            <a:r>
              <a:rPr lang="hu-HU" dirty="0"/>
              <a:t> József: Halálozás Magyarországon, 2023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A3AABDBB-0C49-3371-6171-6A8DE719F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437" y="1093788"/>
            <a:ext cx="10192973" cy="512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285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9D59F-7D13-AF9B-4D70-0AE67C1D4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ím 1">
            <a:extLst>
              <a:ext uri="{FF2B5EF4-FFF2-40B4-BE49-F238E27FC236}">
                <a16:creationId xmlns:a16="http://schemas.microsoft.com/office/drawing/2014/main" id="{7D7C90C5-539C-9EE0-05AE-87C7B2B16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7175"/>
            <a:ext cx="12192000" cy="884238"/>
          </a:xfrm>
        </p:spPr>
        <p:txBody>
          <a:bodyPr>
            <a:normAutofit/>
          </a:bodyPr>
          <a:lstStyle/>
          <a:p>
            <a:pPr algn="ctr"/>
            <a:r>
              <a:rPr lang="hu-HU" altLang="hu-HU" sz="4000" b="1" dirty="0"/>
              <a:t>PROSZTATA-daganat SZŰRÉS</a:t>
            </a:r>
          </a:p>
        </p:txBody>
      </p:sp>
      <p:sp>
        <p:nvSpPr>
          <p:cNvPr id="84995" name="Tartalom helye 2">
            <a:extLst>
              <a:ext uri="{FF2B5EF4-FFF2-40B4-BE49-F238E27FC236}">
                <a16:creationId xmlns:a16="http://schemas.microsoft.com/office/drawing/2014/main" id="{94B505D7-1C5B-1E4B-D0D3-672DD13A6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014413"/>
            <a:ext cx="11334750" cy="5586412"/>
          </a:xfrm>
        </p:spPr>
        <p:txBody>
          <a:bodyPr>
            <a:normAutofit/>
          </a:bodyPr>
          <a:lstStyle/>
          <a:p>
            <a:pPr marL="457200" lvl="1" indent="0" eaLnBrk="1" hangingPunct="1">
              <a:lnSpc>
                <a:spcPct val="80000"/>
              </a:lnSpc>
              <a:buNone/>
            </a:pPr>
            <a:endParaRPr lang="hu-HU" altLang="hu-HU" sz="2800" dirty="0"/>
          </a:p>
          <a:p>
            <a:pPr marL="914400" lvl="1" indent="-457200" eaLnBrk="1" hangingPunct="1">
              <a:lnSpc>
                <a:spcPct val="80000"/>
              </a:lnSpc>
              <a:buAutoNum type="arabicPeriod"/>
            </a:pPr>
            <a:r>
              <a:rPr lang="hu-HU" altLang="hu-HU" sz="2800" b="1" dirty="0"/>
              <a:t>REKTÁLIS (végbélen keresztüli) DIGITÁLIS (ujjal) VIZSGÁLAT</a:t>
            </a:r>
          </a:p>
          <a:p>
            <a:pPr marL="914400" lvl="1" indent="-457200" eaLnBrk="1" hangingPunct="1">
              <a:lnSpc>
                <a:spcPct val="80000"/>
              </a:lnSpc>
              <a:buAutoNum type="arabicPeriod"/>
            </a:pPr>
            <a:r>
              <a:rPr lang="hu-HU" altLang="hu-HU" sz="2800" dirty="0"/>
              <a:t>vérből </a:t>
            </a:r>
            <a:r>
              <a:rPr lang="hu-HU" altLang="hu-HU" sz="2800" b="1" dirty="0"/>
              <a:t>PSA-SZINT MÉRÉSE </a:t>
            </a:r>
            <a:r>
              <a:rPr lang="hu-HU" altLang="hu-HU" sz="2800" dirty="0"/>
              <a:t>(prosztata specifikus antigén)</a:t>
            </a:r>
          </a:p>
          <a:p>
            <a:pPr marL="914400" lvl="1" indent="-457200" eaLnBrk="1" hangingPunct="1">
              <a:lnSpc>
                <a:spcPct val="80000"/>
              </a:lnSpc>
              <a:buAutoNum type="arabicPeriod"/>
            </a:pPr>
            <a:r>
              <a:rPr lang="hu-HU" altLang="hu-HU" sz="2800" dirty="0"/>
              <a:t>Végbélen keresztüli </a:t>
            </a:r>
            <a:r>
              <a:rPr lang="hu-HU" altLang="hu-HU" sz="2800" b="1" dirty="0"/>
              <a:t>ULTRAHANGVIZSGÁLAT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hu-HU" altLang="hu-HU" sz="2800" b="1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hu-HU" altLang="hu-HU" sz="2800" dirty="0"/>
              <a:t>A PSA-mérés és a végbélen keresztüli vizsgálat ajánlható minden 50 évesnél idősebb férfinak, ha a vizsgálatkor a várható élettartama a 10 évet meghaladja. az érintettet tájékoztatni kell (előnyök, hátrányok) és a döntésére bízni a részvételt. (D ajánlás)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hu-HU" altLang="hu-HU" sz="2800" dirty="0"/>
          </a:p>
          <a:p>
            <a:pPr marL="0" indent="0" eaLnBrk="1" hangingPunct="1">
              <a:buNone/>
            </a:pPr>
            <a:r>
              <a:rPr lang="hu-HU" altLang="hu-HU" sz="2800" dirty="0"/>
              <a:t>Családi halmozódás (egyenes ágú rokon) esetén 45 éves kortól</a:t>
            </a:r>
          </a:p>
        </p:txBody>
      </p:sp>
    </p:spTree>
    <p:extLst>
      <p:ext uri="{BB962C8B-B14F-4D97-AF65-F5344CB8AC3E}">
        <p14:creationId xmlns:p14="http://schemas.microsoft.com/office/powerpoint/2010/main" val="2777572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4CAA5-25DF-1E43-267E-0594BE469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ím 1">
            <a:extLst>
              <a:ext uri="{FF2B5EF4-FFF2-40B4-BE49-F238E27FC236}">
                <a16:creationId xmlns:a16="http://schemas.microsoft.com/office/drawing/2014/main" id="{C95E3BBD-1032-B1FE-EC42-0EFD9FF7D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7175"/>
            <a:ext cx="12192000" cy="884238"/>
          </a:xfrm>
        </p:spPr>
        <p:txBody>
          <a:bodyPr>
            <a:normAutofit/>
          </a:bodyPr>
          <a:lstStyle/>
          <a:p>
            <a:pPr algn="ctr"/>
            <a:r>
              <a:rPr lang="hu-HU" altLang="hu-HU" sz="4000" b="1" dirty="0"/>
              <a:t>SZÁJÜREGI-daganat SZŰRÉS</a:t>
            </a:r>
          </a:p>
        </p:txBody>
      </p:sp>
      <p:sp>
        <p:nvSpPr>
          <p:cNvPr id="84995" name="Tartalom helye 2">
            <a:extLst>
              <a:ext uri="{FF2B5EF4-FFF2-40B4-BE49-F238E27FC236}">
                <a16:creationId xmlns:a16="http://schemas.microsoft.com/office/drawing/2014/main" id="{61677C1F-78E3-3E5B-4357-25C4021D5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013" y="1014413"/>
            <a:ext cx="10444162" cy="558641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hu-HU" altLang="hu-HU" sz="4300" b="1" dirty="0"/>
              <a:t>RIZIKÓTÉNYEZŐK:</a:t>
            </a:r>
          </a:p>
          <a:p>
            <a:pPr lvl="1">
              <a:buFont typeface="Wingdings" pitchFamily="2" charset="2"/>
              <a:buChar char="Ø"/>
            </a:pPr>
            <a:r>
              <a:rPr lang="hu-HU" altLang="hu-HU" sz="3900" dirty="0"/>
              <a:t>40 év feletti kor + férfi nem</a:t>
            </a:r>
          </a:p>
          <a:p>
            <a:pPr lvl="1">
              <a:buFont typeface="Wingdings" pitchFamily="2" charset="2"/>
              <a:buChar char="Ø"/>
            </a:pPr>
            <a:r>
              <a:rPr lang="hu-HU" altLang="hu-HU" sz="3900" dirty="0"/>
              <a:t>alkoholfogyasztás</a:t>
            </a:r>
          </a:p>
          <a:p>
            <a:pPr lvl="1">
              <a:buFont typeface="Wingdings" pitchFamily="2" charset="2"/>
              <a:buChar char="Ø"/>
            </a:pPr>
            <a:r>
              <a:rPr lang="hu-HU" altLang="hu-HU" sz="3900" dirty="0"/>
              <a:t>dohányzás</a:t>
            </a:r>
          </a:p>
          <a:p>
            <a:pPr lvl="1">
              <a:buFont typeface="Wingdings" pitchFamily="2" charset="2"/>
              <a:buChar char="Ø"/>
            </a:pPr>
            <a:r>
              <a:rPr lang="hu-HU" altLang="hu-HU" sz="3900" dirty="0"/>
              <a:t>rossz szájhigiéné</a:t>
            </a:r>
          </a:p>
          <a:p>
            <a:pPr lvl="1">
              <a:buFont typeface="Wingdings" pitchFamily="2" charset="2"/>
              <a:buChar char="Ø"/>
            </a:pPr>
            <a:r>
              <a:rPr lang="hu-HU" altLang="hu-HU" sz="3900" dirty="0"/>
              <a:t>elhanyagolt fogazat</a:t>
            </a:r>
            <a:endParaRPr lang="hu-HU" altLang="hu-HU" sz="2400" dirty="0"/>
          </a:p>
          <a:p>
            <a:pPr eaLnBrk="1" hangingPunct="1">
              <a:buFont typeface="Wingdings" pitchFamily="2" charset="2"/>
              <a:buNone/>
            </a:pPr>
            <a:r>
              <a:rPr lang="hu-HU" altLang="hu-HU" sz="3600" b="1" dirty="0"/>
              <a:t>SZŰRÉS: ALKALOMSZERŰ - HÁZIORVOS, FOGORVOS!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altLang="hu-HU" sz="3600" b="1" dirty="0"/>
              <a:t>Elsődleges megelőzés!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hu-HU" altLang="hu-HU" sz="2800" dirty="0"/>
          </a:p>
        </p:txBody>
      </p:sp>
    </p:spTree>
    <p:extLst>
      <p:ext uri="{BB962C8B-B14F-4D97-AF65-F5344CB8AC3E}">
        <p14:creationId xmlns:p14="http://schemas.microsoft.com/office/powerpoint/2010/main" val="1513951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FDE26E-ED7F-8747-6551-88CAE3304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9ACD3AF8-B16E-4174-8C1A-41F683C4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F5EAD09-B81D-415F-8BCF-73C81AE05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CFB79010-8ED4-49EF-AFD2-F4D8C80B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649B869-006E-42B5-9DDC-21049B130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43096BD-333F-48B6-8220-D1F9793E4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1A45BB9A-7E84-4B9B-923A-270A97F85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7D7C768-2F76-4DE2-A807-1B9FFF81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870B32E-EE42-470E-B543-CA55AEC8C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EEF09120-11AA-4DB5-98A8-EC4923002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39CC463D-589C-461C-A234-0460EB06B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6516153-269A-421E-A021-CB3F3C5E1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45E14300-6C4A-4F77-915F-F3B25B023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993E312A-E6A6-4B52-ADE6-618ADC89BA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2F0F3026-2480-472B-8C52-36812C81E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34E1C992-559D-4827-9F30-31A3CA7A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D9F2FB98-F443-498F-AAD9-694582568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75DBF6EC-ED50-43E4-8A8B-64CE86A88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FD854F40-AC43-4F21-9C62-2CE35CFD2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62CCB560-494A-4F74-9DE4-068806A89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6F9A05F2-B5D2-4D8A-9A78-14E45C13F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A6373189-19BB-4BEC-84A3-432253E05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71AB3122-947A-44DB-B190-A2601C6C9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74B4109D-3AFC-4D44-87B1-0CDED3E63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44AAD39F-F7C9-4D00-95E0-0465B4E85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C1DCAB8D-6EF6-4A84-8D0C-AA9226DEC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C407F97F-83CF-4703-B9E0-6335530E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0D8D2363-5D84-4CFF-89AA-3C93C859D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0435A35C-AC99-4E12-8CB0-9C640DAA9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F20392CF-2256-4527-836B-2E6F88596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C52C3AD3-122C-4010-9C55-B0247F8CC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EFCB53ED-09C0-4AD7-9BBC-366833D5F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6F309F52-BFCF-47D9-8089-BC049540D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5F9AE85F-C7AA-4761-B468-2E100829B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2C81C778-91E5-4AE9-AACB-8566E7A28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6C56E0B4-58A0-4B2B-BD56-54121BB8D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88A29CFE-13A6-4509-946F-5C074F856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00235A0A-018B-4499-AC16-AF83457BF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861DF9B7-50DC-4EBE-8B23-97FE92DBB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69673907-73D7-4729-A911-9BD078EC2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4DC844D3-8053-4EE7-A286-50157B6FD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D67575A0-A45A-4773-874C-16370E367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4327252B-B62B-4DE0-A924-B7F6E40AD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0" name="Rectangle 45">
              <a:extLst>
                <a:ext uri="{FF2B5EF4-FFF2-40B4-BE49-F238E27FC236}">
                  <a16:creationId xmlns:a16="http://schemas.microsoft.com/office/drawing/2014/main" id="{778BC6A7-AC19-497B-A7C6-E447B2EBD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4E79A87B-BF1F-437A-9FED-BE93025E5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DFAAF3CC-B4E0-45C8-AC2D-EF0D6D823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A5A12C87-1E4A-4664-B2F4-A1C8B656F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B3AF8230-4630-4505-ADDB-16A9B6B37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33F93F6D-724D-42F3-AF1D-3081EAB5D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F5DD7A8F-FB67-4E79-80DB-0FAF3A098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7B140A84-E89E-4A80-9DF8-7BCA45F90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279E1D6A-EFE2-44C6-A5BF-DFADF0DC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C9FA2204-561F-4ABB-988C-03053820F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8BD7D04E-AC0A-424F-BC40-28842DAF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32B616A2-FE09-47DD-B58C-12EE58B7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08C5EAF5-6064-484E-BA05-80D09D84E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F11D90DF-D275-4725-884C-77E5E01D8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7A070EAD-1DCD-4F3D-BA84-799B891A0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8C7FB32-FCD4-E70C-5BC2-D14F7F97D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0" y="1122363"/>
            <a:ext cx="7559039" cy="30273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5400" b="1"/>
              <a:t>Szív</a:t>
            </a:r>
            <a:r>
              <a:rPr lang="en-US" sz="5400" b="1" dirty="0"/>
              <a:t>- </a:t>
            </a:r>
            <a:r>
              <a:rPr lang="en-US" sz="5400" b="1"/>
              <a:t>és</a:t>
            </a:r>
            <a:r>
              <a:rPr lang="en-US" sz="5400" b="1" dirty="0"/>
              <a:t> </a:t>
            </a:r>
            <a:r>
              <a:rPr lang="en-US" sz="5400" b="1"/>
              <a:t>érrendszeri</a:t>
            </a:r>
            <a:r>
              <a:rPr lang="en-US" sz="5400" b="1" dirty="0"/>
              <a:t> </a:t>
            </a:r>
            <a:r>
              <a:rPr lang="en-US" sz="5400" b="1"/>
              <a:t>betegségek</a:t>
            </a:r>
            <a:r>
              <a:rPr lang="en-US" sz="5400" b="1" dirty="0"/>
              <a:t> </a:t>
            </a:r>
            <a:r>
              <a:rPr lang="en-US" sz="5400" b="1"/>
              <a:t>szűrése</a:t>
            </a:r>
            <a:br>
              <a:rPr lang="en-US" sz="5400" b="1" dirty="0"/>
            </a:br>
            <a:endParaRPr lang="en-US" sz="5400" b="1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E471E13-6104-4637-8A8F-B545529B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68" name="Rectangle 5">
              <a:extLst>
                <a:ext uri="{FF2B5EF4-FFF2-40B4-BE49-F238E27FC236}">
                  <a16:creationId xmlns:a16="http://schemas.microsoft.com/office/drawing/2014/main" id="{802F412D-6781-427D-AB79-09FD610CC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8471B962-D824-43CE-B5DD-704B305B2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ED60EBD3-FA75-460B-AFBD-3F234A0CA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1" name="Rectangle 8">
              <a:extLst>
                <a:ext uri="{FF2B5EF4-FFF2-40B4-BE49-F238E27FC236}">
                  <a16:creationId xmlns:a16="http://schemas.microsoft.com/office/drawing/2014/main" id="{D0791244-FBF2-49D9-BDBC-E2E58C86B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EE4C4B1-195C-40F5-A78F-2EB7ED6E6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22766AF8-3850-41E4-80D0-321D9A13D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8834F8EE-AB04-42FE-AE7B-3E9C6ACA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C86BB534-4617-4275-908E-357CF2246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B6DEB58B-8D28-4BE9-9CA9-F4B3A083B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25A772BC-4720-4EC2-AD61-A7B74E915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60D6B27E-FAC5-4267-80A9-DE4D2E02B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1F39FA83-D8C8-4CE3-9C62-10375FD04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E09B4CF3-A51F-4787-81FE-F5C79BA42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6695CB35-74E4-43C0-89F5-9FDA59B3A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945450CE-FB13-4C46-825F-5BB191703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E80AA0B2-7FE7-4B75-AC25-E0F6C0FE4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2E81F7C1-AD8F-41A0-91A8-E05F66CB0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F4E8A538-9FFA-4C76-BCE2-D54F56A11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3C412824-3CBA-4E74-B2FD-936EA70486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E28DC1F0-74FF-4D97-BD4D-FD42DE4AC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77CEC4FA-6FD3-4ABF-BF98-94E7947A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id="{D4E61DA7-BFA9-48AF-BD6F-EBB15C235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57164D6A-1DD9-43AE-878F-A413DC26FB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4949EBA6-53D9-4F2D-91DB-EA7AE260F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0AFEA5FA-F759-441C-A0BC-7EDC79A6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5B913AE0-5DC8-4244-8C26-ED97F834E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A87DB58A-25D2-46F1-85E3-06F964D01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E7AE8209-F3E7-4ACA-98D0-90B282A14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6" name="Rectangle 33">
              <a:extLst>
                <a:ext uri="{FF2B5EF4-FFF2-40B4-BE49-F238E27FC236}">
                  <a16:creationId xmlns:a16="http://schemas.microsoft.com/office/drawing/2014/main" id="{1CED7927-A7C7-444A-A8F3-6348852AE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08BEDF90-F9A6-4DE4-94B6-43E416039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36540D5F-1C77-438A-BF12-56455C472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52FC779A-BC55-40AC-8FFD-E014F8C05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63E42DE5-DC0E-4043-8A35-20C53074A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41581FA6-993A-4899-ADF1-0A83A623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id="{33C4FDB9-01D2-4CB0-BFED-216CAC7EB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id="{34E715AB-2B68-41C4-A61F-02C413F24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id="{D3861C35-D060-408D-9871-4DA2D0547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id="{B4F4F38F-33FE-48A0-986D-FB771F18B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6" name="Freeform 43">
              <a:extLst>
                <a:ext uri="{FF2B5EF4-FFF2-40B4-BE49-F238E27FC236}">
                  <a16:creationId xmlns:a16="http://schemas.microsoft.com/office/drawing/2014/main" id="{50FCFC8E-2DC3-4F27-9E02-196830E78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7" name="Freeform 44">
              <a:extLst>
                <a:ext uri="{FF2B5EF4-FFF2-40B4-BE49-F238E27FC236}">
                  <a16:creationId xmlns:a16="http://schemas.microsoft.com/office/drawing/2014/main" id="{3A6EE414-1500-4144-B453-BA950E510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8" name="Rectangle 45">
              <a:extLst>
                <a:ext uri="{FF2B5EF4-FFF2-40B4-BE49-F238E27FC236}">
                  <a16:creationId xmlns:a16="http://schemas.microsoft.com/office/drawing/2014/main" id="{0C1A9D8A-5515-4C84-AE17-A6D51243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9" name="Freeform 46">
              <a:extLst>
                <a:ext uri="{FF2B5EF4-FFF2-40B4-BE49-F238E27FC236}">
                  <a16:creationId xmlns:a16="http://schemas.microsoft.com/office/drawing/2014/main" id="{E8E7C8C7-FE85-4C8F-960C-3748511E0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0" name="Freeform 47">
              <a:extLst>
                <a:ext uri="{FF2B5EF4-FFF2-40B4-BE49-F238E27FC236}">
                  <a16:creationId xmlns:a16="http://schemas.microsoft.com/office/drawing/2014/main" id="{33DF2ED7-F601-4A9F-AA50-822ED85D5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1" name="Freeform 48">
              <a:extLst>
                <a:ext uri="{FF2B5EF4-FFF2-40B4-BE49-F238E27FC236}">
                  <a16:creationId xmlns:a16="http://schemas.microsoft.com/office/drawing/2014/main" id="{FEDB3A05-6FDD-4E87-B800-8F9975244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2" name="Freeform 49">
              <a:extLst>
                <a:ext uri="{FF2B5EF4-FFF2-40B4-BE49-F238E27FC236}">
                  <a16:creationId xmlns:a16="http://schemas.microsoft.com/office/drawing/2014/main" id="{AD6225C0-E391-49D5-9A7B-57C5ED60E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3" name="Freeform 50">
              <a:extLst>
                <a:ext uri="{FF2B5EF4-FFF2-40B4-BE49-F238E27FC236}">
                  <a16:creationId xmlns:a16="http://schemas.microsoft.com/office/drawing/2014/main" id="{B814B458-45E5-451C-9CBD-027E3776A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4" name="Freeform 51">
              <a:extLst>
                <a:ext uri="{FF2B5EF4-FFF2-40B4-BE49-F238E27FC236}">
                  <a16:creationId xmlns:a16="http://schemas.microsoft.com/office/drawing/2014/main" id="{59167140-9A0D-4FE7-8E37-2CD613011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5" name="Freeform 52">
              <a:extLst>
                <a:ext uri="{FF2B5EF4-FFF2-40B4-BE49-F238E27FC236}">
                  <a16:creationId xmlns:a16="http://schemas.microsoft.com/office/drawing/2014/main" id="{2D38B213-991B-495D-8886-04CAD44C7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6" name="Freeform 53">
              <a:extLst>
                <a:ext uri="{FF2B5EF4-FFF2-40B4-BE49-F238E27FC236}">
                  <a16:creationId xmlns:a16="http://schemas.microsoft.com/office/drawing/2014/main" id="{67C1C3DA-3972-4D98-9D9E-390461B28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7" name="Freeform 54">
              <a:extLst>
                <a:ext uri="{FF2B5EF4-FFF2-40B4-BE49-F238E27FC236}">
                  <a16:creationId xmlns:a16="http://schemas.microsoft.com/office/drawing/2014/main" id="{972F8941-61DB-48E1-B9C1-E73247056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8" name="Freeform 55">
              <a:extLst>
                <a:ext uri="{FF2B5EF4-FFF2-40B4-BE49-F238E27FC236}">
                  <a16:creationId xmlns:a16="http://schemas.microsoft.com/office/drawing/2014/main" id="{857B495F-5C9B-435F-8D39-45CC57471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9" name="Freeform 56">
              <a:extLst>
                <a:ext uri="{FF2B5EF4-FFF2-40B4-BE49-F238E27FC236}">
                  <a16:creationId xmlns:a16="http://schemas.microsoft.com/office/drawing/2014/main" id="{B607428B-B7C9-4017-84F8-19C9B2134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20" name="Freeform 57">
              <a:extLst>
                <a:ext uri="{FF2B5EF4-FFF2-40B4-BE49-F238E27FC236}">
                  <a16:creationId xmlns:a16="http://schemas.microsoft.com/office/drawing/2014/main" id="{A20C5139-2108-4F5E-B892-64F1D8605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21" name="Freeform 58">
              <a:extLst>
                <a:ext uri="{FF2B5EF4-FFF2-40B4-BE49-F238E27FC236}">
                  <a16:creationId xmlns:a16="http://schemas.microsoft.com/office/drawing/2014/main" id="{C2A51623-F2F3-4584-93F5-598E56A5F4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26963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55BE9F-427B-97F3-D2BB-20663C54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71475"/>
            <a:ext cx="9905998" cy="1324582"/>
          </a:xfrm>
        </p:spPr>
        <p:txBody>
          <a:bodyPr>
            <a:normAutofit/>
          </a:bodyPr>
          <a:lstStyle/>
          <a:p>
            <a:pPr algn="ctr"/>
            <a:r>
              <a:rPr lang="hu-HU" sz="4400" b="1" dirty="0"/>
              <a:t>SZÍV- ÉS ÉRRENDSZERI BETEGSÉGEK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6028153-D7AD-FDD8-D9BE-DE3FC99A0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7414" y="1543050"/>
            <a:ext cx="8889998" cy="4943476"/>
          </a:xfrm>
        </p:spPr>
        <p:txBody>
          <a:bodyPr>
            <a:normAutofit fontScale="62500" lnSpcReduction="20000"/>
          </a:bodyPr>
          <a:lstStyle/>
          <a:p>
            <a:pPr marL="457200" lvl="1" indent="0">
              <a:buNone/>
            </a:pPr>
            <a:r>
              <a:rPr lang="hu-HU" altLang="hu-HU" sz="6300" b="1" dirty="0"/>
              <a:t>BETEGSÉGEK</a:t>
            </a:r>
          </a:p>
          <a:p>
            <a:pPr lvl="1">
              <a:buFont typeface="Wingdings" pitchFamily="2" charset="2"/>
              <a:buChar char="Ø"/>
            </a:pPr>
            <a:r>
              <a:rPr lang="hu-HU" altLang="hu-HU" sz="3900" b="1" dirty="0"/>
              <a:t> SZÍVKOSZORÚÉR-BETEGSÉG</a:t>
            </a:r>
          </a:p>
          <a:p>
            <a:pPr lvl="1">
              <a:buFont typeface="Wingdings" pitchFamily="2" charset="2"/>
              <a:buChar char="Ø"/>
            </a:pPr>
            <a:r>
              <a:rPr lang="hu-HU" altLang="hu-HU" sz="3900" b="1" dirty="0"/>
              <a:t> AGYÉRBETEGSÉG </a:t>
            </a:r>
          </a:p>
          <a:p>
            <a:pPr lvl="1">
              <a:buFont typeface="Wingdings" pitchFamily="2" charset="2"/>
              <a:buChar char="Ø"/>
            </a:pPr>
            <a:r>
              <a:rPr lang="hu-HU" altLang="hu-HU" sz="3900" b="1" dirty="0"/>
              <a:t> MAGASVÉRNYOMÁS</a:t>
            </a:r>
          </a:p>
          <a:p>
            <a:pPr lvl="1">
              <a:buFont typeface="Wingdings" pitchFamily="2" charset="2"/>
              <a:buChar char="Ø"/>
            </a:pPr>
            <a:r>
              <a:rPr lang="hu-HU" altLang="hu-HU" sz="3900" b="1" dirty="0"/>
              <a:t> PERIFÉRIÁS ÉRBETEGSÉGEK</a:t>
            </a:r>
          </a:p>
          <a:p>
            <a:pPr lvl="1">
              <a:buFont typeface="Wingdings" pitchFamily="2" charset="2"/>
              <a:buChar char="Ø"/>
            </a:pPr>
            <a:r>
              <a:rPr lang="hu-HU" altLang="hu-HU" sz="3900" b="1" dirty="0"/>
              <a:t> SZÍVELÉGTELENSÉG</a:t>
            </a:r>
          </a:p>
          <a:p>
            <a:pPr lvl="1">
              <a:buFont typeface="Wingdings" pitchFamily="2" charset="2"/>
              <a:buChar char="Ø"/>
            </a:pPr>
            <a:r>
              <a:rPr lang="hu-HU" altLang="hu-HU" sz="3900" b="1" dirty="0"/>
              <a:t> REUMÁS  EREDETŰ SZÍVBETEGSÉG (szívbillentyűket érinti)</a:t>
            </a:r>
          </a:p>
          <a:p>
            <a:pPr lvl="1">
              <a:buFont typeface="Wingdings" pitchFamily="2" charset="2"/>
              <a:buChar char="Ø"/>
            </a:pPr>
            <a:r>
              <a:rPr lang="hu-HU" altLang="hu-HU" sz="3900" b="1" dirty="0"/>
              <a:t> VELESZÜLETETT SZÍVBETEGSÉG</a:t>
            </a:r>
          </a:p>
          <a:p>
            <a:pPr lvl="1">
              <a:buFont typeface="Wingdings" pitchFamily="2" charset="2"/>
              <a:buChar char="Ø"/>
            </a:pPr>
            <a:r>
              <a:rPr lang="hu-HU" altLang="hu-HU" sz="3900" b="1" dirty="0"/>
              <a:t> SZÍVIZOMELFAJULÁS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25914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4A255-3A7B-294A-91FC-76ED4F013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DFB55B-840C-0B4A-37DB-037C90305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71475"/>
            <a:ext cx="9905998" cy="1324582"/>
          </a:xfrm>
        </p:spPr>
        <p:txBody>
          <a:bodyPr>
            <a:normAutofit/>
          </a:bodyPr>
          <a:lstStyle/>
          <a:p>
            <a:pPr algn="ctr"/>
            <a:r>
              <a:rPr lang="hu-HU" sz="4400" b="1" dirty="0"/>
              <a:t>SZÍV- ÉS ÉRRENDSZERI BETEGSÉGEK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CCA2723-7CF8-1ABF-0C9D-A72378C4B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6" y="1428750"/>
            <a:ext cx="11029949" cy="4943476"/>
          </a:xfrm>
        </p:spPr>
        <p:txBody>
          <a:bodyPr>
            <a:normAutofit fontScale="55000" lnSpcReduction="20000"/>
          </a:bodyPr>
          <a:lstStyle/>
          <a:p>
            <a:pPr marL="457200" lvl="1" indent="0">
              <a:buNone/>
            </a:pPr>
            <a:r>
              <a:rPr lang="hu-HU" sz="8400" b="1" u="sng" dirty="0"/>
              <a:t>1. KÓRELŐZMÉNY:</a:t>
            </a:r>
          </a:p>
          <a:p>
            <a:pPr lvl="1">
              <a:buFont typeface="Wingdings" pitchFamily="2" charset="2"/>
              <a:buChar char="Ø"/>
            </a:pPr>
            <a:r>
              <a:rPr lang="hu-HU" sz="6000" dirty="0"/>
              <a:t> </a:t>
            </a:r>
            <a:r>
              <a:rPr lang="hu-HU" sz="6000" b="1" dirty="0"/>
              <a:t>CSALÁDI HALMOZÓDÁS: </a:t>
            </a:r>
            <a:r>
              <a:rPr lang="hu-HU" sz="6000" dirty="0"/>
              <a:t>a szülők és a testvérek között férfiaknál 55 évnél, nőknél 65 évnél fiatalabb életkorban előforduló hirtelen halál, koszorúérbetegség, agyi érbetegség, végtagi erek betegsége (érszűkület), cukorbetegség, magasvérnyomás-betegség előfordulása. • </a:t>
            </a:r>
          </a:p>
          <a:p>
            <a:pPr lvl="1">
              <a:buFont typeface="Wingdings" pitchFamily="2" charset="2"/>
              <a:buChar char="Ø"/>
            </a:pPr>
            <a:r>
              <a:rPr lang="hu-HU" sz="6000" b="1" dirty="0"/>
              <a:t>ÉLETMÓD:</a:t>
            </a:r>
            <a:r>
              <a:rPr lang="hu-HU" sz="6000" dirty="0"/>
              <a:t> dohányzás (részletesen), étkezési szokások, fizikai aktivitás, alkoholfogyasztás. </a:t>
            </a:r>
          </a:p>
        </p:txBody>
      </p:sp>
    </p:spTree>
    <p:extLst>
      <p:ext uri="{BB962C8B-B14F-4D97-AF65-F5344CB8AC3E}">
        <p14:creationId xmlns:p14="http://schemas.microsoft.com/office/powerpoint/2010/main" val="37172827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5A761-03DA-1B13-4456-5529F3A33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655228-F504-27EE-1D44-2EED25B9D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71475"/>
            <a:ext cx="9905998" cy="1324582"/>
          </a:xfrm>
        </p:spPr>
        <p:txBody>
          <a:bodyPr>
            <a:normAutofit/>
          </a:bodyPr>
          <a:lstStyle/>
          <a:p>
            <a:pPr algn="ctr"/>
            <a:r>
              <a:rPr lang="hu-HU" sz="4400" b="1" dirty="0"/>
              <a:t>SZÍV- ÉS ÉRRENDSZERI BETEGSÉGEK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A0BAB07-03C5-28F7-FE02-715FF4FF2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475" y="1400175"/>
            <a:ext cx="10358438" cy="4943476"/>
          </a:xfrm>
        </p:spPr>
        <p:txBody>
          <a:bodyPr>
            <a:normAutofit fontScale="55000" lnSpcReduction="20000"/>
          </a:bodyPr>
          <a:lstStyle/>
          <a:p>
            <a:pPr marL="457200" lvl="1" indent="0">
              <a:buNone/>
            </a:pPr>
            <a:r>
              <a:rPr lang="hu-HU" sz="5400" b="1" u="sng" dirty="0"/>
              <a:t>2. VIZSGÁLATOK: </a:t>
            </a:r>
          </a:p>
          <a:p>
            <a:pPr lvl="1">
              <a:buFont typeface="Wingdings" pitchFamily="2" charset="2"/>
              <a:buChar char="Ø"/>
            </a:pPr>
            <a:r>
              <a:rPr lang="hu-HU" sz="5400" dirty="0"/>
              <a:t>Vérnyomásmérés </a:t>
            </a:r>
          </a:p>
          <a:p>
            <a:pPr lvl="1">
              <a:buFont typeface="Wingdings" pitchFamily="2" charset="2"/>
              <a:buChar char="Ø"/>
            </a:pPr>
            <a:r>
              <a:rPr lang="hu-HU" sz="5400" dirty="0" err="1"/>
              <a:t>Hallgatózás</a:t>
            </a:r>
            <a:endParaRPr lang="hu-HU" sz="5400" dirty="0"/>
          </a:p>
          <a:p>
            <a:pPr lvl="1">
              <a:buFont typeface="Wingdings" pitchFamily="2" charset="2"/>
              <a:buChar char="Ø"/>
            </a:pPr>
            <a:r>
              <a:rPr lang="hu-HU" sz="5400" dirty="0"/>
              <a:t>Pulzusmérés </a:t>
            </a:r>
          </a:p>
          <a:p>
            <a:pPr lvl="1">
              <a:buFont typeface="Wingdings" pitchFamily="2" charset="2"/>
              <a:buChar char="Ø"/>
            </a:pPr>
            <a:r>
              <a:rPr lang="hu-HU" sz="5400" dirty="0"/>
              <a:t>Testméretek (testsúly, testmagasság – testtömegindex, haskörfogat)</a:t>
            </a:r>
          </a:p>
          <a:p>
            <a:pPr lvl="1">
              <a:buFont typeface="Wingdings" pitchFamily="2" charset="2"/>
              <a:buChar char="Ø"/>
            </a:pPr>
            <a:r>
              <a:rPr lang="hu-HU" sz="5400" dirty="0"/>
              <a:t>Boka-kar index (perifériás érbetegség esetén – kar és az alsóvégtag vérnyomásának hányadosa – alacsony érték jelentősebb érszűkület)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208569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6611D-0B85-CA8B-8C44-8640A0C5E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FAB532-6062-E7A4-4ADD-57F40F73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71475"/>
            <a:ext cx="9905998" cy="1324582"/>
          </a:xfrm>
        </p:spPr>
        <p:txBody>
          <a:bodyPr>
            <a:normAutofit/>
          </a:bodyPr>
          <a:lstStyle/>
          <a:p>
            <a:pPr algn="ctr"/>
            <a:r>
              <a:rPr lang="hu-HU" sz="4400" b="1" dirty="0"/>
              <a:t>SZÍV- ÉS ÉRRENDSZERI BETEGSÉGEK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7E625362-5C38-8E2E-FBA3-3FEA32F4647F}"/>
              </a:ext>
            </a:extLst>
          </p:cNvPr>
          <p:cNvSpPr txBox="1">
            <a:spLocks/>
          </p:cNvSpPr>
          <p:nvPr/>
        </p:nvSpPr>
        <p:spPr>
          <a:xfrm>
            <a:off x="902494" y="1543049"/>
            <a:ext cx="10387012" cy="494347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hu-HU" sz="6400" b="1" u="sng" dirty="0"/>
              <a:t>3. LABORATÓRIUMI VIZSGÁLATOK: </a:t>
            </a:r>
          </a:p>
          <a:p>
            <a:pPr lvl="1">
              <a:buFont typeface="Wingdings" pitchFamily="2" charset="2"/>
              <a:buChar char="Ø"/>
            </a:pPr>
            <a:r>
              <a:rPr lang="hu-HU" sz="5400" b="1" dirty="0"/>
              <a:t>Vérzsír-szint</a:t>
            </a:r>
            <a:r>
              <a:rPr lang="hu-HU" sz="5400" dirty="0"/>
              <a:t> (koleszterin, </a:t>
            </a:r>
            <a:r>
              <a:rPr lang="hu-HU" sz="5400" dirty="0" err="1"/>
              <a:t>triglycerid</a:t>
            </a:r>
            <a:r>
              <a:rPr lang="hu-HU" sz="5400" dirty="0"/>
              <a:t>, HDL-koleszterin)</a:t>
            </a:r>
          </a:p>
          <a:p>
            <a:pPr lvl="1">
              <a:buFont typeface="Wingdings" pitchFamily="2" charset="2"/>
              <a:buChar char="Ø"/>
            </a:pPr>
            <a:r>
              <a:rPr lang="hu-HU" sz="5400" b="1" dirty="0" err="1"/>
              <a:t>Éhomi</a:t>
            </a:r>
            <a:r>
              <a:rPr lang="hu-HU" sz="5400" b="1" dirty="0"/>
              <a:t> vércukor, HbA1c </a:t>
            </a:r>
            <a:r>
              <a:rPr lang="hu-HU" sz="5400" dirty="0"/>
              <a:t>(előző 6-10 hét vércukor értéke megítélhető)</a:t>
            </a:r>
          </a:p>
          <a:p>
            <a:pPr lvl="1">
              <a:buFont typeface="Wingdings" pitchFamily="2" charset="2"/>
              <a:buChar char="Ø"/>
            </a:pPr>
            <a:r>
              <a:rPr lang="hu-HU" sz="5400" b="1" dirty="0"/>
              <a:t>Kreatinin</a:t>
            </a:r>
            <a:r>
              <a:rPr lang="hu-HU" sz="5400" dirty="0"/>
              <a:t> (vesefunkció), </a:t>
            </a:r>
            <a:r>
              <a:rPr lang="hu-HU" sz="5400" dirty="0" err="1"/>
              <a:t>mikroalbuminuria</a:t>
            </a:r>
            <a:r>
              <a:rPr lang="hu-HU" sz="5400" dirty="0"/>
              <a:t> (kóros fehérjeürítés)</a:t>
            </a:r>
          </a:p>
          <a:p>
            <a:pPr lvl="1">
              <a:buFont typeface="Wingdings" pitchFamily="2" charset="2"/>
              <a:buChar char="Ø"/>
            </a:pPr>
            <a:r>
              <a:rPr lang="hu-HU" sz="5400" dirty="0"/>
              <a:t> </a:t>
            </a:r>
            <a:r>
              <a:rPr lang="hu-HU" sz="5400" b="1" dirty="0"/>
              <a:t>CRP </a:t>
            </a:r>
            <a:r>
              <a:rPr lang="hu-HU" sz="5400" dirty="0"/>
              <a:t>(gyulladás során emelkedik)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818526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BFD30-0761-8E52-88DA-C10F3BA7F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F812FC-AB78-1036-DE4F-9E328CA82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71475"/>
            <a:ext cx="9905998" cy="1324582"/>
          </a:xfrm>
        </p:spPr>
        <p:txBody>
          <a:bodyPr>
            <a:normAutofit/>
          </a:bodyPr>
          <a:lstStyle/>
          <a:p>
            <a:pPr algn="ctr"/>
            <a:r>
              <a:rPr lang="hu-HU" sz="4400" b="1" dirty="0"/>
              <a:t>SZÍV- ÉS ÉRRENDSZERI BETEGSÉGEK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118B7BA8-4E4B-8415-3D27-84BB75E35325}"/>
              </a:ext>
            </a:extLst>
          </p:cNvPr>
          <p:cNvSpPr txBox="1">
            <a:spLocks/>
          </p:cNvSpPr>
          <p:nvPr/>
        </p:nvSpPr>
        <p:spPr>
          <a:xfrm>
            <a:off x="902494" y="1543049"/>
            <a:ext cx="10387012" cy="49434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hu-HU" sz="6400" b="1" u="sng" dirty="0"/>
              <a:t>4. ESZKÖZÖS VIZSGÁLATOK: </a:t>
            </a:r>
          </a:p>
          <a:p>
            <a:pPr lvl="1">
              <a:buFont typeface="Wingdings" pitchFamily="2" charset="2"/>
              <a:buChar char="Ø"/>
            </a:pPr>
            <a:r>
              <a:rPr lang="hu-HU" sz="5400" dirty="0"/>
              <a:t>EKG</a:t>
            </a:r>
          </a:p>
          <a:p>
            <a:pPr lvl="1">
              <a:buFont typeface="Wingdings" pitchFamily="2" charset="2"/>
              <a:buChar char="Ø"/>
            </a:pPr>
            <a:r>
              <a:rPr lang="hu-HU" sz="5400" dirty="0"/>
              <a:t>ÉR-DOPPLER VIZSGÁLAT </a:t>
            </a:r>
            <a:r>
              <a:rPr lang="hu-HU" sz="3800" dirty="0"/>
              <a:t>(ARTÉRIÁK, VÉNÁK ÁLLAPOTÁRÓL AD FELVILÁGOSÍTÁST)</a:t>
            </a:r>
          </a:p>
          <a:p>
            <a:pPr lvl="1">
              <a:buFont typeface="Wingdings" pitchFamily="2" charset="2"/>
              <a:buChar char="Ø"/>
            </a:pPr>
            <a:r>
              <a:rPr lang="hu-HU" sz="5400" dirty="0"/>
              <a:t>ARTERIOGRÁFIA </a:t>
            </a:r>
            <a:r>
              <a:rPr lang="hu-HU" sz="3800" dirty="0"/>
              <a:t>(ARTÉRIÁK ÁLLAPOTÁRÓL AD FELVILÁGOSÍTÁST – EREK FALÁNAK RUGALMASSÁGÁT MÉRI)</a:t>
            </a:r>
          </a:p>
        </p:txBody>
      </p:sp>
    </p:spTree>
    <p:extLst>
      <p:ext uri="{BB962C8B-B14F-4D97-AF65-F5344CB8AC3E}">
        <p14:creationId xmlns:p14="http://schemas.microsoft.com/office/powerpoint/2010/main" val="16296534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1A620A4D-ECC5-BC16-8A05-F905DE394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8" y="65463"/>
            <a:ext cx="6459849" cy="6727073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A3A9FEB9-6F6E-81EC-4EF1-B86D42B81E2C}"/>
              </a:ext>
            </a:extLst>
          </p:cNvPr>
          <p:cNvSpPr txBox="1"/>
          <p:nvPr/>
        </p:nvSpPr>
        <p:spPr>
          <a:xfrm>
            <a:off x="7764774" y="1713128"/>
            <a:ext cx="442722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800" dirty="0"/>
              <a:t>normál kockázat &lt;3% </a:t>
            </a:r>
          </a:p>
          <a:p>
            <a:r>
              <a:rPr lang="hu-HU" sz="2800" dirty="0"/>
              <a:t>közepes kockázat 4-5% nagy kockázat 5-8% </a:t>
            </a:r>
          </a:p>
          <a:p>
            <a:r>
              <a:rPr lang="hu-HU" sz="2800" dirty="0"/>
              <a:t>igen nagy kockázat 8% felett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259DF2A0-7D13-4AEC-0C7D-8BDD5042BB9B}"/>
              </a:ext>
            </a:extLst>
          </p:cNvPr>
          <p:cNvSpPr txBox="1"/>
          <p:nvPr/>
        </p:nvSpPr>
        <p:spPr>
          <a:xfrm>
            <a:off x="7764774" y="649705"/>
            <a:ext cx="3741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/>
              <a:t>5. RIZIKÓBECSLÉS</a:t>
            </a:r>
          </a:p>
          <a:p>
            <a:r>
              <a:rPr lang="hu-HU" sz="3600" b="1" dirty="0"/>
              <a:t>„HEART SCORE”</a:t>
            </a:r>
          </a:p>
        </p:txBody>
      </p:sp>
    </p:spTree>
    <p:extLst>
      <p:ext uri="{BB962C8B-B14F-4D97-AF65-F5344CB8AC3E}">
        <p14:creationId xmlns:p14="http://schemas.microsoft.com/office/powerpoint/2010/main" val="28130336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67A489-D4EF-EFC0-9758-8C82BED89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434" y="297673"/>
            <a:ext cx="9905998" cy="765114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/>
              <a:t>65 év feletti korcsoportban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5FD17EB-B56A-22EE-758E-5ABA6F037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716" y="1359568"/>
            <a:ext cx="10012695" cy="443163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u-HU" sz="3200" dirty="0"/>
              <a:t>1.-5. alapvizsgálatok elvégzése </a:t>
            </a:r>
            <a:r>
              <a:rPr lang="hu-HU" sz="3200" b="1" u="sng" dirty="0"/>
              <a:t>2 évente </a:t>
            </a:r>
            <a:r>
              <a:rPr lang="hu-HU" sz="3200" dirty="0"/>
              <a:t>a kockázat kicsi a korábbi táblázat alapján</a:t>
            </a:r>
          </a:p>
          <a:p>
            <a:pPr>
              <a:buFont typeface="Wingdings" pitchFamily="2" charset="2"/>
              <a:buChar char="Ø"/>
            </a:pPr>
            <a:r>
              <a:rPr lang="hu-HU" sz="3200" dirty="0"/>
              <a:t>1.-5. alapvizsgálatok elvégzése </a:t>
            </a:r>
            <a:r>
              <a:rPr lang="hu-HU" sz="3200" b="1" u="sng" dirty="0"/>
              <a:t>évente</a:t>
            </a:r>
            <a:r>
              <a:rPr lang="hu-HU" sz="3200" dirty="0"/>
              <a:t> ha a korábbi táblázat alapján nagy vagy közepes a kockázat</a:t>
            </a:r>
          </a:p>
          <a:p>
            <a:pPr>
              <a:buFont typeface="Wingdings" pitchFamily="2" charset="2"/>
              <a:buChar char="Ø"/>
            </a:pPr>
            <a:r>
              <a:rPr lang="hu-HU" sz="3200" dirty="0"/>
              <a:t>Közepes és nagy kockázatú személyeknél </a:t>
            </a:r>
            <a:r>
              <a:rPr lang="hu-HU" sz="3200" u="sng" dirty="0"/>
              <a:t>kóros érfalelváltozások esetén további vizsgálatok </a:t>
            </a:r>
            <a:r>
              <a:rPr lang="hu-HU" sz="3200" dirty="0"/>
              <a:t>szükségesek például terheléses EKG.</a:t>
            </a:r>
          </a:p>
        </p:txBody>
      </p:sp>
    </p:spTree>
    <p:extLst>
      <p:ext uri="{BB962C8B-B14F-4D97-AF65-F5344CB8AC3E}">
        <p14:creationId xmlns:p14="http://schemas.microsoft.com/office/powerpoint/2010/main" val="3132049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81FE786-4BE5-BD45-33B6-50873B4F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348" y="189506"/>
            <a:ext cx="9905998" cy="881305"/>
          </a:xfrm>
        </p:spPr>
        <p:txBody>
          <a:bodyPr/>
          <a:lstStyle/>
          <a:p>
            <a:r>
              <a:rPr lang="hu-HU" dirty="0"/>
              <a:t>Daganatos halálozás Európában, 2023</a:t>
            </a:r>
          </a:p>
        </p:txBody>
      </p:sp>
      <p:pic>
        <p:nvPicPr>
          <p:cNvPr id="2050" name="Picture 2" descr="Csökkent a daganatok okozta halálozások száma Magyarországon">
            <a:extLst>
              <a:ext uri="{FF2B5EF4-FFF2-40B4-BE49-F238E27FC236}">
                <a16:creationId xmlns:a16="http://schemas.microsoft.com/office/drawing/2014/main" id="{361A5BB7-2E85-E66B-1ACF-3A51A3EE8E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" y="1261268"/>
            <a:ext cx="11001375" cy="470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B0E0058F-F103-51F8-8673-199D2E785949}"/>
              </a:ext>
            </a:extLst>
          </p:cNvPr>
          <p:cNvSpPr txBox="1"/>
          <p:nvPr/>
        </p:nvSpPr>
        <p:spPr>
          <a:xfrm>
            <a:off x="1371601" y="6423388"/>
            <a:ext cx="7507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Forrás: European </a:t>
            </a:r>
            <a:r>
              <a:rPr lang="hu-HU" dirty="0" err="1"/>
              <a:t>Cancer</a:t>
            </a:r>
            <a:r>
              <a:rPr lang="hu-HU" dirty="0"/>
              <a:t> </a:t>
            </a:r>
            <a:r>
              <a:rPr lang="hu-HU" dirty="0" err="1"/>
              <a:t>Inequalities</a:t>
            </a:r>
            <a:r>
              <a:rPr lang="hu-HU" dirty="0"/>
              <a:t> </a:t>
            </a:r>
            <a:r>
              <a:rPr lang="hu-HU" dirty="0" err="1"/>
              <a:t>Registry</a:t>
            </a:r>
            <a:r>
              <a:rPr lang="hu-HU" dirty="0"/>
              <a:t>. Rákügyi országprofil, 2023</a:t>
            </a:r>
          </a:p>
        </p:txBody>
      </p:sp>
    </p:spTree>
    <p:extLst>
      <p:ext uri="{BB962C8B-B14F-4D97-AF65-F5344CB8AC3E}">
        <p14:creationId xmlns:p14="http://schemas.microsoft.com/office/powerpoint/2010/main" val="28542584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A37497-AF4A-051D-D0BE-2D760862B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9ACD3AF8-B16E-4174-8C1A-41F683C4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F5EAD09-B81D-415F-8BCF-73C81AE05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CFB79010-8ED4-49EF-AFD2-F4D8C80B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649B869-006E-42B5-9DDC-21049B130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43096BD-333F-48B6-8220-D1F9793E4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1A45BB9A-7E84-4B9B-923A-270A97F85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7D7C768-2F76-4DE2-A807-1B9FFF81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870B32E-EE42-470E-B543-CA55AEC8C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EEF09120-11AA-4DB5-98A8-EC4923002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39CC463D-589C-461C-A234-0460EB06B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6516153-269A-421E-A021-CB3F3C5E1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45E14300-6C4A-4F77-915F-F3B25B023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993E312A-E6A6-4B52-ADE6-618ADC89BA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2F0F3026-2480-472B-8C52-36812C81E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34E1C992-559D-4827-9F30-31A3CA7A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D9F2FB98-F443-498F-AAD9-694582568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75DBF6EC-ED50-43E4-8A8B-64CE86A88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FD854F40-AC43-4F21-9C62-2CE35CFD2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62CCB560-494A-4F74-9DE4-068806A89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6F9A05F2-B5D2-4D8A-9A78-14E45C13F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A6373189-19BB-4BEC-84A3-432253E05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71AB3122-947A-44DB-B190-A2601C6C9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74B4109D-3AFC-4D44-87B1-0CDED3E63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44AAD39F-F7C9-4D00-95E0-0465B4E85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C1DCAB8D-6EF6-4A84-8D0C-AA9226DEC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C407F97F-83CF-4703-B9E0-6335530E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0D8D2363-5D84-4CFF-89AA-3C93C859D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0435A35C-AC99-4E12-8CB0-9C640DAA9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F20392CF-2256-4527-836B-2E6F88596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C52C3AD3-122C-4010-9C55-B0247F8CC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EFCB53ED-09C0-4AD7-9BBC-366833D5F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6F309F52-BFCF-47D9-8089-BC049540D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5F9AE85F-C7AA-4761-B468-2E100829B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2C81C778-91E5-4AE9-AACB-8566E7A28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6C56E0B4-58A0-4B2B-BD56-54121BB8D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88A29CFE-13A6-4509-946F-5C074F856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00235A0A-018B-4499-AC16-AF83457BF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861DF9B7-50DC-4EBE-8B23-97FE92DBB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69673907-73D7-4729-A911-9BD078EC2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4DC844D3-8053-4EE7-A286-50157B6FD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D67575A0-A45A-4773-874C-16370E367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4327252B-B62B-4DE0-A924-B7F6E40AD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0" name="Rectangle 45">
              <a:extLst>
                <a:ext uri="{FF2B5EF4-FFF2-40B4-BE49-F238E27FC236}">
                  <a16:creationId xmlns:a16="http://schemas.microsoft.com/office/drawing/2014/main" id="{778BC6A7-AC19-497B-A7C6-E447B2EBD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4E79A87B-BF1F-437A-9FED-BE93025E5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DFAAF3CC-B4E0-45C8-AC2D-EF0D6D823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A5A12C87-1E4A-4664-B2F4-A1C8B656F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B3AF8230-4630-4505-ADDB-16A9B6B37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33F93F6D-724D-42F3-AF1D-3081EAB5D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F5DD7A8F-FB67-4E79-80DB-0FAF3A098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7B140A84-E89E-4A80-9DF8-7BCA45F90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279E1D6A-EFE2-44C6-A5BF-DFADF0DC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C9FA2204-561F-4ABB-988C-03053820F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8BD7D04E-AC0A-424F-BC40-28842DAF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32B616A2-FE09-47DD-B58C-12EE58B7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08C5EAF5-6064-484E-BA05-80D09D84E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F11D90DF-D275-4725-884C-77E5E01D8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7A070EAD-1DCD-4F3D-BA84-799B891A0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0E71C8D-12BE-4796-F54A-DC86A6EEF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080" y="1311278"/>
            <a:ext cx="7559039" cy="30273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r>
              <a:rPr lang="en-US" sz="5400" b="1" dirty="0" err="1"/>
              <a:t>Cukorbetegség</a:t>
            </a:r>
            <a:r>
              <a:rPr lang="en-US" sz="5400" b="1" dirty="0"/>
              <a:t> </a:t>
            </a:r>
            <a:r>
              <a:rPr lang="en-US" sz="5400" b="1" dirty="0" err="1"/>
              <a:t>szűrése</a:t>
            </a:r>
            <a:br>
              <a:rPr lang="en-US" sz="5400" b="1" dirty="0"/>
            </a:br>
            <a:endParaRPr lang="en-US" sz="5400" b="1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E471E13-6104-4637-8A8F-B545529B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68" name="Rectangle 5">
              <a:extLst>
                <a:ext uri="{FF2B5EF4-FFF2-40B4-BE49-F238E27FC236}">
                  <a16:creationId xmlns:a16="http://schemas.microsoft.com/office/drawing/2014/main" id="{802F412D-6781-427D-AB79-09FD610CC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8471B962-D824-43CE-B5DD-704B305B2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ED60EBD3-FA75-460B-AFBD-3F234A0CA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1" name="Rectangle 8">
              <a:extLst>
                <a:ext uri="{FF2B5EF4-FFF2-40B4-BE49-F238E27FC236}">
                  <a16:creationId xmlns:a16="http://schemas.microsoft.com/office/drawing/2014/main" id="{D0791244-FBF2-49D9-BDBC-E2E58C86B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EE4C4B1-195C-40F5-A78F-2EB7ED6E6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22766AF8-3850-41E4-80D0-321D9A13D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8834F8EE-AB04-42FE-AE7B-3E9C6ACA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C86BB534-4617-4275-908E-357CF2246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B6DEB58B-8D28-4BE9-9CA9-F4B3A083B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25A772BC-4720-4EC2-AD61-A7B74E915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60D6B27E-FAC5-4267-80A9-DE4D2E02B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1F39FA83-D8C8-4CE3-9C62-10375FD04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E09B4CF3-A51F-4787-81FE-F5C79BA42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6695CB35-74E4-43C0-89F5-9FDA59B3A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945450CE-FB13-4C46-825F-5BB191703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E80AA0B2-7FE7-4B75-AC25-E0F6C0FE4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2E81F7C1-AD8F-41A0-91A8-E05F66CB0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F4E8A538-9FFA-4C76-BCE2-D54F56A11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3C412824-3CBA-4E74-B2FD-936EA70486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E28DC1F0-74FF-4D97-BD4D-FD42DE4AC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77CEC4FA-6FD3-4ABF-BF98-94E7947A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id="{D4E61DA7-BFA9-48AF-BD6F-EBB15C235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57164D6A-1DD9-43AE-878F-A413DC26FB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4949EBA6-53D9-4F2D-91DB-EA7AE260F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0AFEA5FA-F759-441C-A0BC-7EDC79A6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5B913AE0-5DC8-4244-8C26-ED97F834E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A87DB58A-25D2-46F1-85E3-06F964D01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E7AE8209-F3E7-4ACA-98D0-90B282A14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6" name="Rectangle 33">
              <a:extLst>
                <a:ext uri="{FF2B5EF4-FFF2-40B4-BE49-F238E27FC236}">
                  <a16:creationId xmlns:a16="http://schemas.microsoft.com/office/drawing/2014/main" id="{1CED7927-A7C7-444A-A8F3-6348852AE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08BEDF90-F9A6-4DE4-94B6-43E416039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36540D5F-1C77-438A-BF12-56455C472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52FC779A-BC55-40AC-8FFD-E014F8C05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63E42DE5-DC0E-4043-8A35-20C53074A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41581FA6-993A-4899-ADF1-0A83A623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id="{33C4FDB9-01D2-4CB0-BFED-216CAC7EB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id="{34E715AB-2B68-41C4-A61F-02C413F24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id="{D3861C35-D060-408D-9871-4DA2D0547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id="{B4F4F38F-33FE-48A0-986D-FB771F18B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6" name="Freeform 43">
              <a:extLst>
                <a:ext uri="{FF2B5EF4-FFF2-40B4-BE49-F238E27FC236}">
                  <a16:creationId xmlns:a16="http://schemas.microsoft.com/office/drawing/2014/main" id="{50FCFC8E-2DC3-4F27-9E02-196830E78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7" name="Freeform 44">
              <a:extLst>
                <a:ext uri="{FF2B5EF4-FFF2-40B4-BE49-F238E27FC236}">
                  <a16:creationId xmlns:a16="http://schemas.microsoft.com/office/drawing/2014/main" id="{3A6EE414-1500-4144-B453-BA950E510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8" name="Rectangle 45">
              <a:extLst>
                <a:ext uri="{FF2B5EF4-FFF2-40B4-BE49-F238E27FC236}">
                  <a16:creationId xmlns:a16="http://schemas.microsoft.com/office/drawing/2014/main" id="{0C1A9D8A-5515-4C84-AE17-A6D51243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9" name="Freeform 46">
              <a:extLst>
                <a:ext uri="{FF2B5EF4-FFF2-40B4-BE49-F238E27FC236}">
                  <a16:creationId xmlns:a16="http://schemas.microsoft.com/office/drawing/2014/main" id="{E8E7C8C7-FE85-4C8F-960C-3748511E0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0" name="Freeform 47">
              <a:extLst>
                <a:ext uri="{FF2B5EF4-FFF2-40B4-BE49-F238E27FC236}">
                  <a16:creationId xmlns:a16="http://schemas.microsoft.com/office/drawing/2014/main" id="{33DF2ED7-F601-4A9F-AA50-822ED85D5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1" name="Freeform 48">
              <a:extLst>
                <a:ext uri="{FF2B5EF4-FFF2-40B4-BE49-F238E27FC236}">
                  <a16:creationId xmlns:a16="http://schemas.microsoft.com/office/drawing/2014/main" id="{FEDB3A05-6FDD-4E87-B800-8F9975244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2" name="Freeform 49">
              <a:extLst>
                <a:ext uri="{FF2B5EF4-FFF2-40B4-BE49-F238E27FC236}">
                  <a16:creationId xmlns:a16="http://schemas.microsoft.com/office/drawing/2014/main" id="{AD6225C0-E391-49D5-9A7B-57C5ED60E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3" name="Freeform 50">
              <a:extLst>
                <a:ext uri="{FF2B5EF4-FFF2-40B4-BE49-F238E27FC236}">
                  <a16:creationId xmlns:a16="http://schemas.microsoft.com/office/drawing/2014/main" id="{B814B458-45E5-451C-9CBD-027E3776A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4" name="Freeform 51">
              <a:extLst>
                <a:ext uri="{FF2B5EF4-FFF2-40B4-BE49-F238E27FC236}">
                  <a16:creationId xmlns:a16="http://schemas.microsoft.com/office/drawing/2014/main" id="{59167140-9A0D-4FE7-8E37-2CD613011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5" name="Freeform 52">
              <a:extLst>
                <a:ext uri="{FF2B5EF4-FFF2-40B4-BE49-F238E27FC236}">
                  <a16:creationId xmlns:a16="http://schemas.microsoft.com/office/drawing/2014/main" id="{2D38B213-991B-495D-8886-04CAD44C7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6" name="Freeform 53">
              <a:extLst>
                <a:ext uri="{FF2B5EF4-FFF2-40B4-BE49-F238E27FC236}">
                  <a16:creationId xmlns:a16="http://schemas.microsoft.com/office/drawing/2014/main" id="{67C1C3DA-3972-4D98-9D9E-390461B28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7" name="Freeform 54">
              <a:extLst>
                <a:ext uri="{FF2B5EF4-FFF2-40B4-BE49-F238E27FC236}">
                  <a16:creationId xmlns:a16="http://schemas.microsoft.com/office/drawing/2014/main" id="{972F8941-61DB-48E1-B9C1-E73247056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8" name="Freeform 55">
              <a:extLst>
                <a:ext uri="{FF2B5EF4-FFF2-40B4-BE49-F238E27FC236}">
                  <a16:creationId xmlns:a16="http://schemas.microsoft.com/office/drawing/2014/main" id="{857B495F-5C9B-435F-8D39-45CC57471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9" name="Freeform 56">
              <a:extLst>
                <a:ext uri="{FF2B5EF4-FFF2-40B4-BE49-F238E27FC236}">
                  <a16:creationId xmlns:a16="http://schemas.microsoft.com/office/drawing/2014/main" id="{B607428B-B7C9-4017-84F8-19C9B2134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20" name="Freeform 57">
              <a:extLst>
                <a:ext uri="{FF2B5EF4-FFF2-40B4-BE49-F238E27FC236}">
                  <a16:creationId xmlns:a16="http://schemas.microsoft.com/office/drawing/2014/main" id="{A20C5139-2108-4F5E-B892-64F1D8605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21" name="Freeform 58">
              <a:extLst>
                <a:ext uri="{FF2B5EF4-FFF2-40B4-BE49-F238E27FC236}">
                  <a16:creationId xmlns:a16="http://schemas.microsoft.com/office/drawing/2014/main" id="{C2A51623-F2F3-4584-93F5-598E56A5F4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60189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4C28D3-66EB-65D8-FF6B-B8990F146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760" y="221476"/>
            <a:ext cx="9905998" cy="969650"/>
          </a:xfrm>
        </p:spPr>
        <p:txBody>
          <a:bodyPr/>
          <a:lstStyle/>
          <a:p>
            <a:r>
              <a:rPr lang="hu-HU" b="1" dirty="0"/>
              <a:t>FOKOZOTT KOCKÁZAT A CUKORBETEGSÉGRE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EACA757-3870-7DE0-A9B7-0E69E7985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242" y="1191125"/>
            <a:ext cx="10035169" cy="53420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1. </a:t>
            </a:r>
            <a:r>
              <a:rPr lang="hu-HU" b="1" dirty="0"/>
              <a:t>ÉLETKOR</a:t>
            </a:r>
            <a:r>
              <a:rPr lang="hu-HU" dirty="0"/>
              <a:t> ELŐRHALADTÁVAL NŐ A KOCKÁZAT</a:t>
            </a:r>
          </a:p>
          <a:p>
            <a:pPr marL="0" indent="0">
              <a:buNone/>
            </a:pPr>
            <a:r>
              <a:rPr lang="hu-HU" dirty="0"/>
              <a:t>2. </a:t>
            </a:r>
            <a:r>
              <a:rPr lang="hu-HU" b="1" dirty="0"/>
              <a:t>BMI</a:t>
            </a:r>
            <a:r>
              <a:rPr lang="hu-HU" dirty="0"/>
              <a:t> ÉRTÉK 30 KG/M</a:t>
            </a:r>
            <a:r>
              <a:rPr lang="hu-HU" baseline="30000" dirty="0"/>
              <a:t>2 </a:t>
            </a:r>
            <a:r>
              <a:rPr lang="hu-HU" dirty="0"/>
              <a:t>FELETT</a:t>
            </a:r>
          </a:p>
          <a:p>
            <a:pPr marL="0" indent="0">
              <a:buNone/>
            </a:pPr>
            <a:r>
              <a:rPr lang="hu-HU" dirty="0"/>
              <a:t>3. </a:t>
            </a:r>
            <a:r>
              <a:rPr lang="hu-HU" b="1" dirty="0"/>
              <a:t>HASKÖRFOGAT</a:t>
            </a:r>
            <a:r>
              <a:rPr lang="hu-HU" dirty="0"/>
              <a:t> A FÉRFAIKNÁL 94 CM FELETT, 102 CM FELETT MÁR NAGY KOCKÁZAT</a:t>
            </a:r>
          </a:p>
          <a:p>
            <a:pPr marL="0" indent="0">
              <a:buNone/>
            </a:pPr>
            <a:r>
              <a:rPr lang="hu-HU" dirty="0"/>
              <a:t>4. HASKÖRFOGAT A NŐKNÉL 80 CM FELETT, NAGY KOCKÁZAT 88 CM FELETT</a:t>
            </a:r>
          </a:p>
          <a:p>
            <a:pPr marL="0" indent="0">
              <a:buNone/>
            </a:pPr>
            <a:r>
              <a:rPr lang="hu-HU" dirty="0"/>
              <a:t>5. </a:t>
            </a:r>
            <a:r>
              <a:rPr lang="hu-HU" b="1" dirty="0"/>
              <a:t>KEVÉS ZÖLDSÉG/GYÜMÖLCS </a:t>
            </a:r>
            <a:r>
              <a:rPr lang="hu-HU" dirty="0"/>
              <a:t>FOGYASZTÁS </a:t>
            </a:r>
          </a:p>
          <a:p>
            <a:pPr marL="0" indent="0">
              <a:buNone/>
            </a:pPr>
            <a:r>
              <a:rPr lang="hu-HU" dirty="0"/>
              <a:t>6. </a:t>
            </a:r>
            <a:r>
              <a:rPr lang="hu-HU" b="1" dirty="0"/>
              <a:t>VÉRNYOMÁSCSÖKKENTŐ</a:t>
            </a:r>
            <a:r>
              <a:rPr lang="hu-HU" dirty="0"/>
              <a:t> SZEDÉSE</a:t>
            </a:r>
          </a:p>
          <a:p>
            <a:pPr marL="0" indent="0">
              <a:buNone/>
            </a:pPr>
            <a:r>
              <a:rPr lang="hu-HU" dirty="0"/>
              <a:t>7. </a:t>
            </a:r>
            <a:r>
              <a:rPr lang="hu-HU" b="1" dirty="0"/>
              <a:t>VALAHA MÉRTEK MAGAS VÉRCUKOR ÉRTÉKET</a:t>
            </a:r>
          </a:p>
          <a:p>
            <a:pPr marL="0" indent="0">
              <a:buNone/>
            </a:pPr>
            <a:r>
              <a:rPr lang="hu-HU" dirty="0"/>
              <a:t>8. </a:t>
            </a:r>
            <a:r>
              <a:rPr lang="hu-HU" b="1" dirty="0"/>
              <a:t>VOLT A CSALÁDBAN CUKORBETEG</a:t>
            </a:r>
          </a:p>
          <a:p>
            <a:pPr marL="0" indent="0">
              <a:buNone/>
            </a:pPr>
            <a:r>
              <a:rPr lang="hu-HU" dirty="0"/>
              <a:t>9. </a:t>
            </a:r>
            <a:r>
              <a:rPr lang="hu-HU" b="1" dirty="0"/>
              <a:t>FIZIKAI AKTIVITÁS HIÁNYA</a:t>
            </a:r>
            <a:r>
              <a:rPr lang="hu-HU" dirty="0"/>
              <a:t>, VAGY KEVESEBB MINT NAPI 30 PERC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747154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30361BC-6045-7755-145F-47B82A5EF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13" y="197413"/>
            <a:ext cx="9905998" cy="1017777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/>
              <a:t>CUKORBETEGSÉG SZŰRÉS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321765-7F05-53A7-0729-6CC89FED7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876" y="706301"/>
            <a:ext cx="10408904" cy="45760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3200" b="1" dirty="0"/>
              <a:t>TÜNETEK: </a:t>
            </a:r>
          </a:p>
          <a:p>
            <a:pPr>
              <a:buFont typeface="Wingdings" pitchFamily="2" charset="2"/>
              <a:buChar char="Ø"/>
            </a:pPr>
            <a:r>
              <a:rPr lang="hu-HU" b="1" dirty="0"/>
              <a:t>ÁLTALÁNOS TÜNETEK</a:t>
            </a:r>
            <a:r>
              <a:rPr lang="hu-HU" dirty="0"/>
              <a:t>: fáradtság, gyengeség. </a:t>
            </a:r>
          </a:p>
          <a:p>
            <a:pPr>
              <a:buFont typeface="Wingdings" pitchFamily="2" charset="2"/>
              <a:buChar char="Ø"/>
            </a:pPr>
            <a:r>
              <a:rPr lang="hu-HU" b="1" dirty="0"/>
              <a:t> MAGAS INZULINSZINT OKOZTA TÜNETEK:</a:t>
            </a:r>
            <a:r>
              <a:rPr lang="hu-HU" dirty="0"/>
              <a:t> nagy étvágy, izzadás, fejfájás. </a:t>
            </a:r>
          </a:p>
          <a:p>
            <a:pPr>
              <a:buFont typeface="Wingdings" pitchFamily="2" charset="2"/>
              <a:buChar char="Ø"/>
            </a:pPr>
            <a:r>
              <a:rPr lang="hu-HU" b="1" dirty="0"/>
              <a:t> MAGAS VÉRCUKORSZINT OKOZTA TÜNETEK</a:t>
            </a:r>
            <a:r>
              <a:rPr lang="hu-HU" dirty="0"/>
              <a:t>: nagy mennyiségű vizelet gyakori ürítése, szomjúság, fogyás. (A 2-es típusú diabetesben ez nem jellemző, sőt az elhízás gyakori.) </a:t>
            </a:r>
          </a:p>
          <a:p>
            <a:pPr>
              <a:buFont typeface="Wingdings" pitchFamily="2" charset="2"/>
              <a:buChar char="Ø"/>
            </a:pPr>
            <a:r>
              <a:rPr lang="hu-HU" b="1" dirty="0"/>
              <a:t>FOLYADÉK- ÉS ELEKTROLITHÁZTARTÁS ZAVARA OKOZTA TÜNETEK</a:t>
            </a:r>
            <a:r>
              <a:rPr lang="hu-HU" dirty="0"/>
              <a:t>: éjszakai izomgörcsök, látászavarok. </a:t>
            </a:r>
          </a:p>
          <a:p>
            <a:pPr>
              <a:buFont typeface="Wingdings" pitchFamily="2" charset="2"/>
              <a:buChar char="Ø"/>
            </a:pPr>
            <a:r>
              <a:rPr lang="hu-HU" b="1" dirty="0"/>
              <a:t>BŐRTÜNETEK:</a:t>
            </a:r>
            <a:r>
              <a:rPr lang="hu-HU" dirty="0"/>
              <a:t> viszketés, gyakran a genitáliák és a végbél környékén, bőrfertőzések. </a:t>
            </a:r>
          </a:p>
          <a:p>
            <a:pPr>
              <a:buFont typeface="Wingdings" pitchFamily="2" charset="2"/>
              <a:buChar char="Ø"/>
            </a:pPr>
            <a:r>
              <a:rPr lang="hu-HU" dirty="0"/>
              <a:t>Nőknél menstruációs zavarok, férfiaknál gyakran súlyos potenciazavarok.</a:t>
            </a:r>
          </a:p>
        </p:txBody>
      </p:sp>
    </p:spTree>
    <p:extLst>
      <p:ext uri="{BB962C8B-B14F-4D97-AF65-F5344CB8AC3E}">
        <p14:creationId xmlns:p14="http://schemas.microsoft.com/office/powerpoint/2010/main" val="28689494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CF8D59-2C3A-6F56-A081-5DAD8E6A4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10384840" cy="1478570"/>
          </a:xfrm>
        </p:spPr>
        <p:txBody>
          <a:bodyPr/>
          <a:lstStyle/>
          <a:p>
            <a:r>
              <a:rPr lang="hu-HU" dirty="0"/>
              <a:t>Még tünetmentes időszakban ajánlott a szűrés a következő esetekben: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9727325-2D02-CE45-31E0-D0DA0DF5F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097088"/>
            <a:ext cx="10288587" cy="4142394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hu-HU" b="0" i="0" dirty="0">
                <a:effectLst/>
                <a:latin typeface="HelveticaNeueLTPro-Roman"/>
              </a:rPr>
              <a:t>45 ÉV FELETT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dirty="0">
                <a:effectLst/>
                <a:latin typeface="HelveticaNeueLTPro-Roman"/>
              </a:rPr>
              <a:t>TERHESSÉGI DIABETES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dirty="0">
                <a:effectLst/>
                <a:latin typeface="HelveticaNeueLTPro-Roman"/>
              </a:rPr>
              <a:t>CSALÁDBAN MÁR ELŐFORDULT CUKORBETEGSÉG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dirty="0">
                <a:effectLst/>
                <a:latin typeface="HelveticaNeueLTPro-Roman"/>
              </a:rPr>
              <a:t>SZÍV-ÉRRENDSZERI BETEGSÉG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dirty="0">
                <a:effectLst/>
                <a:latin typeface="HelveticaNeueLTPro-Roman"/>
              </a:rPr>
              <a:t>KOLESZTERINSZINT NÖVEKEDÉS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dirty="0">
                <a:effectLst/>
                <a:latin typeface="HelveticaNeueLTPro-Roman"/>
              </a:rPr>
              <a:t>TÚLSÚLY / ELHÍZÁS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dirty="0">
                <a:effectLst/>
                <a:latin typeface="HelveticaNeueLTPro-Roman"/>
              </a:rPr>
              <a:t>MAGASVÉRNYOMÁS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dirty="0">
                <a:effectLst/>
                <a:latin typeface="HelveticaNeueLTPro-Roman"/>
              </a:rPr>
              <a:t>KÓRELŐZMÉNYBEN CSÖKKENT GLÜKÓZTOLERANCIA, INZULIN REZISZTENCIA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12329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B98770-46D8-7B15-C6FC-992C25373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9ACD3AF8-B16E-4174-8C1A-41F683C4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F5EAD09-B81D-415F-8BCF-73C81AE05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CFB79010-8ED4-49EF-AFD2-F4D8C80B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649B869-006E-42B5-9DDC-21049B130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43096BD-333F-48B6-8220-D1F9793E4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1A45BB9A-7E84-4B9B-923A-270A97F85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7D7C768-2F76-4DE2-A807-1B9FFF81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870B32E-EE42-470E-B543-CA55AEC8C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EEF09120-11AA-4DB5-98A8-EC4923002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39CC463D-589C-461C-A234-0460EB06B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6516153-269A-421E-A021-CB3F3C5E1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45E14300-6C4A-4F77-915F-F3B25B023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993E312A-E6A6-4B52-ADE6-618ADC89BA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2F0F3026-2480-472B-8C52-36812C81E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34E1C992-559D-4827-9F30-31A3CA7A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D9F2FB98-F443-498F-AAD9-694582568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75DBF6EC-ED50-43E4-8A8B-64CE86A88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FD854F40-AC43-4F21-9C62-2CE35CFD2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62CCB560-494A-4F74-9DE4-068806A89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6F9A05F2-B5D2-4D8A-9A78-14E45C13F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A6373189-19BB-4BEC-84A3-432253E05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71AB3122-947A-44DB-B190-A2601C6C9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74B4109D-3AFC-4D44-87B1-0CDED3E63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44AAD39F-F7C9-4D00-95E0-0465B4E85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C1DCAB8D-6EF6-4A84-8D0C-AA9226DEC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C407F97F-83CF-4703-B9E0-6335530E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0D8D2363-5D84-4CFF-89AA-3C93C859D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0435A35C-AC99-4E12-8CB0-9C640DAA9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F20392CF-2256-4527-836B-2E6F88596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C52C3AD3-122C-4010-9C55-B0247F8CC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EFCB53ED-09C0-4AD7-9BBC-366833D5F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6F309F52-BFCF-47D9-8089-BC049540D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5F9AE85F-C7AA-4761-B468-2E100829B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2C81C778-91E5-4AE9-AACB-8566E7A28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6C56E0B4-58A0-4B2B-BD56-54121BB8D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88A29CFE-13A6-4509-946F-5C074F856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00235A0A-018B-4499-AC16-AF83457BF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861DF9B7-50DC-4EBE-8B23-97FE92DBB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69673907-73D7-4729-A911-9BD078EC2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4DC844D3-8053-4EE7-A286-50157B6FD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D67575A0-A45A-4773-874C-16370E367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4327252B-B62B-4DE0-A924-B7F6E40AD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0" name="Rectangle 45">
              <a:extLst>
                <a:ext uri="{FF2B5EF4-FFF2-40B4-BE49-F238E27FC236}">
                  <a16:creationId xmlns:a16="http://schemas.microsoft.com/office/drawing/2014/main" id="{778BC6A7-AC19-497B-A7C6-E447B2EBD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4E79A87B-BF1F-437A-9FED-BE93025E5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DFAAF3CC-B4E0-45C8-AC2D-EF0D6D823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A5A12C87-1E4A-4664-B2F4-A1C8B656F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B3AF8230-4630-4505-ADDB-16A9B6B37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33F93F6D-724D-42F3-AF1D-3081EAB5D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F5DD7A8F-FB67-4E79-80DB-0FAF3A098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7B140A84-E89E-4A80-9DF8-7BCA45F90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279E1D6A-EFE2-44C6-A5BF-DFADF0DC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C9FA2204-561F-4ABB-988C-03053820F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8BD7D04E-AC0A-424F-BC40-28842DAF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32B616A2-FE09-47DD-B58C-12EE58B7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08C5EAF5-6064-484E-BA05-80D09D84E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F11D90DF-D275-4725-884C-77E5E01D8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7A070EAD-1DCD-4F3D-BA84-799B891A0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D22A727-74B5-1DCC-00FA-DA1CEC5ED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0" y="1122363"/>
            <a:ext cx="7559039" cy="30273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r>
              <a:rPr lang="en-US" sz="5400" b="1" dirty="0" err="1"/>
              <a:t>Csontritkulás</a:t>
            </a:r>
            <a:r>
              <a:rPr lang="en-US" sz="5400" b="1" dirty="0"/>
              <a:t> </a:t>
            </a:r>
            <a:r>
              <a:rPr lang="en-US" sz="5400" b="1" dirty="0" err="1"/>
              <a:t>megelőzése</a:t>
            </a:r>
            <a:r>
              <a:rPr lang="en-US" sz="5400" b="1" dirty="0"/>
              <a:t>, </a:t>
            </a:r>
            <a:r>
              <a:rPr lang="en-US" sz="5400" b="1" dirty="0" err="1"/>
              <a:t>szűrése</a:t>
            </a:r>
            <a:br>
              <a:rPr lang="en-US" sz="5400" b="1" dirty="0"/>
            </a:br>
            <a:endParaRPr lang="en-US" sz="5400" b="1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E471E13-6104-4637-8A8F-B545529B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68" name="Rectangle 5">
              <a:extLst>
                <a:ext uri="{FF2B5EF4-FFF2-40B4-BE49-F238E27FC236}">
                  <a16:creationId xmlns:a16="http://schemas.microsoft.com/office/drawing/2014/main" id="{802F412D-6781-427D-AB79-09FD610CC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8471B962-D824-43CE-B5DD-704B305B2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ED60EBD3-FA75-460B-AFBD-3F234A0CA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1" name="Rectangle 8">
              <a:extLst>
                <a:ext uri="{FF2B5EF4-FFF2-40B4-BE49-F238E27FC236}">
                  <a16:creationId xmlns:a16="http://schemas.microsoft.com/office/drawing/2014/main" id="{D0791244-FBF2-49D9-BDBC-E2E58C86B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EE4C4B1-195C-40F5-A78F-2EB7ED6E6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22766AF8-3850-41E4-80D0-321D9A13D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8834F8EE-AB04-42FE-AE7B-3E9C6ACA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C86BB534-4617-4275-908E-357CF2246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B6DEB58B-8D28-4BE9-9CA9-F4B3A083B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25A772BC-4720-4EC2-AD61-A7B74E915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60D6B27E-FAC5-4267-80A9-DE4D2E02B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1F39FA83-D8C8-4CE3-9C62-10375FD04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E09B4CF3-A51F-4787-81FE-F5C79BA42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6695CB35-74E4-43C0-89F5-9FDA59B3A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945450CE-FB13-4C46-825F-5BB191703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E80AA0B2-7FE7-4B75-AC25-E0F6C0FE4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2E81F7C1-AD8F-41A0-91A8-E05F66CB0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F4E8A538-9FFA-4C76-BCE2-D54F56A11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3C412824-3CBA-4E74-B2FD-936EA70486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E28DC1F0-74FF-4D97-BD4D-FD42DE4AC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77CEC4FA-6FD3-4ABF-BF98-94E7947A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id="{D4E61DA7-BFA9-48AF-BD6F-EBB15C235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57164D6A-1DD9-43AE-878F-A413DC26FB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4949EBA6-53D9-4F2D-91DB-EA7AE260F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0AFEA5FA-F759-441C-A0BC-7EDC79A6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5B913AE0-5DC8-4244-8C26-ED97F834E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A87DB58A-25D2-46F1-85E3-06F964D01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E7AE8209-F3E7-4ACA-98D0-90B282A14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6" name="Rectangle 33">
              <a:extLst>
                <a:ext uri="{FF2B5EF4-FFF2-40B4-BE49-F238E27FC236}">
                  <a16:creationId xmlns:a16="http://schemas.microsoft.com/office/drawing/2014/main" id="{1CED7927-A7C7-444A-A8F3-6348852AE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08BEDF90-F9A6-4DE4-94B6-43E416039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36540D5F-1C77-438A-BF12-56455C472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52FC779A-BC55-40AC-8FFD-E014F8C05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63E42DE5-DC0E-4043-8A35-20C53074A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41581FA6-993A-4899-ADF1-0A83A623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id="{33C4FDB9-01D2-4CB0-BFED-216CAC7EB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id="{34E715AB-2B68-41C4-A61F-02C413F24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id="{D3861C35-D060-408D-9871-4DA2D0547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id="{B4F4F38F-33FE-48A0-986D-FB771F18B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6" name="Freeform 43">
              <a:extLst>
                <a:ext uri="{FF2B5EF4-FFF2-40B4-BE49-F238E27FC236}">
                  <a16:creationId xmlns:a16="http://schemas.microsoft.com/office/drawing/2014/main" id="{50FCFC8E-2DC3-4F27-9E02-196830E78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7" name="Freeform 44">
              <a:extLst>
                <a:ext uri="{FF2B5EF4-FFF2-40B4-BE49-F238E27FC236}">
                  <a16:creationId xmlns:a16="http://schemas.microsoft.com/office/drawing/2014/main" id="{3A6EE414-1500-4144-B453-BA950E510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8" name="Rectangle 45">
              <a:extLst>
                <a:ext uri="{FF2B5EF4-FFF2-40B4-BE49-F238E27FC236}">
                  <a16:creationId xmlns:a16="http://schemas.microsoft.com/office/drawing/2014/main" id="{0C1A9D8A-5515-4C84-AE17-A6D51243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9" name="Freeform 46">
              <a:extLst>
                <a:ext uri="{FF2B5EF4-FFF2-40B4-BE49-F238E27FC236}">
                  <a16:creationId xmlns:a16="http://schemas.microsoft.com/office/drawing/2014/main" id="{E8E7C8C7-FE85-4C8F-960C-3748511E0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0" name="Freeform 47">
              <a:extLst>
                <a:ext uri="{FF2B5EF4-FFF2-40B4-BE49-F238E27FC236}">
                  <a16:creationId xmlns:a16="http://schemas.microsoft.com/office/drawing/2014/main" id="{33DF2ED7-F601-4A9F-AA50-822ED85D5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1" name="Freeform 48">
              <a:extLst>
                <a:ext uri="{FF2B5EF4-FFF2-40B4-BE49-F238E27FC236}">
                  <a16:creationId xmlns:a16="http://schemas.microsoft.com/office/drawing/2014/main" id="{FEDB3A05-6FDD-4E87-B800-8F9975244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2" name="Freeform 49">
              <a:extLst>
                <a:ext uri="{FF2B5EF4-FFF2-40B4-BE49-F238E27FC236}">
                  <a16:creationId xmlns:a16="http://schemas.microsoft.com/office/drawing/2014/main" id="{AD6225C0-E391-49D5-9A7B-57C5ED60E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3" name="Freeform 50">
              <a:extLst>
                <a:ext uri="{FF2B5EF4-FFF2-40B4-BE49-F238E27FC236}">
                  <a16:creationId xmlns:a16="http://schemas.microsoft.com/office/drawing/2014/main" id="{B814B458-45E5-451C-9CBD-027E3776A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4" name="Freeform 51">
              <a:extLst>
                <a:ext uri="{FF2B5EF4-FFF2-40B4-BE49-F238E27FC236}">
                  <a16:creationId xmlns:a16="http://schemas.microsoft.com/office/drawing/2014/main" id="{59167140-9A0D-4FE7-8E37-2CD613011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5" name="Freeform 52">
              <a:extLst>
                <a:ext uri="{FF2B5EF4-FFF2-40B4-BE49-F238E27FC236}">
                  <a16:creationId xmlns:a16="http://schemas.microsoft.com/office/drawing/2014/main" id="{2D38B213-991B-495D-8886-04CAD44C7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6" name="Freeform 53">
              <a:extLst>
                <a:ext uri="{FF2B5EF4-FFF2-40B4-BE49-F238E27FC236}">
                  <a16:creationId xmlns:a16="http://schemas.microsoft.com/office/drawing/2014/main" id="{67C1C3DA-3972-4D98-9D9E-390461B28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7" name="Freeform 54">
              <a:extLst>
                <a:ext uri="{FF2B5EF4-FFF2-40B4-BE49-F238E27FC236}">
                  <a16:creationId xmlns:a16="http://schemas.microsoft.com/office/drawing/2014/main" id="{972F8941-61DB-48E1-B9C1-E73247056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8" name="Freeform 55">
              <a:extLst>
                <a:ext uri="{FF2B5EF4-FFF2-40B4-BE49-F238E27FC236}">
                  <a16:creationId xmlns:a16="http://schemas.microsoft.com/office/drawing/2014/main" id="{857B495F-5C9B-435F-8D39-45CC57471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9" name="Freeform 56">
              <a:extLst>
                <a:ext uri="{FF2B5EF4-FFF2-40B4-BE49-F238E27FC236}">
                  <a16:creationId xmlns:a16="http://schemas.microsoft.com/office/drawing/2014/main" id="{B607428B-B7C9-4017-84F8-19C9B2134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20" name="Freeform 57">
              <a:extLst>
                <a:ext uri="{FF2B5EF4-FFF2-40B4-BE49-F238E27FC236}">
                  <a16:creationId xmlns:a16="http://schemas.microsoft.com/office/drawing/2014/main" id="{A20C5139-2108-4F5E-B892-64F1D8605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21" name="Freeform 58">
              <a:extLst>
                <a:ext uri="{FF2B5EF4-FFF2-40B4-BE49-F238E27FC236}">
                  <a16:creationId xmlns:a16="http://schemas.microsoft.com/office/drawing/2014/main" id="{C2A51623-F2F3-4584-93F5-598E56A5F4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91986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3AE9DA5-3667-DC74-8665-704CA7E7F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301685"/>
            <a:ext cx="9905998" cy="765114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/>
              <a:t>CSONTRITKULÁS - OSTEOPOROSIS</a:t>
            </a:r>
          </a:p>
        </p:txBody>
      </p:sp>
      <p:pic>
        <p:nvPicPr>
          <p:cNvPr id="4098" name="Picture 2" descr="Mit kell tudnunk a csontritkulás megelőzéséről, felismeréséről és  kezeléséről?">
            <a:extLst>
              <a:ext uri="{FF2B5EF4-FFF2-40B4-BE49-F238E27FC236}">
                <a16:creationId xmlns:a16="http://schemas.microsoft.com/office/drawing/2014/main" id="{446059BE-FED9-6C0B-7BCD-861555663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76866"/>
            <a:ext cx="9120188" cy="506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0887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lőadás - Országos Gerincgyógyászati Központ">
            <a:extLst>
              <a:ext uri="{FF2B5EF4-FFF2-40B4-BE49-F238E27FC236}">
                <a16:creationId xmlns:a16="http://schemas.microsoft.com/office/drawing/2014/main" id="{7784AC11-6312-6A2E-783F-8E1C6CB96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1031875"/>
            <a:ext cx="5738811" cy="553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ím 1">
            <a:extLst>
              <a:ext uri="{FF2B5EF4-FFF2-40B4-BE49-F238E27FC236}">
                <a16:creationId xmlns:a16="http://schemas.microsoft.com/office/drawing/2014/main" id="{DCE6FA3D-D317-34E3-3392-78B0FD8D9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80974"/>
            <a:ext cx="9905998" cy="850901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/>
              <a:t>CSONTRITKULÁS - OSTEOPOROSIS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010044F-4799-70A0-8929-B3D113118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25" y="2393950"/>
            <a:ext cx="2825867" cy="1963738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66A97F8E-87A2-064C-15EF-474C00AA9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3975" y="2381250"/>
            <a:ext cx="30226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524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A3DF76EE-C60C-3FBB-1366-8849C75EC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80974"/>
            <a:ext cx="9905998" cy="850901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/>
              <a:t>CSONTRITKULÁS - OSTEOPOROSIS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01B5DC5A-B27B-FF48-26D8-01C8C1D64D78}"/>
              </a:ext>
            </a:extLst>
          </p:cNvPr>
          <p:cNvSpPr txBox="1"/>
          <p:nvPr/>
        </p:nvSpPr>
        <p:spPr>
          <a:xfrm>
            <a:off x="1141413" y="1031875"/>
            <a:ext cx="513907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/>
              <a:t>KOCKÁZATI FAKTOROK</a:t>
            </a:r>
          </a:p>
          <a:p>
            <a:endParaRPr lang="hu-HU" sz="2400" dirty="0"/>
          </a:p>
          <a:p>
            <a:pPr marL="342900" indent="-342900">
              <a:buAutoNum type="arabicPeriod"/>
            </a:pPr>
            <a:r>
              <a:rPr lang="hu-HU" sz="2400" b="1" dirty="0">
                <a:solidFill>
                  <a:srgbClr val="0070C0"/>
                </a:solidFill>
              </a:rPr>
              <a:t>NEM</a:t>
            </a:r>
          </a:p>
          <a:p>
            <a:pPr marL="342900" indent="-342900">
              <a:buAutoNum type="arabicPeriod"/>
            </a:pPr>
            <a:r>
              <a:rPr lang="hu-HU" sz="2400" b="1" dirty="0">
                <a:solidFill>
                  <a:srgbClr val="0070C0"/>
                </a:solidFill>
              </a:rPr>
              <a:t>ÉLETKOR</a:t>
            </a:r>
          </a:p>
          <a:p>
            <a:pPr marL="342900" indent="-342900">
              <a:buAutoNum type="arabicPeriod"/>
            </a:pPr>
            <a:r>
              <a:rPr lang="hu-HU" sz="2400" b="1" dirty="0">
                <a:solidFill>
                  <a:srgbClr val="0070C0"/>
                </a:solidFill>
              </a:rPr>
              <a:t>CSALÁDI KÓRELŐZMÉNY</a:t>
            </a:r>
          </a:p>
          <a:p>
            <a:pPr marL="342900" indent="-342900">
              <a:buAutoNum type="arabicPeriod"/>
            </a:pPr>
            <a:r>
              <a:rPr lang="hu-HU" sz="2400" b="1" dirty="0">
                <a:solidFill>
                  <a:srgbClr val="0070C0"/>
                </a:solidFill>
              </a:rPr>
              <a:t>ALACSONY, KIS TESTALKAT</a:t>
            </a:r>
          </a:p>
          <a:p>
            <a:pPr marL="342900" indent="-342900">
              <a:buAutoNum type="arabicPeriod"/>
            </a:pPr>
            <a:r>
              <a:rPr lang="hu-HU" sz="2400" b="1" dirty="0">
                <a:solidFill>
                  <a:srgbClr val="0070C0"/>
                </a:solidFill>
              </a:rPr>
              <a:t>ÖSZTROGÉN SZINT CSÖKENÉSE</a:t>
            </a:r>
          </a:p>
          <a:p>
            <a:pPr marL="342900" indent="-342900">
              <a:buAutoNum type="arabicPeriod"/>
            </a:pPr>
            <a:r>
              <a:rPr lang="hu-HU" sz="2400" b="1" dirty="0">
                <a:solidFill>
                  <a:srgbClr val="FFC000"/>
                </a:solidFill>
              </a:rPr>
              <a:t>ALACSONY KALCIUM BEVITEL</a:t>
            </a:r>
          </a:p>
          <a:p>
            <a:pPr marL="342900" indent="-342900">
              <a:buAutoNum type="arabicPeriod"/>
            </a:pPr>
            <a:r>
              <a:rPr lang="hu-HU" sz="2400" b="1" dirty="0">
                <a:solidFill>
                  <a:srgbClr val="FFC000"/>
                </a:solidFill>
              </a:rPr>
              <a:t>EGYES GYÓGYSZEREK RENDSZERES SZEDÉSE</a:t>
            </a:r>
          </a:p>
          <a:p>
            <a:pPr marL="342900" indent="-342900">
              <a:buAutoNum type="arabicPeriod"/>
            </a:pPr>
            <a:r>
              <a:rPr lang="hu-HU" sz="2400" b="1" dirty="0">
                <a:solidFill>
                  <a:srgbClr val="FFC000"/>
                </a:solidFill>
              </a:rPr>
              <a:t>ÜLŐÉLETMÓD</a:t>
            </a:r>
          </a:p>
          <a:p>
            <a:pPr marL="342900" indent="-342900">
              <a:buAutoNum type="arabicPeriod"/>
            </a:pPr>
            <a:r>
              <a:rPr lang="hu-HU" sz="2400" b="1" dirty="0">
                <a:solidFill>
                  <a:srgbClr val="FFC000"/>
                </a:solidFill>
              </a:rPr>
              <a:t>ALKOHOLFOGYASZTÁS</a:t>
            </a:r>
          </a:p>
          <a:p>
            <a:pPr marL="342900" indent="-342900">
              <a:buAutoNum type="arabicPeriod"/>
            </a:pPr>
            <a:r>
              <a:rPr lang="hu-HU" sz="2400" b="1" dirty="0">
                <a:solidFill>
                  <a:srgbClr val="FFC000"/>
                </a:solidFill>
              </a:rPr>
              <a:t>DOHÁNYZÁS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002462B5-6BFC-51D9-4A28-88493153501D}"/>
              </a:ext>
            </a:extLst>
          </p:cNvPr>
          <p:cNvSpPr txBox="1"/>
          <p:nvPr/>
        </p:nvSpPr>
        <p:spPr>
          <a:xfrm>
            <a:off x="6412833" y="1130968"/>
            <a:ext cx="454793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/>
              <a:t>VÉDŐ FAKTOROK</a:t>
            </a:r>
          </a:p>
          <a:p>
            <a:endParaRPr lang="hu-HU" sz="3200" b="1" dirty="0"/>
          </a:p>
          <a:p>
            <a:pPr marL="342900" indent="-342900">
              <a:buAutoNum type="arabicPeriod"/>
            </a:pPr>
            <a:r>
              <a:rPr lang="hu-HU" sz="3200" b="1" dirty="0"/>
              <a:t>KALCIUM BEVITEL</a:t>
            </a:r>
          </a:p>
          <a:p>
            <a:pPr marL="342900" indent="-342900">
              <a:buAutoNum type="arabicPeriod"/>
            </a:pPr>
            <a:r>
              <a:rPr lang="hu-HU" sz="3200" b="1" dirty="0"/>
              <a:t>NAPFÉNY</a:t>
            </a:r>
          </a:p>
          <a:p>
            <a:pPr marL="342900" indent="-342900">
              <a:buAutoNum type="arabicPeriod"/>
            </a:pPr>
            <a:r>
              <a:rPr lang="hu-HU" sz="3200" b="1" dirty="0"/>
              <a:t>D VITAMIN</a:t>
            </a:r>
          </a:p>
          <a:p>
            <a:pPr marL="342900" indent="-342900">
              <a:buAutoNum type="arabicPeriod"/>
            </a:pPr>
            <a:r>
              <a:rPr lang="hu-HU" sz="3200" b="1" dirty="0"/>
              <a:t>SÚLYZÓS TORNAGYAKORLATOK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E2702-14C3-2814-41AF-09D4CF6D9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53967FBB-43E1-FD3D-D68E-AAF01C9F7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842" y="1066799"/>
            <a:ext cx="10684042" cy="5442285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hu-H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SONTSŰRŰSÉGMÉRÉS</a:t>
            </a:r>
            <a:r>
              <a:rPr lang="hu-H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hu-H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csont ásványianyag-tartalmát (főként a kalcium és foszfát mennyiségét), másrészt a szervesanyag-tartalmát (pl. kollagén-rostok) kell megállapítani. </a:t>
            </a:r>
          </a:p>
          <a:p>
            <a:pPr marL="0" indent="0" algn="l">
              <a:buNone/>
            </a:pPr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inden esetben az azonos nemű és hasonló életkorú egészséges emberek átlagértékéhez kell viszonyítani a kapott eredményt.</a:t>
            </a:r>
          </a:p>
          <a:p>
            <a:pPr marL="0" indent="0" algn="l">
              <a:buNone/>
            </a:pPr>
            <a:r>
              <a:rPr lang="hu-HU" sz="2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RÖNTGEN</a:t>
            </a:r>
            <a:r>
              <a:rPr lang="hu-H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(PL. DEXA)</a:t>
            </a:r>
          </a:p>
          <a:p>
            <a:pPr marL="0" indent="0" algn="l">
              <a:buNone/>
            </a:pPr>
            <a:r>
              <a:rPr lang="hu-HU" sz="2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ULTRAHANGOS</a:t>
            </a:r>
            <a:r>
              <a:rPr lang="hu-H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sz="2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VIZSGÁLAT</a:t>
            </a:r>
            <a:r>
              <a:rPr lang="hu-H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l">
              <a:buNone/>
            </a:pPr>
            <a:r>
              <a:rPr lang="hu-HU" sz="2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A LABORATÓRIUMI VIZSGÁLATOK</a:t>
            </a:r>
            <a:r>
              <a:rPr lang="hu-H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kalcium-, foszfát-, hormonszint)</a:t>
            </a:r>
          </a:p>
          <a:p>
            <a:pPr marL="0" indent="0" algn="l">
              <a:buNone/>
            </a:pPr>
            <a:r>
              <a:rPr lang="hu-HU" sz="2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CSONTTÖRÉSI KOCKÁZATA (e</a:t>
            </a:r>
            <a:r>
              <a:rPr lang="hu-H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gy becsült érték, amely azt mutatja ki, hogy a betegnek milyen valószínűséggel törnek el a csontjai a vizsgálatot követő tíz éven belül.)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C0B7B4EC-B24C-B70B-8422-DF223E87A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918" y="109180"/>
            <a:ext cx="9905998" cy="957619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/>
              <a:t>CSONTRITKULÁS – OSTEOPOROSIS - SZŰRÉS</a:t>
            </a:r>
          </a:p>
        </p:txBody>
      </p:sp>
    </p:spTree>
    <p:extLst>
      <p:ext uri="{BB962C8B-B14F-4D97-AF65-F5344CB8AC3E}">
        <p14:creationId xmlns:p14="http://schemas.microsoft.com/office/powerpoint/2010/main" val="20387485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1493F-B879-31E2-16ED-6D94BCBE0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F2FC5142-9C5C-EF18-F3CE-98852AB2F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842" y="1066799"/>
            <a:ext cx="10684042" cy="5442285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hu-H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3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SONTSŰRŰSÉGMÉRÉS</a:t>
            </a:r>
            <a:r>
              <a:rPr lang="hu-HU" sz="3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indokolt:</a:t>
            </a:r>
          </a:p>
          <a:p>
            <a:pPr marL="0" indent="0" algn="l" rtl="0">
              <a:buNone/>
            </a:pPr>
            <a:r>
              <a:rPr lang="hu-H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65 éves kor felett komplex kivizsgálás keretében</a:t>
            </a:r>
          </a:p>
          <a:p>
            <a:pPr marL="0" indent="0" algn="l" rtl="0">
              <a:buNone/>
            </a:pPr>
            <a:r>
              <a:rPr lang="hu-H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nőknél a változó kor körül, férfiaknál 70 éves kor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felett</a:t>
            </a:r>
            <a:endParaRPr lang="hu-HU" sz="3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hu-H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hormonális betegség,</a:t>
            </a:r>
          </a:p>
          <a:p>
            <a:pPr marL="0" indent="0" algn="l" rtl="0">
              <a:buNone/>
            </a:pPr>
            <a:r>
              <a:rPr lang="hu-H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cukorbetegség,</a:t>
            </a:r>
          </a:p>
          <a:p>
            <a:pPr marL="0" indent="0" algn="l" rtl="0">
              <a:buNone/>
            </a:pPr>
            <a:r>
              <a:rPr lang="hu-H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felszívódási zavar,</a:t>
            </a:r>
          </a:p>
          <a:p>
            <a:pPr marL="0" indent="0" algn="l" rtl="0">
              <a:buNone/>
            </a:pPr>
            <a:r>
              <a:rPr lang="hu-H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genetikai hajlam esetén,</a:t>
            </a:r>
          </a:p>
          <a:p>
            <a:pPr marL="0" indent="0" algn="l" rtl="0">
              <a:buNone/>
            </a:pPr>
            <a:r>
              <a:rPr lang="hu-H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 csontritkulásra utaló csonttörés után vagy egyéb tünetek esetén</a:t>
            </a:r>
          </a:p>
          <a:p>
            <a:pPr marL="0" indent="0" algn="l" rtl="0">
              <a:buNone/>
            </a:pPr>
            <a:r>
              <a:rPr lang="hu-H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 a csontritkulás folyamatának vagy a kezelés eredményességének nyomon követésére</a:t>
            </a:r>
            <a:r>
              <a:rPr lang="hu-HU" b="0" i="0" dirty="0">
                <a:solidFill>
                  <a:srgbClr val="212529"/>
                </a:solidFill>
                <a:effectLst/>
                <a:latin typeface="Poppins" pitchFamily="2" charset="0"/>
              </a:rPr>
              <a:t>.</a:t>
            </a:r>
          </a:p>
          <a:p>
            <a:pPr marL="0" indent="0" algn="l">
              <a:buNone/>
            </a:pPr>
            <a:endParaRPr lang="hu-HU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2F7897D7-0856-C474-4453-99A16EB2D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918" y="109180"/>
            <a:ext cx="9905998" cy="957619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/>
              <a:t>CSONTRITKULÁS – OSTEOPOROSIS - SZŰRÉS</a:t>
            </a:r>
          </a:p>
        </p:txBody>
      </p:sp>
    </p:spTree>
    <p:extLst>
      <p:ext uri="{BB962C8B-B14F-4D97-AF65-F5344CB8AC3E}">
        <p14:creationId xmlns:p14="http://schemas.microsoft.com/office/powerpoint/2010/main" val="3806987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370581-2412-227D-D51F-37374BE36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 descr="Csökkent a daganatok okozta halálozások száma Magyarországon">
            <a:extLst>
              <a:ext uri="{FF2B5EF4-FFF2-40B4-BE49-F238E27FC236}">
                <a16:creationId xmlns:a16="http://schemas.microsoft.com/office/drawing/2014/main" id="{BCA4E252-95AD-BD51-E485-6E1BBF8FFE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160" y="283041"/>
            <a:ext cx="8601494" cy="595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81A2B6E4-42A5-AAC8-6680-E0E510997D0C}"/>
              </a:ext>
            </a:extLst>
          </p:cNvPr>
          <p:cNvSpPr txBox="1"/>
          <p:nvPr/>
        </p:nvSpPr>
        <p:spPr>
          <a:xfrm>
            <a:off x="1876927" y="6390293"/>
            <a:ext cx="7507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Forrás: European </a:t>
            </a:r>
            <a:r>
              <a:rPr lang="hu-HU" dirty="0" err="1"/>
              <a:t>Cancer</a:t>
            </a:r>
            <a:r>
              <a:rPr lang="hu-HU" dirty="0"/>
              <a:t> </a:t>
            </a:r>
            <a:r>
              <a:rPr lang="hu-HU" dirty="0" err="1"/>
              <a:t>Inequalities</a:t>
            </a:r>
            <a:r>
              <a:rPr lang="hu-HU" dirty="0"/>
              <a:t> </a:t>
            </a:r>
            <a:r>
              <a:rPr lang="hu-HU" dirty="0" err="1"/>
              <a:t>Registry</a:t>
            </a:r>
            <a:r>
              <a:rPr lang="hu-HU" dirty="0"/>
              <a:t>. Rákügyi országprofil, 2023</a:t>
            </a:r>
          </a:p>
        </p:txBody>
      </p:sp>
    </p:spTree>
    <p:extLst>
      <p:ext uri="{BB962C8B-B14F-4D97-AF65-F5344CB8AC3E}">
        <p14:creationId xmlns:p14="http://schemas.microsoft.com/office/powerpoint/2010/main" val="37922409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DB565-AB95-79D8-6E20-ED0A2EE7F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71B3CC0B-525D-3091-83C1-B249B41C5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842" y="1066799"/>
            <a:ext cx="10684042" cy="544228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hu-H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3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SONTSŰRŰSÉGMÉRÉS</a:t>
            </a:r>
            <a:r>
              <a:rPr lang="hu-HU" sz="3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l">
              <a:buNone/>
            </a:pPr>
            <a:r>
              <a:rPr lang="hu-HU" b="0" i="0" dirty="0">
                <a:effectLst/>
                <a:latin typeface="Poppins" pitchFamily="2" charset="0"/>
              </a:rPr>
              <a:t>A T-pontszám (T-</a:t>
            </a:r>
            <a:r>
              <a:rPr lang="hu-HU" b="0" i="0" dirty="0" err="1">
                <a:effectLst/>
                <a:latin typeface="Poppins" pitchFamily="2" charset="0"/>
              </a:rPr>
              <a:t>score</a:t>
            </a:r>
            <a:r>
              <a:rPr lang="hu-HU" b="0" i="0" dirty="0">
                <a:effectLst/>
                <a:latin typeface="Poppins" pitchFamily="2" charset="0"/>
              </a:rPr>
              <a:t>) mit jelent: </a:t>
            </a:r>
          </a:p>
          <a:p>
            <a:pPr marL="0" indent="0" algn="l">
              <a:buNone/>
            </a:pPr>
            <a:r>
              <a:rPr lang="hu-HU" b="1" i="0" dirty="0">
                <a:effectLst/>
                <a:latin typeface="Poppins" pitchFamily="2" charset="0"/>
              </a:rPr>
              <a:t>-1,0 FELETTI  - NORMÁLIS TARTOMÁNY </a:t>
            </a:r>
            <a:endParaRPr lang="hu-HU" b="1" dirty="0">
              <a:latin typeface="Poppins" pitchFamily="2" charset="0"/>
            </a:endParaRPr>
          </a:p>
          <a:p>
            <a:pPr marL="0" indent="0" algn="l">
              <a:buNone/>
            </a:pPr>
            <a:r>
              <a:rPr lang="hu-HU" b="1" i="0" dirty="0">
                <a:effectLst/>
                <a:latin typeface="Poppins" pitchFamily="2" charset="0"/>
              </a:rPr>
              <a:t>-1 ÉS -2,5 KÖZÖTT ALACSONY CSONTTÖMEG </a:t>
            </a:r>
          </a:p>
          <a:p>
            <a:pPr marL="0" indent="0" algn="l">
              <a:buNone/>
            </a:pPr>
            <a:r>
              <a:rPr lang="hu-HU" b="1" dirty="0">
                <a:latin typeface="Poppins" pitchFamily="2" charset="0"/>
              </a:rPr>
              <a:t>-2,5 VAGY ALACSONYABB ÉRTÉK - </a:t>
            </a:r>
            <a:r>
              <a:rPr lang="hu-HU" b="1" i="0" dirty="0">
                <a:effectLst/>
                <a:latin typeface="Poppins" pitchFamily="2" charset="0"/>
              </a:rPr>
              <a:t>CSONTRITKULÁS</a:t>
            </a:r>
          </a:p>
          <a:p>
            <a:br>
              <a:rPr lang="hu-HU" dirty="0"/>
            </a:br>
            <a:endParaRPr lang="hu-HU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F90DF92B-2A92-C977-3296-C1483E51F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918" y="109180"/>
            <a:ext cx="9905998" cy="957619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/>
              <a:t>CSONTRITKULÁS – OSTEOPOROSIS - SZŰRÉS</a:t>
            </a:r>
          </a:p>
        </p:txBody>
      </p:sp>
    </p:spTree>
    <p:extLst>
      <p:ext uri="{BB962C8B-B14F-4D97-AF65-F5344CB8AC3E}">
        <p14:creationId xmlns:p14="http://schemas.microsoft.com/office/powerpoint/2010/main" val="27961772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DAF63-E6C5-9FA2-9DC9-8AAB0CE40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A64DCDE8-C54A-CE8C-9CDB-787F09710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8763" y="742950"/>
            <a:ext cx="2490536" cy="957619"/>
          </a:xfrm>
        </p:spPr>
        <p:txBody>
          <a:bodyPr>
            <a:normAutofit fontScale="25000" lnSpcReduction="20000"/>
          </a:bodyPr>
          <a:lstStyle/>
          <a:p>
            <a:pPr marL="0" indent="0" algn="l">
              <a:buNone/>
            </a:pPr>
            <a:r>
              <a:rPr lang="hu-H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Kockázat becslés: a kalkulátor megmutatja, hogy a </a:t>
            </a:r>
            <a:r>
              <a:rPr lang="hu-HU" sz="8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 betegnek milyen valószínűséggel törnek el a csontjai a vizsgálatot követő tíz éven belül.</a:t>
            </a:r>
          </a:p>
          <a:p>
            <a:pPr marL="0" indent="0" algn="l">
              <a:buNone/>
            </a:pPr>
            <a:endParaRPr lang="hu-HU" b="0" i="0" dirty="0">
              <a:effectLst/>
              <a:latin typeface="Poppins" pitchFamily="2" charset="0"/>
            </a:endParaRPr>
          </a:p>
          <a:p>
            <a:pPr marL="0" indent="0">
              <a:buNone/>
            </a:pPr>
            <a:endParaRPr lang="hu-HU" dirty="0">
              <a:latin typeface="Poppins" pitchFamily="2" charset="0"/>
            </a:endParaRPr>
          </a:p>
          <a:p>
            <a:pPr marL="0" indent="0">
              <a:buNone/>
            </a:pPr>
            <a:endParaRPr lang="hu-HU" dirty="0">
              <a:latin typeface="Poppins" pitchFamily="2" charset="0"/>
            </a:endParaRPr>
          </a:p>
          <a:p>
            <a:pPr marL="0" indent="0">
              <a:buNone/>
            </a:pPr>
            <a:endParaRPr lang="hu-HU" dirty="0">
              <a:latin typeface="Poppins" pitchFamily="2" charset="0"/>
            </a:endParaRPr>
          </a:p>
          <a:p>
            <a:pPr marL="0" indent="0">
              <a:buNone/>
            </a:pPr>
            <a:endParaRPr lang="hu-HU" dirty="0">
              <a:latin typeface="Poppins" pitchFamily="2" charset="0"/>
            </a:endParaRPr>
          </a:p>
          <a:p>
            <a:pPr marL="0" indent="0">
              <a:buNone/>
            </a:pPr>
            <a:endParaRPr lang="hu-HU" dirty="0">
              <a:latin typeface="Poppins" pitchFamily="2" charset="0"/>
            </a:endParaRPr>
          </a:p>
          <a:p>
            <a:pPr marL="0" indent="0">
              <a:buNone/>
            </a:pPr>
            <a:endParaRPr lang="hu-HU" dirty="0">
              <a:latin typeface="Poppins" pitchFamily="2" charset="0"/>
            </a:endParaRP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br>
              <a:rPr lang="hu-HU" dirty="0"/>
            </a:br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770AB256-1EAC-F92E-FE9F-C35334560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091" y="276395"/>
            <a:ext cx="8503672" cy="6263972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33CD5906-9DDF-F226-1C65-3DE71A6C1843}"/>
              </a:ext>
            </a:extLst>
          </p:cNvPr>
          <p:cNvSpPr txBox="1"/>
          <p:nvPr/>
        </p:nvSpPr>
        <p:spPr>
          <a:xfrm>
            <a:off x="2011742" y="6471460"/>
            <a:ext cx="6107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https://</a:t>
            </a:r>
            <a:r>
              <a:rPr lang="hu-HU" dirty="0" err="1"/>
              <a:t>frax.shef.ac.uk</a:t>
            </a:r>
            <a:r>
              <a:rPr lang="hu-HU" dirty="0"/>
              <a:t>/FRAX/</a:t>
            </a:r>
            <a:r>
              <a:rPr lang="hu-HU" dirty="0" err="1"/>
              <a:t>tool.aspx?country</a:t>
            </a:r>
            <a:r>
              <a:rPr lang="hu-HU" dirty="0"/>
              <a:t>=27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7A1266F7-E114-04D6-26BE-716B24E13D9B}"/>
              </a:ext>
            </a:extLst>
          </p:cNvPr>
          <p:cNvSpPr txBox="1"/>
          <p:nvPr/>
        </p:nvSpPr>
        <p:spPr>
          <a:xfrm>
            <a:off x="1828800" y="2514600"/>
            <a:ext cx="85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életkor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8DDC68F1-B111-B27C-1243-C4323F28F3AD}"/>
              </a:ext>
            </a:extLst>
          </p:cNvPr>
          <p:cNvSpPr txBox="1"/>
          <p:nvPr/>
        </p:nvSpPr>
        <p:spPr>
          <a:xfrm>
            <a:off x="1864894" y="3264444"/>
            <a:ext cx="589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nem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900C9E71-1182-3133-743C-64E36EB3423D}"/>
              </a:ext>
            </a:extLst>
          </p:cNvPr>
          <p:cNvSpPr txBox="1"/>
          <p:nvPr/>
        </p:nvSpPr>
        <p:spPr>
          <a:xfrm>
            <a:off x="2333523" y="3622275"/>
            <a:ext cx="144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testsúly (kg)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2D5EF594-3B06-34A9-25F1-FACA3D5C4A36}"/>
              </a:ext>
            </a:extLst>
          </p:cNvPr>
          <p:cNvSpPr txBox="1"/>
          <p:nvPr/>
        </p:nvSpPr>
        <p:spPr>
          <a:xfrm>
            <a:off x="2282520" y="4012705"/>
            <a:ext cx="197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testmagasság (cm)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5C051CDF-1251-DF0B-97D3-9BCA535B1E6A}"/>
              </a:ext>
            </a:extLst>
          </p:cNvPr>
          <p:cNvSpPr txBox="1"/>
          <p:nvPr/>
        </p:nvSpPr>
        <p:spPr>
          <a:xfrm>
            <a:off x="2333523" y="4611222"/>
            <a:ext cx="1976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bg1"/>
                </a:solidFill>
              </a:rPr>
              <a:t>5. korábbi csonttörés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3D7E2F11-A388-0D89-97A4-219E12D68FB9}"/>
              </a:ext>
            </a:extLst>
          </p:cNvPr>
          <p:cNvSpPr txBox="1"/>
          <p:nvPr/>
        </p:nvSpPr>
        <p:spPr>
          <a:xfrm>
            <a:off x="2418347" y="4932241"/>
            <a:ext cx="1847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bg1"/>
                </a:solidFill>
              </a:rPr>
              <a:t>6. szülő csípőtörése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0F7E793D-EBEF-7ECE-4798-4DFF19D378D7}"/>
              </a:ext>
            </a:extLst>
          </p:cNvPr>
          <p:cNvSpPr txBox="1"/>
          <p:nvPr/>
        </p:nvSpPr>
        <p:spPr>
          <a:xfrm>
            <a:off x="2418346" y="5311170"/>
            <a:ext cx="1691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bg1"/>
                </a:solidFill>
              </a:rPr>
              <a:t>7. dohányzás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BEDD1EAE-1355-D56E-D909-A7AD3952BD54}"/>
              </a:ext>
            </a:extLst>
          </p:cNvPr>
          <p:cNvSpPr txBox="1"/>
          <p:nvPr/>
        </p:nvSpPr>
        <p:spPr>
          <a:xfrm>
            <a:off x="2418346" y="5631227"/>
            <a:ext cx="1847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8. szteroid szedés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4AA561EE-6936-25C0-B439-39C87239FF3D}"/>
              </a:ext>
            </a:extLst>
          </p:cNvPr>
          <p:cNvSpPr txBox="1"/>
          <p:nvPr/>
        </p:nvSpPr>
        <p:spPr>
          <a:xfrm>
            <a:off x="2454441" y="6040934"/>
            <a:ext cx="1976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bg1"/>
                </a:solidFill>
              </a:rPr>
              <a:t>9. ízületi gyulladás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E73FE2B7-1AC9-45F4-DD58-5615D8817487}"/>
              </a:ext>
            </a:extLst>
          </p:cNvPr>
          <p:cNvSpPr txBox="1"/>
          <p:nvPr/>
        </p:nvSpPr>
        <p:spPr>
          <a:xfrm>
            <a:off x="5279334" y="4807224"/>
            <a:ext cx="1359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no= nem</a:t>
            </a:r>
          </a:p>
          <a:p>
            <a:r>
              <a:rPr lang="hu-HU" dirty="0" err="1">
                <a:solidFill>
                  <a:schemeClr val="bg1"/>
                </a:solidFill>
              </a:rPr>
              <a:t>yes</a:t>
            </a:r>
            <a:r>
              <a:rPr lang="hu-HU" dirty="0">
                <a:solidFill>
                  <a:schemeClr val="bg1"/>
                </a:solidFill>
              </a:rPr>
              <a:t> = igen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3D225EC6-7A4B-A3FE-45E4-B38C03318896}"/>
              </a:ext>
            </a:extLst>
          </p:cNvPr>
          <p:cNvSpPr txBox="1"/>
          <p:nvPr/>
        </p:nvSpPr>
        <p:spPr>
          <a:xfrm>
            <a:off x="3089036" y="3163478"/>
            <a:ext cx="1976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</a:rPr>
              <a:t>év 	    hónap.       nap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1FD03ACC-BA81-F726-8C5B-5F234451CFC2}"/>
              </a:ext>
            </a:extLst>
          </p:cNvPr>
          <p:cNvSpPr txBox="1"/>
          <p:nvPr/>
        </p:nvSpPr>
        <p:spPr>
          <a:xfrm>
            <a:off x="3440814" y="2596536"/>
            <a:ext cx="176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>
                <a:solidFill>
                  <a:schemeClr val="bg1"/>
                </a:solidFill>
              </a:rPr>
              <a:t>Születési dátum</a:t>
            </a:r>
            <a:endParaRPr lang="hu-HU" dirty="0"/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F7F7C4EC-436C-6807-4575-2939C81D430A}"/>
              </a:ext>
            </a:extLst>
          </p:cNvPr>
          <p:cNvSpPr txBox="1"/>
          <p:nvPr/>
        </p:nvSpPr>
        <p:spPr>
          <a:xfrm>
            <a:off x="3270849" y="3323316"/>
            <a:ext cx="572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bg1"/>
                </a:solidFill>
              </a:rPr>
              <a:t>férfi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37F3D678-2FA9-5705-1E9B-C69A4452DF78}"/>
              </a:ext>
            </a:extLst>
          </p:cNvPr>
          <p:cNvSpPr txBox="1"/>
          <p:nvPr/>
        </p:nvSpPr>
        <p:spPr>
          <a:xfrm>
            <a:off x="4953795" y="3317366"/>
            <a:ext cx="572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bg1"/>
                </a:solidFill>
              </a:rPr>
              <a:t> nő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D9092765-35D8-12B9-BC30-5BC5C2A8F94B}"/>
              </a:ext>
            </a:extLst>
          </p:cNvPr>
          <p:cNvSpPr txBox="1"/>
          <p:nvPr/>
        </p:nvSpPr>
        <p:spPr>
          <a:xfrm>
            <a:off x="5791887" y="1881499"/>
            <a:ext cx="2499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</a:rPr>
              <a:t>10. </a:t>
            </a:r>
            <a:r>
              <a:rPr lang="hu-HU" sz="1600" dirty="0">
                <a:solidFill>
                  <a:schemeClr val="bg1"/>
                </a:solidFill>
              </a:rPr>
              <a:t>másodlagos csontritkulás</a:t>
            </a: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0962C5D4-4B22-2618-5FCE-2CAFB0C7B446}"/>
              </a:ext>
            </a:extLst>
          </p:cNvPr>
          <p:cNvSpPr txBox="1"/>
          <p:nvPr/>
        </p:nvSpPr>
        <p:spPr>
          <a:xfrm>
            <a:off x="5791886" y="2244329"/>
            <a:ext cx="3015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</a:rPr>
              <a:t>11. 3-nál több egység alkohol naponta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FFEAC324-4A9B-F24B-803D-2AA766843DEB}"/>
              </a:ext>
            </a:extLst>
          </p:cNvPr>
          <p:cNvSpPr txBox="1"/>
          <p:nvPr/>
        </p:nvSpPr>
        <p:spPr>
          <a:xfrm>
            <a:off x="7932823" y="2837283"/>
            <a:ext cx="137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</a:rPr>
              <a:t>Ha van DEXA vizsgálati eredmény, a listából ki lehet választani (T-</a:t>
            </a:r>
            <a:r>
              <a:rPr lang="hu-HU" sz="1400" dirty="0" err="1">
                <a:solidFill>
                  <a:schemeClr val="bg1"/>
                </a:solidFill>
              </a:rPr>
              <a:t>score</a:t>
            </a:r>
            <a:r>
              <a:rPr lang="hu-HU" sz="1400" dirty="0">
                <a:solidFill>
                  <a:schemeClr val="bg1"/>
                </a:solidFill>
              </a:rPr>
              <a:t>), és a cellába beírni az eredményt. </a:t>
            </a:r>
          </a:p>
        </p:txBody>
      </p:sp>
      <p:sp>
        <p:nvSpPr>
          <p:cNvPr id="26" name="Balra mutató nyíl 25">
            <a:extLst>
              <a:ext uri="{FF2B5EF4-FFF2-40B4-BE49-F238E27FC236}">
                <a16:creationId xmlns:a16="http://schemas.microsoft.com/office/drawing/2014/main" id="{67CFD679-70D4-4AA9-2796-72D6397BF040}"/>
              </a:ext>
            </a:extLst>
          </p:cNvPr>
          <p:cNvSpPr/>
          <p:nvPr/>
        </p:nvSpPr>
        <p:spPr>
          <a:xfrm rot="20669251">
            <a:off x="6888114" y="3080293"/>
            <a:ext cx="1002634" cy="19761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F61AFC58-28B7-4E1E-27A4-5622516B3B98}"/>
              </a:ext>
            </a:extLst>
          </p:cNvPr>
          <p:cNvSpPr txBox="1"/>
          <p:nvPr/>
        </p:nvSpPr>
        <p:spPr>
          <a:xfrm>
            <a:off x="6753728" y="4232491"/>
            <a:ext cx="1187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bg1"/>
                </a:solidFill>
              </a:rPr>
              <a:t>Számításhoz ezt kell megnyomni</a:t>
            </a:r>
          </a:p>
        </p:txBody>
      </p:sp>
      <p:sp>
        <p:nvSpPr>
          <p:cNvPr id="28" name="Felfelé mutató nyíl 27">
            <a:extLst>
              <a:ext uri="{FF2B5EF4-FFF2-40B4-BE49-F238E27FC236}">
                <a16:creationId xmlns:a16="http://schemas.microsoft.com/office/drawing/2014/main" id="{B07CEC11-3122-4038-9293-AFA5B4767967}"/>
              </a:ext>
            </a:extLst>
          </p:cNvPr>
          <p:cNvSpPr/>
          <p:nvPr/>
        </p:nvSpPr>
        <p:spPr>
          <a:xfrm>
            <a:off x="7347357" y="3959562"/>
            <a:ext cx="84149" cy="33749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884CD33F-9C91-FC0D-5268-3CEB507128E2}"/>
              </a:ext>
            </a:extLst>
          </p:cNvPr>
          <p:cNvSpPr txBox="1"/>
          <p:nvPr/>
        </p:nvSpPr>
        <p:spPr>
          <a:xfrm>
            <a:off x="3342240" y="2050776"/>
            <a:ext cx="981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kérdőív</a:t>
            </a:r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AE8896F7-3880-111B-3965-FBE059C7CB25}"/>
              </a:ext>
            </a:extLst>
          </p:cNvPr>
          <p:cNvSpPr txBox="1"/>
          <p:nvPr/>
        </p:nvSpPr>
        <p:spPr>
          <a:xfrm>
            <a:off x="9385254" y="3636654"/>
            <a:ext cx="28973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SONTTÖRÉS KOCKÁZATÁNAK MÉRÉSE</a:t>
            </a:r>
            <a:endParaRPr lang="hu-H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9832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D5864C82-BD11-153C-9C07-3F073AB5B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099" y="358976"/>
            <a:ext cx="7780922" cy="6140048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1A88DE25-5B0C-D810-4553-727A364C7658}"/>
              </a:ext>
            </a:extLst>
          </p:cNvPr>
          <p:cNvSpPr txBox="1"/>
          <p:nvPr/>
        </p:nvSpPr>
        <p:spPr>
          <a:xfrm>
            <a:off x="9107904" y="3789948"/>
            <a:ext cx="25506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Felső sorban a 15-ös szám jelentése: </a:t>
            </a:r>
            <a:r>
              <a:rPr lang="hu-HU" dirty="0" err="1"/>
              <a:t>tizenötször</a:t>
            </a:r>
            <a:r>
              <a:rPr lang="hu-HU" dirty="0"/>
              <a:t> nagyobb esély a súlyos </a:t>
            </a:r>
            <a:r>
              <a:rPr lang="hu-HU" dirty="0" err="1"/>
              <a:t>oszteoporózissal</a:t>
            </a:r>
            <a:r>
              <a:rPr lang="hu-HU" dirty="0"/>
              <a:t> összefüggő csonttörésre, alsó sorban: 2,8-szor nagyobb esély a csípőtáji törésre.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07177F6-CDA2-D3D6-B5BD-2FE1F5FB72B4}"/>
              </a:ext>
            </a:extLst>
          </p:cNvPr>
          <p:cNvSpPr txBox="1"/>
          <p:nvPr/>
        </p:nvSpPr>
        <p:spPr>
          <a:xfrm>
            <a:off x="8931442" y="705670"/>
            <a:ext cx="35613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SONTTÖRÉS KOCKÁZATÁNAK MÉRÉSE</a:t>
            </a:r>
            <a:endParaRPr lang="hu-H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F2CD3F4F-7173-C6A4-EAD6-1FA55361E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066800"/>
            <a:ext cx="10623884" cy="544228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hu-HU" sz="8000" b="1" dirty="0">
                <a:solidFill>
                  <a:srgbClr val="FFC000"/>
                </a:solidFill>
              </a:rPr>
              <a:t>CALCIUM BEVITEL</a:t>
            </a:r>
          </a:p>
          <a:p>
            <a:pPr marL="0" indent="0">
              <a:buNone/>
            </a:pPr>
            <a:r>
              <a:rPr lang="hu-HU" sz="5700" dirty="0"/>
              <a:t>A NŐK 80%-A A FÉRFAIK 70% NEM VISZ BE ELÉG CALCIUMOT A TÁPLÁLKOZÁSSAL</a:t>
            </a:r>
          </a:p>
          <a:p>
            <a:pPr marL="0" indent="0">
              <a:buNone/>
            </a:pPr>
            <a:r>
              <a:rPr lang="hu-HU" sz="7000" b="1" u="sng" dirty="0"/>
              <a:t>FÉRFIAKNAK</a:t>
            </a:r>
            <a:r>
              <a:rPr lang="hu-HU" sz="7000" dirty="0"/>
              <a:t>: 51-70 ÉV KÖZÖTT 1000 MG/NAP</a:t>
            </a:r>
          </a:p>
          <a:p>
            <a:pPr marL="0" indent="0">
              <a:buNone/>
            </a:pPr>
            <a:r>
              <a:rPr lang="hu-HU" sz="7000" dirty="0"/>
              <a:t>	         70 ÉV FELETT 1200 MG/NAP</a:t>
            </a:r>
          </a:p>
          <a:p>
            <a:pPr marL="0" indent="0">
              <a:buNone/>
            </a:pPr>
            <a:r>
              <a:rPr lang="hu-HU" sz="7000" b="1" u="sng" dirty="0"/>
              <a:t>NŐKNEK</a:t>
            </a:r>
            <a:r>
              <a:rPr lang="hu-HU" sz="7000" dirty="0"/>
              <a:t>: 51 ÉV UTÁN1200 MG/NAP</a:t>
            </a:r>
          </a:p>
          <a:p>
            <a:pPr marL="0" indent="0">
              <a:buNone/>
            </a:pPr>
            <a:r>
              <a:rPr lang="hu-HU" sz="8000" b="1" dirty="0">
                <a:solidFill>
                  <a:srgbClr val="FFC000"/>
                </a:solidFill>
              </a:rPr>
              <a:t>D VITAMIN BEVITEL </a:t>
            </a:r>
            <a:r>
              <a:rPr lang="hu-HU" sz="5700" dirty="0"/>
              <a:t>(IU = INTERNATIONAL UNIT – NE = NEMZETKÖZI EGYSÉG)</a:t>
            </a:r>
          </a:p>
          <a:p>
            <a:pPr marL="0" indent="0">
              <a:buNone/>
            </a:pPr>
            <a:r>
              <a:rPr lang="hu-HU" sz="8000" dirty="0"/>
              <a:t>51-70 ÉV KÖZÖTT 600 NE</a:t>
            </a:r>
          </a:p>
          <a:p>
            <a:pPr marL="0" indent="0">
              <a:buNone/>
            </a:pPr>
            <a:r>
              <a:rPr lang="hu-HU" sz="8000" dirty="0"/>
              <a:t>70 ÉV FELETT 800 NE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4F3EF37B-69C9-F9E8-D346-55F5F453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918" y="109180"/>
            <a:ext cx="9905998" cy="957619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/>
              <a:t>CSONTRITKULÁS - OSTEOPOROSIS</a:t>
            </a:r>
          </a:p>
        </p:txBody>
      </p:sp>
    </p:spTree>
    <p:extLst>
      <p:ext uri="{BB962C8B-B14F-4D97-AF65-F5344CB8AC3E}">
        <p14:creationId xmlns:p14="http://schemas.microsoft.com/office/powerpoint/2010/main" val="139770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EFD81-4685-3438-F3BD-DE4C80FD0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73C23683-33C7-8DD5-6A72-4837E7DA3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084" y="1062787"/>
            <a:ext cx="6924113" cy="54422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altLang="hu-HU" sz="3200" b="1" dirty="0">
                <a:solidFill>
                  <a:srgbClr val="FFC000"/>
                </a:solidFill>
              </a:rPr>
              <a:t>ELESÉS KÖVETKEZMÉNYEI </a:t>
            </a:r>
          </a:p>
          <a:p>
            <a:pPr>
              <a:buFont typeface="Wingdings" pitchFamily="2" charset="2"/>
              <a:buChar char="Ø"/>
            </a:pPr>
            <a:r>
              <a:rPr lang="hu-HU" altLang="hu-HU" sz="3200" dirty="0"/>
              <a:t>Kisebb traumák is törésekhez vezethetnek, mint a köhögés, kisebb ütések vagy esések. </a:t>
            </a:r>
          </a:p>
          <a:p>
            <a:pPr>
              <a:buFont typeface="Wingdings" pitchFamily="2" charset="2"/>
              <a:buChar char="Ø"/>
            </a:pPr>
            <a:r>
              <a:rPr lang="hu-HU" altLang="hu-HU" sz="3200" dirty="0"/>
              <a:t>Reakcióidő lassabb, és gyakoribb az oldalra esés, és közvetlenül csípőt érnek. </a:t>
            </a:r>
          </a:p>
          <a:p>
            <a:pPr>
              <a:buFont typeface="Wingdings" pitchFamily="2" charset="2"/>
              <a:buChar char="Ø"/>
            </a:pPr>
            <a:r>
              <a:rPr lang="hu-HU" altLang="hu-HU" sz="3200" dirty="0"/>
              <a:t>Az esés gyakran „belső” jellegű (</a:t>
            </a:r>
            <a:r>
              <a:rPr lang="hu-HU" altLang="hu-HU" sz="3200" dirty="0" err="1"/>
              <a:t>inkomplett</a:t>
            </a:r>
            <a:r>
              <a:rPr lang="hu-HU" altLang="hu-HU" sz="3200" dirty="0"/>
              <a:t> törés), vagy nincs összefüggésben külső akadályokkal. Ezek lehetnek testtartási instabilitás, csökkent izomteljesítmény, alultápláltság, társbetegségek (például rossz látás, kognitív károsodás) és gyógyszerek következményei.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2A3E6561-8F66-9D44-704E-9C7BDF38B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918" y="109180"/>
            <a:ext cx="9905998" cy="957619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/>
              <a:t>CSONTRITKULÁS – OSTEOPOROSIS 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3BC004DA-D5F7-A042-BD11-B52F83373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974" y="2586789"/>
            <a:ext cx="4135859" cy="32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364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8AEAC-293C-7008-B0FA-E385FD751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1697A3D1-F03E-5E99-734C-C26598EC7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084" y="1062787"/>
            <a:ext cx="6924113" cy="5442284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hu-HU" altLang="hu-HU" sz="3200" dirty="0"/>
              <a:t>AKADÁLYMENTES KÖZLEKEDÉS A LAKÁSBAN</a:t>
            </a:r>
          </a:p>
          <a:p>
            <a:pPr>
              <a:buFont typeface="Wingdings" pitchFamily="2" charset="2"/>
              <a:buChar char="Ø"/>
            </a:pPr>
            <a:r>
              <a:rPr lang="hu-HU" altLang="hu-HU" sz="3200" dirty="0"/>
              <a:t>KAPASZKODÓK, CSÚSZÁMENTES SZŐNYEG, ÜLŐ LEHETŐSÉG A FÜRDŐSZOBÁBAN</a:t>
            </a:r>
          </a:p>
          <a:p>
            <a:pPr>
              <a:buFont typeface="Wingdings" pitchFamily="2" charset="2"/>
              <a:buChar char="Ø"/>
            </a:pPr>
            <a:r>
              <a:rPr lang="hu-HU" altLang="hu-HU" sz="3200" dirty="0"/>
              <a:t>KÜSZÖBÖK, SZŐNYEGEK!</a:t>
            </a:r>
          </a:p>
          <a:p>
            <a:pPr>
              <a:buFont typeface="Wingdings" pitchFamily="2" charset="2"/>
              <a:buChar char="Ø"/>
            </a:pPr>
            <a:r>
              <a:rPr lang="hu-HU" altLang="hu-HU" sz="3200" dirty="0"/>
              <a:t>LÁTÁST, HALLÁST SEGÍTŐ ESZKÖZÖK</a:t>
            </a:r>
          </a:p>
          <a:p>
            <a:pPr>
              <a:buFont typeface="Wingdings" pitchFamily="2" charset="2"/>
              <a:buChar char="Ø"/>
            </a:pPr>
            <a:r>
              <a:rPr lang="hu-HU" altLang="hu-HU" sz="3200" dirty="0"/>
              <a:t>MEGVILÁGÍTÁS</a:t>
            </a:r>
          </a:p>
          <a:p>
            <a:pPr>
              <a:buFont typeface="Wingdings" pitchFamily="2" charset="2"/>
              <a:buChar char="Ø"/>
            </a:pPr>
            <a:r>
              <a:rPr lang="hu-HU" altLang="hu-HU" sz="3200" dirty="0"/>
              <a:t>CSÚSZÁSMENTES LÁBBELI VISELÉSE</a:t>
            </a:r>
          </a:p>
          <a:p>
            <a:pPr>
              <a:buFont typeface="Wingdings" pitchFamily="2" charset="2"/>
              <a:buChar char="Ø"/>
            </a:pPr>
            <a:r>
              <a:rPr lang="hu-HU" altLang="hu-HU" sz="3200" dirty="0"/>
              <a:t>JÁRÁST SEGÍTŐ ESZKÖZÖK HASZNÁLATA</a:t>
            </a:r>
          </a:p>
          <a:p>
            <a:pPr>
              <a:buFont typeface="Wingdings" pitchFamily="2" charset="2"/>
              <a:buChar char="Ø"/>
            </a:pPr>
            <a:r>
              <a:rPr lang="hu-HU" altLang="hu-HU" sz="3200" dirty="0"/>
              <a:t>VÉSZHELYZETBEN SEGÉLYHÍVÁS LEHETŐSÉGE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DEDB3C8D-431A-D137-B0CE-150CE3182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918" y="133244"/>
            <a:ext cx="9905998" cy="957619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000" b="1" dirty="0"/>
              <a:t>ELESÉS ÉS A KÖVETKEZMÉNYES CSONTTÖRÉS MEGELŐZÉSE</a:t>
            </a:r>
          </a:p>
        </p:txBody>
      </p:sp>
    </p:spTree>
    <p:extLst>
      <p:ext uri="{BB962C8B-B14F-4D97-AF65-F5344CB8AC3E}">
        <p14:creationId xmlns:p14="http://schemas.microsoft.com/office/powerpoint/2010/main" val="13605576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63D4510-2F90-4C07-090C-177B25232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473" y="245540"/>
            <a:ext cx="9905998" cy="837303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/>
              <a:t>FIZIKAI AKTIVITÁS!!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47CC4E8-97AB-836D-0F8B-7E712685B7AF}"/>
              </a:ext>
            </a:extLst>
          </p:cNvPr>
          <p:cNvSpPr txBox="1"/>
          <p:nvPr/>
        </p:nvSpPr>
        <p:spPr>
          <a:xfrm>
            <a:off x="1323473" y="1476955"/>
            <a:ext cx="101401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EGÉSZSÉGÜGYI VILÁGSZERVEZET AJÁNLÁSA ALAPJÁN JÓTÉKONY HATÁSÚ A RENDSZERES FIZIKAI AKTIVITÁS:</a:t>
            </a:r>
          </a:p>
          <a:p>
            <a:endParaRPr lang="hu-HU" sz="2800" dirty="0"/>
          </a:p>
          <a:p>
            <a:pPr marL="342900" indent="-342900">
              <a:buAutoNum type="arabicPeriod"/>
            </a:pPr>
            <a:r>
              <a:rPr lang="hu-HU" sz="2800" dirty="0"/>
              <a:t>szív- és érrendszeri betegségek, </a:t>
            </a:r>
          </a:p>
          <a:p>
            <a:pPr marL="342900" indent="-342900">
              <a:buAutoNum type="arabicPeriod"/>
            </a:pPr>
            <a:r>
              <a:rPr lang="hu-HU" sz="2800" dirty="0"/>
              <a:t>cukorbetegség és elhízás </a:t>
            </a:r>
          </a:p>
          <a:p>
            <a:pPr marL="342900" indent="-342900">
              <a:buAutoNum type="arabicPeriod"/>
            </a:pPr>
            <a:r>
              <a:rPr lang="hu-HU" sz="2800" dirty="0"/>
              <a:t>Csont-izomrendszer egészsége</a:t>
            </a:r>
          </a:p>
          <a:p>
            <a:pPr marL="342900" indent="-342900">
              <a:buAutoNum type="arabicPeriod"/>
            </a:pPr>
            <a:r>
              <a:rPr lang="hu-HU" sz="2800" dirty="0"/>
              <a:t>Daganatos betegségek (emlő- és vastagbélrák), </a:t>
            </a:r>
          </a:p>
          <a:p>
            <a:pPr marL="342900" indent="-342900">
              <a:buAutoNum type="arabicPeriod"/>
            </a:pPr>
            <a:r>
              <a:rPr lang="hu-HU" sz="2800" dirty="0"/>
              <a:t>Funkcionális egészség, és az elesések megelőzése, </a:t>
            </a:r>
          </a:p>
          <a:p>
            <a:pPr marL="342900" indent="-342900">
              <a:buAutoNum type="arabicPeriod"/>
            </a:pPr>
            <a:r>
              <a:rPr lang="hu-HU" sz="2800" dirty="0"/>
              <a:t>Depresszió.</a:t>
            </a:r>
          </a:p>
        </p:txBody>
      </p:sp>
    </p:spTree>
    <p:extLst>
      <p:ext uri="{BB962C8B-B14F-4D97-AF65-F5344CB8AC3E}">
        <p14:creationId xmlns:p14="http://schemas.microsoft.com/office/powerpoint/2010/main" val="33387424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F6B49-CB5C-4B29-EB23-85537E754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28DE1B-A513-397C-E5DA-01D50DFCD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498" y="149287"/>
            <a:ext cx="9905998" cy="837303"/>
          </a:xfrm>
        </p:spPr>
        <p:txBody>
          <a:bodyPr/>
          <a:lstStyle/>
          <a:p>
            <a:pPr algn="ctr"/>
            <a:r>
              <a:rPr lang="hu-HU" sz="3600" b="1" dirty="0"/>
              <a:t>65 ÉV FELETT AJÁNLOTT FIZIKAI AKTIVITÁS</a:t>
            </a:r>
            <a:endParaRPr lang="hu-HU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DDF617E-F91C-256B-3702-05567060E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760" y="291211"/>
            <a:ext cx="10446588" cy="667507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u-HU" sz="2800" dirty="0"/>
          </a:p>
          <a:p>
            <a:pPr>
              <a:buFont typeface="Wingdings" pitchFamily="2" charset="2"/>
              <a:buChar char="Ø"/>
            </a:pPr>
            <a:r>
              <a:rPr lang="hu-HU" sz="2800" b="1" dirty="0"/>
              <a:t>150 PERC MÉRSÉKELT INTENZITÁSÚ </a:t>
            </a:r>
            <a:r>
              <a:rPr lang="hu-HU" sz="2800" dirty="0"/>
              <a:t>fizikai aktivitást (tempós séta, tánc, kertészkedés, házimunka</a:t>
            </a:r>
            <a:r>
              <a:rPr lang="hu-HU" sz="2800"/>
              <a:t>, kutyasétáltatás, </a:t>
            </a:r>
            <a:r>
              <a:rPr lang="hu-HU" sz="2800" dirty="0"/>
              <a:t>stb. </a:t>
            </a:r>
          </a:p>
          <a:p>
            <a:pPr>
              <a:buFont typeface="Wingdings" pitchFamily="2" charset="2"/>
              <a:buChar char="Ø"/>
            </a:pPr>
            <a:r>
              <a:rPr lang="hu-HU" sz="2800" dirty="0"/>
              <a:t>VAGY </a:t>
            </a:r>
            <a:r>
              <a:rPr lang="hu-HU" sz="2800" b="1" dirty="0"/>
              <a:t>75 PERC MAGAS INTENZITÁSÚ </a:t>
            </a:r>
            <a:r>
              <a:rPr lang="hu-HU" sz="2800" dirty="0"/>
              <a:t>fizikai aktivitást (futás, biciklizés, úszás, aerobic, ásás, lapátolás stb. </a:t>
            </a:r>
          </a:p>
          <a:p>
            <a:pPr>
              <a:buFont typeface="Wingdings" pitchFamily="2" charset="2"/>
              <a:buChar char="Ø"/>
            </a:pPr>
            <a:r>
              <a:rPr lang="hu-HU" sz="2800" dirty="0"/>
              <a:t>További előnyökhöz </a:t>
            </a:r>
            <a:r>
              <a:rPr lang="hu-HU" sz="2800" b="1" dirty="0"/>
              <a:t>HETI 300 PERC KÖZEPES INTENZITÁSÚ </a:t>
            </a:r>
            <a:r>
              <a:rPr lang="hu-HU" sz="2800" dirty="0"/>
              <a:t>fizikai aktivitás.</a:t>
            </a:r>
          </a:p>
          <a:p>
            <a:pPr>
              <a:buFont typeface="Wingdings" pitchFamily="2" charset="2"/>
              <a:buChar char="Ø"/>
            </a:pPr>
            <a:r>
              <a:rPr lang="hu-HU" sz="2800" dirty="0"/>
              <a:t>Az esések elkerülése végett ajánlott az </a:t>
            </a:r>
            <a:r>
              <a:rPr lang="hu-HU" sz="2800" b="1" dirty="0"/>
              <a:t>EGYENSÚLY JAVÍTÁSÁRA </a:t>
            </a:r>
            <a:r>
              <a:rPr lang="hu-HU" sz="2800" dirty="0"/>
              <a:t>irányuló gyakorlatok végzése, minimum heti 3 alkalommal. </a:t>
            </a:r>
          </a:p>
          <a:p>
            <a:pPr>
              <a:buFont typeface="Wingdings" pitchFamily="2" charset="2"/>
              <a:buChar char="Ø"/>
            </a:pPr>
            <a:r>
              <a:rPr lang="hu-HU" sz="2800" b="1" dirty="0"/>
              <a:t>IZOMERŐSÍTŐ GYAKORLATOKAT </a:t>
            </a:r>
            <a:r>
              <a:rPr lang="hu-HU" sz="2800" dirty="0"/>
              <a:t>heti 2 vagy több alkalommal, amelyek a nagyobb izomcsoportokra irányulnak. </a:t>
            </a:r>
          </a:p>
        </p:txBody>
      </p:sp>
    </p:spTree>
    <p:extLst>
      <p:ext uri="{BB962C8B-B14F-4D97-AF65-F5344CB8AC3E}">
        <p14:creationId xmlns:p14="http://schemas.microsoft.com/office/powerpoint/2010/main" val="9598069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D83845A0-63F5-C38D-2FE8-8D572B7BA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395245"/>
            <a:ext cx="9905999" cy="3541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6000" dirty="0">
                <a:latin typeface="American Typewriter" panose="02090604020004020304" pitchFamily="18" charset="0"/>
              </a:rPr>
              <a:t>KÖSZÖNÖM MEGTISZTELŐ FIGYELMÜKET!</a:t>
            </a:r>
          </a:p>
        </p:txBody>
      </p:sp>
    </p:spTree>
    <p:extLst>
      <p:ext uri="{BB962C8B-B14F-4D97-AF65-F5344CB8AC3E}">
        <p14:creationId xmlns:p14="http://schemas.microsoft.com/office/powerpoint/2010/main" val="2912616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D96202-27CE-C255-7287-96EA36766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85381"/>
            <a:ext cx="9905998" cy="897461"/>
          </a:xfrm>
        </p:spPr>
        <p:txBody>
          <a:bodyPr/>
          <a:lstStyle/>
          <a:p>
            <a:pPr algn="ctr"/>
            <a:r>
              <a:rPr lang="hu-HU" b="1" dirty="0"/>
              <a:t>SZÜLETÉSKOR VÁRHATÓ ÉLETTATAM</a:t>
            </a:r>
          </a:p>
        </p:txBody>
      </p:sp>
      <p:pic>
        <p:nvPicPr>
          <p:cNvPr id="4" name="Tartalom helye 4">
            <a:extLst>
              <a:ext uri="{FF2B5EF4-FFF2-40B4-BE49-F238E27FC236}">
                <a16:creationId xmlns:a16="http://schemas.microsoft.com/office/drawing/2014/main" id="{8044B7AF-FBBA-525F-E94B-0FE3AA17B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0697" y="948729"/>
            <a:ext cx="10016713" cy="5172682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CCCAEF9A-944B-D699-EAFB-522FB13A1C98}"/>
              </a:ext>
            </a:extLst>
          </p:cNvPr>
          <p:cNvSpPr txBox="1"/>
          <p:nvPr/>
        </p:nvSpPr>
        <p:spPr>
          <a:xfrm>
            <a:off x="1840832" y="6210954"/>
            <a:ext cx="79649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b="0" i="0" dirty="0">
                <a:effectLst/>
                <a:latin typeface="Google Sans"/>
              </a:rPr>
              <a:t>2020: FÉRFIAK: 72,2 ÉV, NŐK: 78,7 év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99150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30D74C-57F2-AFA1-02C7-E7090867B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634" y="125224"/>
            <a:ext cx="9905998" cy="1162155"/>
          </a:xfrm>
        </p:spPr>
        <p:txBody>
          <a:bodyPr/>
          <a:lstStyle/>
          <a:p>
            <a:pPr algn="ctr"/>
            <a:r>
              <a:rPr lang="hu-HU" b="1" dirty="0"/>
              <a:t>ALAPFOGALMAK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C25664B-6ACD-0213-A1C2-9FE079EB5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368" y="1202739"/>
            <a:ext cx="10694485" cy="4548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b="1" i="0" u="sng" dirty="0">
                <a:effectLst/>
                <a:latin typeface="Google Sans"/>
              </a:rPr>
              <a:t>KRÓNIKUS BETEGSÉG</a:t>
            </a:r>
            <a:r>
              <a:rPr lang="hu-HU" sz="3200" b="1" i="0" dirty="0">
                <a:effectLst/>
                <a:latin typeface="Google Sans"/>
              </a:rPr>
              <a:t>:  </a:t>
            </a:r>
            <a:r>
              <a:rPr lang="hu-HU" sz="3200" b="0" i="0" dirty="0">
                <a:effectLst/>
                <a:latin typeface="Google Sans"/>
              </a:rPr>
              <a:t>krónikus vagy idült melléknév hosszan tartó, lassú lefolyású betegséget jelöl.</a:t>
            </a:r>
          </a:p>
          <a:p>
            <a:pPr marL="0" indent="0">
              <a:buNone/>
            </a:pPr>
            <a:r>
              <a:rPr lang="hu-HU" sz="3200" b="1" u="sng" dirty="0">
                <a:latin typeface="Google Sans"/>
              </a:rPr>
              <a:t>RIZIKÓFAKTOR/KOCKÁZATI TÉNYEZŐ</a:t>
            </a:r>
            <a:r>
              <a:rPr lang="hu-HU" sz="3200" b="1" dirty="0">
                <a:latin typeface="Google Sans"/>
              </a:rPr>
              <a:t>: </a:t>
            </a:r>
            <a:r>
              <a:rPr lang="hu-HU" sz="3200" b="0" i="0" dirty="0">
                <a:effectLst/>
                <a:latin typeface="Google Sans"/>
              </a:rPr>
              <a:t>az orvostudományban azokat a hajlamosító tényezőket nevezzük rizikófaktoroknak, melyek jelenléte esetén egy betegség kifejlődése valószínűsíthető, ill. kiküszöbölésük révén megakadályozható.</a:t>
            </a:r>
          </a:p>
          <a:p>
            <a:pPr marL="0" indent="0">
              <a:buNone/>
            </a:pPr>
            <a:endParaRPr lang="hu-HU" b="0" i="0" dirty="0">
              <a:solidFill>
                <a:srgbClr val="1F1F1F"/>
              </a:solidFill>
              <a:effectLst/>
              <a:latin typeface="Google Sans"/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62339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2699B496-2D57-A6CB-99CD-D3A43B60F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8763" y="231264"/>
            <a:ext cx="8829675" cy="618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0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46348-2B34-4740-9D0B-D430BFCED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6B01FC2-2AF6-54CA-E877-ABC41DEE5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930" y="974139"/>
            <a:ext cx="10694485" cy="55913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3000" b="1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Elsődleges megelőzés: </a:t>
            </a:r>
            <a:r>
              <a:rPr lang="hu-HU" sz="3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özéppontjában az egészség általános védelme és támogatása áll. A rizikótényezők kontrollját jelenti, az egészséggel összefüggő káros életmódbeli tényezők csökkentését és az egészségtudatos viselkedés elősegítését. </a:t>
            </a:r>
          </a:p>
          <a:p>
            <a:pPr marL="0" indent="0">
              <a:buNone/>
            </a:pPr>
            <a:r>
              <a:rPr lang="hu-HU" sz="3000" b="1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Másodlagos megelőzés 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Célja a betegségek és egyes betegségmegelőző állapotok korai felismerése lehetőleg a tünetmentes szakban, amikor a biológiai elváltozás már kialakult, de tünetek még nem jelentkeznek, a beteg panaszmentes.</a:t>
            </a:r>
            <a:endParaRPr lang="hu-HU" sz="3000" dirty="0">
              <a:solidFill>
                <a:srgbClr val="1F1F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000" b="1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Harmadlagos megelőzés 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Célja a betegséggel/balesettel összefüggő szövődmények, tartós károsodások, rokkantság kivédése, a gyógyulás időtartamának csökkentése.</a:t>
            </a:r>
            <a:endParaRPr lang="hu-HU" sz="3000" b="0" i="0" dirty="0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3ECBACF8-C0D4-998E-053E-287C2AB0BF18}"/>
              </a:ext>
            </a:extLst>
          </p:cNvPr>
          <p:cNvSpPr txBox="1">
            <a:spLocks/>
          </p:cNvSpPr>
          <p:nvPr/>
        </p:nvSpPr>
        <p:spPr>
          <a:xfrm>
            <a:off x="1143001" y="63894"/>
            <a:ext cx="9905998" cy="1138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MEGELŐZÉS (PREVENCIÓ) SZINTJEI</a:t>
            </a:r>
          </a:p>
        </p:txBody>
      </p:sp>
    </p:spTree>
    <p:extLst>
      <p:ext uri="{BB962C8B-B14F-4D97-AF65-F5344CB8AC3E}">
        <p14:creationId xmlns:p14="http://schemas.microsoft.com/office/powerpoint/2010/main" val="26745075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kör">
  <a:themeElements>
    <a:clrScheme name="Áramkör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Áramkör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ramkör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5221</TotalTime>
  <Words>2599</Words>
  <Application>Microsoft Office PowerPoint</Application>
  <PresentationFormat>Szélesvásznú</PresentationFormat>
  <Paragraphs>371</Paragraphs>
  <Slides>58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58</vt:i4>
      </vt:variant>
    </vt:vector>
  </HeadingPairs>
  <TitlesOfParts>
    <vt:vector size="68" baseType="lpstr">
      <vt:lpstr>American Typewriter</vt:lpstr>
      <vt:lpstr>Aptos</vt:lpstr>
      <vt:lpstr>Arial</vt:lpstr>
      <vt:lpstr>Google Sans</vt:lpstr>
      <vt:lpstr>HelveticaNeueLTPro-Roman</vt:lpstr>
      <vt:lpstr>Poppins</vt:lpstr>
      <vt:lpstr>Times New Roman</vt:lpstr>
      <vt:lpstr>Tw Cen MT</vt:lpstr>
      <vt:lpstr>Wingdings</vt:lpstr>
      <vt:lpstr>Áramkör</vt:lpstr>
      <vt:lpstr>Szűrővizsgálatok jelentősége és gyakorlata</vt:lpstr>
      <vt:lpstr>Előadás témái</vt:lpstr>
      <vt:lpstr>Leggyakoribb Halálokok A NŐK KÖRÉBEN MAGYARORSZÁGON (2023)</vt:lpstr>
      <vt:lpstr>Daganatos halálozás Európában, 2023</vt:lpstr>
      <vt:lpstr>PowerPoint-bemutató</vt:lpstr>
      <vt:lpstr>SZÜLETÉSKOR VÁRHATÓ ÉLETTATAM</vt:lpstr>
      <vt:lpstr>ALAPFOGALMAK</vt:lpstr>
      <vt:lpstr>PowerPoint-bemutató</vt:lpstr>
      <vt:lpstr>PowerPoint-bemutató</vt:lpstr>
      <vt:lpstr>PowerPoint-bemutató</vt:lpstr>
      <vt:lpstr>A betegség természetes lefolyása és a megelőzési lehetőségek kapcsolata</vt:lpstr>
      <vt:lpstr>Szűrővizsgálatok</vt:lpstr>
      <vt:lpstr>Szűrővizsgálatok célja, formái</vt:lpstr>
      <vt:lpstr>ALKALOMSZERŰ SZŰRÉS</vt:lpstr>
      <vt:lpstr>SZERVEZETT SZŰRÉSEK</vt:lpstr>
      <vt:lpstr>SZŰRŐMÓDSZERREL KAPCSOLATOS KÖVETELMÉNYEK</vt:lpstr>
      <vt:lpstr>SZERVEZETT  Daganatszűrések </vt:lpstr>
      <vt:lpstr>Szervezett Daganat szűrések 1. EMLŐSZŰRÉS </vt:lpstr>
      <vt:lpstr>Szervezett Daganat szűrések 1. EMLŐSZŰRÉS – 65 év felett</vt:lpstr>
      <vt:lpstr>Szervezett Daganat szűrések 2. méhnyakSZŰRÉS – 65 év felett</vt:lpstr>
      <vt:lpstr>Szervezett Daganat szűrések 3. vastagbélSZŰRÉS</vt:lpstr>
      <vt:lpstr>Szervezett Daganat szűrések 3. vastagbélSZŰRÉS</vt:lpstr>
      <vt:lpstr>Szervezett Daganat szűrések 3. vastagbélSZŰRÉS - módszerei</vt:lpstr>
      <vt:lpstr>Szervezett Daganat szűrések 3. vastagbélSZŰRÉS </vt:lpstr>
      <vt:lpstr>KomMunikáció! Információ a népegészségügyi célú daganatszűrésekről</vt:lpstr>
      <vt:lpstr>alkalomszerű  Daganatszűrések </vt:lpstr>
      <vt:lpstr>Bőrdaganat – alkalomszerű szűrés kockázat alapján</vt:lpstr>
      <vt:lpstr>Bőrdaganat – korai felismerés - ABCDE szabály</vt:lpstr>
      <vt:lpstr>Bőrdaganat – korai felismerés - SANSZ szabály</vt:lpstr>
      <vt:lpstr>PROSZTATA-daganat SZŰRÉS</vt:lpstr>
      <vt:lpstr>SZÁJÜREGI-daganat SZŰRÉS</vt:lpstr>
      <vt:lpstr>Szív- és érrendszeri betegségek szűrése </vt:lpstr>
      <vt:lpstr>SZÍV- ÉS ÉRRENDSZERI BETEGSÉGEK</vt:lpstr>
      <vt:lpstr>SZÍV- ÉS ÉRRENDSZERI BETEGSÉGEK</vt:lpstr>
      <vt:lpstr>SZÍV- ÉS ÉRRENDSZERI BETEGSÉGEK</vt:lpstr>
      <vt:lpstr>SZÍV- ÉS ÉRRENDSZERI BETEGSÉGEK</vt:lpstr>
      <vt:lpstr>SZÍV- ÉS ÉRRENDSZERI BETEGSÉGEK</vt:lpstr>
      <vt:lpstr>PowerPoint-bemutató</vt:lpstr>
      <vt:lpstr>65 év feletti korcsoportban</vt:lpstr>
      <vt:lpstr>Cukorbetegség szűrése </vt:lpstr>
      <vt:lpstr>FOKOZOTT KOCKÁZAT A CUKORBETEGSÉGRE</vt:lpstr>
      <vt:lpstr>CUKORBETEGSÉG SZŰRÉS</vt:lpstr>
      <vt:lpstr>Még tünetmentes időszakban ajánlott a szűrés a következő esetekben:</vt:lpstr>
      <vt:lpstr>Csontritkulás megelőzése, szűrése </vt:lpstr>
      <vt:lpstr>CSONTRITKULÁS - OSTEOPOROSIS</vt:lpstr>
      <vt:lpstr>CSONTRITKULÁS - OSTEOPOROSIS</vt:lpstr>
      <vt:lpstr>CSONTRITKULÁS - OSTEOPOROSIS</vt:lpstr>
      <vt:lpstr>CSONTRITKULÁS – OSTEOPOROSIS - SZŰRÉS</vt:lpstr>
      <vt:lpstr>CSONTRITKULÁS – OSTEOPOROSIS - SZŰRÉS</vt:lpstr>
      <vt:lpstr>CSONTRITKULÁS – OSTEOPOROSIS - SZŰRÉS</vt:lpstr>
      <vt:lpstr>PowerPoint-bemutató</vt:lpstr>
      <vt:lpstr>PowerPoint-bemutató</vt:lpstr>
      <vt:lpstr>CSONTRITKULÁS - OSTEOPOROSIS</vt:lpstr>
      <vt:lpstr>CSONTRITKULÁS – OSTEOPOROSIS </vt:lpstr>
      <vt:lpstr>ELESÉS ÉS A KÖVETKEZMÉNYES CSONTTÖRÉS MEGELŐZÉSE</vt:lpstr>
      <vt:lpstr>FIZIKAI AKTIVITÁS!!</vt:lpstr>
      <vt:lpstr>65 ÉV FELETT AJÁNLOTT FIZIKAI AKTIVITÁS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 Kívés Zsuzsanna</dc:creator>
  <cp:lastModifiedBy>Béla</cp:lastModifiedBy>
  <cp:revision>12</cp:revision>
  <dcterms:created xsi:type="dcterms:W3CDTF">2024-12-01T19:14:41Z</dcterms:created>
  <dcterms:modified xsi:type="dcterms:W3CDTF">2025-01-13T16:44:54Z</dcterms:modified>
</cp:coreProperties>
</file>