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608" r:id="rId3"/>
    <p:sldId id="611" r:id="rId4"/>
    <p:sldId id="281" r:id="rId5"/>
    <p:sldId id="529" r:id="rId6"/>
    <p:sldId id="260" r:id="rId7"/>
    <p:sldId id="263" r:id="rId8"/>
    <p:sldId id="564" r:id="rId9"/>
    <p:sldId id="552" r:id="rId10"/>
    <p:sldId id="607" r:id="rId11"/>
    <p:sldId id="580" r:id="rId12"/>
    <p:sldId id="553" r:id="rId13"/>
    <p:sldId id="583" r:id="rId14"/>
    <p:sldId id="589" r:id="rId15"/>
    <p:sldId id="554" r:id="rId16"/>
    <p:sldId id="257" r:id="rId17"/>
    <p:sldId id="261" r:id="rId18"/>
    <p:sldId id="600" r:id="rId19"/>
    <p:sldId id="601" r:id="rId20"/>
    <p:sldId id="610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01E9937-71A6-AEAE-8743-42AD13B2DF92}" name="Martina Manfredda" initials="MM" userId="93857b8f6661393e" providerId="Windows Live"/>
  <p188:author id="{D279A371-EA9F-65F3-ACD5-FBC9A33DCA68}" name="viviana mazzaggio" initials="vm" userId="2212f0c37d48bb62" providerId="Windows Live"/>
  <p188:author id="{2F1AE17C-7B26-C4A1-298A-D86F14C8D4D6}" name="A Cristina Guerrero" initials="AG" userId="7ed1686ef934d193" providerId="Windows Live"/>
  <p188:author id="{E8281BCE-10EF-0DA0-C0D6-7325F555D8F1}" name="Timea Baranyi" initials="TB" userId="S::timea.baranyi@camconsulting.eu::020db860-323e-4a86-8575-49017a69fc07" providerId="AD"/>
  <p188:author id="{215514DA-D1A0-BEC1-BA22-2388C48BA463}" name="Anett" initials="A" userId="Anett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44F74"/>
    <a:srgbClr val="E89F56"/>
    <a:srgbClr val="F1A5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97" autoAdjust="0"/>
  </p:normalViewPr>
  <p:slideViewPr>
    <p:cSldViewPr snapToGrid="0">
      <p:cViewPr varScale="1">
        <p:scale>
          <a:sx n="105" d="100"/>
          <a:sy n="105" d="100"/>
        </p:scale>
        <p:origin x="7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0CCB-4750-4CFA-AB63-7EB5AC9269B7}" type="datetimeFigureOut">
              <a:rPr lang="it-IT" smtClean="0"/>
              <a:t>11/09/2024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FCF9C-CC7A-472E-A935-363F9562BE0F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650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2FD64-C26E-46DC-990A-DD163A4EE3FC}" type="slidenum">
              <a:rPr lang="en-MT" smtClean="0"/>
              <a:t>2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480245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2FD64-C26E-46DC-990A-DD163A4EE3FC}" type="slidenum">
              <a:rPr lang="en-MT" smtClean="0"/>
              <a:t>3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088463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2FD64-C26E-46DC-990A-DD163A4EE3FC}" type="slidenum">
              <a:rPr lang="en-MT" smtClean="0"/>
              <a:t>8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3623612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it-IT" dirty="0"/>
              <a:t>FOKOZOTT TALAJTERMÉKENYSÉG ÉS BIODIVERZITÁS:</a:t>
            </a:r>
          </a:p>
          <a:p>
            <a:pPr algn="just"/>
            <a:r>
              <a:rPr lang="en-US" dirty="0">
                <a:latin typeface="Arial" panose="020B0604020202020204" pitchFamily="34" charset="0"/>
                <a:ea typeface="Inter"/>
                <a:cs typeface="Arial" panose="020B0604020202020204" pitchFamily="34" charset="0"/>
              </a:rPr>
              <a:t>- </a:t>
            </a:r>
            <a:r>
              <a:rPr lang="hu-HU" dirty="0">
                <a:latin typeface="Arial" panose="020B0604020202020204" pitchFamily="34" charset="0"/>
                <a:ea typeface="Inter"/>
                <a:cs typeface="Arial" panose="020B0604020202020204" pitchFamily="34" charset="0"/>
              </a:rPr>
              <a:t>Az olyan talajépítő gyakorlatok, mint a vetésforgó, a köztes termesztés, a szimbiotikus társulások, a takarónövények, a szerves trágyák és a minimális talajművelés központi szerepet játszanak a biogazdálkodásban</a:t>
            </a:r>
            <a:r>
              <a:rPr lang="en-US" dirty="0">
                <a:latin typeface="Arial" panose="020B0604020202020204" pitchFamily="34" charset="0"/>
                <a:ea typeface="Inter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dirty="0">
                <a:latin typeface="Arial" panose="020B0604020202020204" pitchFamily="34" charset="0"/>
                <a:ea typeface="Inter"/>
                <a:cs typeface="Arial" panose="020B0604020202020204" pitchFamily="34" charset="0"/>
              </a:rPr>
              <a:t>- </a:t>
            </a:r>
            <a:r>
              <a:rPr lang="hu-HU" dirty="0">
                <a:latin typeface="Arial" panose="020B0604020202020204" pitchFamily="34" charset="0"/>
                <a:ea typeface="Inter"/>
                <a:cs typeface="Arial" panose="020B0604020202020204" pitchFamily="34" charset="0"/>
              </a:rPr>
              <a:t>Ezek serkentik a talajfaunát és -flórát, javítják a talajképződést, a talaj szerkezetét, és stabilabb rendszereket hoznak létre. Ezáltal fokozódik a tápanyag- és energiakörforgás, és a talaj tápanyag- és vízmegtartó képessége is javul, ami kompenzálja az ásványi műtrágyák használatának mellőzését</a:t>
            </a:r>
            <a:r>
              <a:rPr lang="en-US" dirty="0">
                <a:latin typeface="Arial" panose="020B0604020202020204" pitchFamily="34" charset="0"/>
                <a:ea typeface="Inter"/>
                <a:cs typeface="Arial" panose="020B0604020202020204" pitchFamily="34" charset="0"/>
              </a:rPr>
              <a:t>.</a:t>
            </a:r>
            <a:endParaRPr lang="es-ES" dirty="0">
              <a:latin typeface="Arial" panose="020B0604020202020204" pitchFamily="34" charset="0"/>
              <a:ea typeface="Inter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dirty="0"/>
              <a:t>2) </a:t>
            </a:r>
            <a:r>
              <a:rPr lang="hu-HU" dirty="0"/>
              <a:t>SZINTETIKUS NÖVÉNYVÉDŐSZEREK ÉS MŰTRÁGYÁK HASZNÁLATÁNAK CSÖKKENTÉSE</a:t>
            </a:r>
            <a:r>
              <a:rPr lang="it-IT" dirty="0"/>
              <a:t>:</a:t>
            </a:r>
          </a:p>
          <a:p>
            <a:pPr marL="171450" indent="-171450" algn="just">
              <a:buFontTx/>
              <a:buChar char="-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biogazdálkodás javíthatja a talaj szerkezetét, ömlesztett sűrűségét, víztartó képességét, szervesanyag-tartalmát és porozitását. </a:t>
            </a:r>
          </a:p>
          <a:p>
            <a:pPr marL="171450" indent="-171450" algn="just">
              <a:buFontTx/>
              <a:buChar char="-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vetésforgó fontos eleme a biogazdálkodásnak, amely közvetlenül és közvetve is befolyásolja a talaj fizikai szerkezetét. A talajfelszín szerves anyagokkal történő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mulcsozása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puhává, porózussá és nedvessé teszi a talajt, ami végső soron kedvező környezetet teremt a hasznos mikrobák számára a talaj térfogatsűrűségének és porozitásának fenntartásához.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dirty="0"/>
              <a:t>3) EGÉSZSÉGESEBB ÉLELMISZEREK </a:t>
            </a:r>
            <a:r>
              <a:rPr lang="it-IT"/>
              <a:t>MAGASABB TÁPANYAGTARTALOMMAL</a:t>
            </a:r>
            <a:r>
              <a:rPr lang="it-IT" dirty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lang="en-US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</a:t>
            </a:r>
            <a:r>
              <a:rPr lang="en-US" sz="120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biogazdálkodás</a:t>
            </a:r>
            <a:r>
              <a:rPr 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olyan</a:t>
            </a:r>
            <a:r>
              <a:rPr 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élelmiszerek</a:t>
            </a:r>
            <a:r>
              <a:rPr 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előállításához</a:t>
            </a:r>
            <a:r>
              <a:rPr 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vezet</a:t>
            </a:r>
            <a:r>
              <a:rPr 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amelyek</a:t>
            </a:r>
            <a:r>
              <a:rPr 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táplálóbbak</a:t>
            </a:r>
            <a:r>
              <a:rPr 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</a:t>
            </a:r>
            <a:r>
              <a:rPr lang="en-US" sz="120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magasabb</a:t>
            </a:r>
            <a:r>
              <a:rPr 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tápanyagtartalommal</a:t>
            </a:r>
            <a:r>
              <a:rPr 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rendelkeznek</a:t>
            </a:r>
            <a:r>
              <a:rPr 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mint a </a:t>
            </a:r>
            <a:r>
              <a:rPr lang="en-US" sz="120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hagyományos</a:t>
            </a:r>
            <a:r>
              <a:rPr 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gazdálkodási</a:t>
            </a:r>
            <a:r>
              <a:rPr 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módszerekkel</a:t>
            </a:r>
            <a:r>
              <a:rPr 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előállított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termékek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Az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olyan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termékek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mint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biogazdálkodással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termelt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zöldségek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gyümölcsök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nagyon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frissek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4) </a:t>
            </a:r>
            <a:r>
              <a:rPr lang="hu-HU" dirty="0"/>
              <a:t>HELYI GAZDASÁGOK TÁMOGATÁSA</a:t>
            </a:r>
            <a:r>
              <a:rPr lang="it-IT" dirty="0"/>
              <a:t>:</a:t>
            </a:r>
          </a:p>
          <a:p>
            <a:pPr marL="171450" indent="-171450" algn="just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biogazdálkodás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mérgező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munkakörnyezetet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teremt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gazdaság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körül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dolgozó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emberek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számára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Ennek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hogy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biogazdálkodás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célja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vegyszerek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használatának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megszüntetése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vegyszermentes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gazdálkodási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környezet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segít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megelőzni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körülötte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élő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dolgozó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gazdák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egészségügyi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problémáit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mint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például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megváltozott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mentális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állapot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fejfájás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egyéb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légzőszervi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megbetegedések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FCF9C-CC7A-472E-A935-363F9562BE0F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6622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ÉLELMISZER-PAZARLÁS</a:t>
            </a:r>
            <a:r>
              <a:rPr lang="it-IT" dirty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1)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Környezeti hatás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elfogyasztásra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kerülő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élelmiszerek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előállítása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jelentős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hatással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van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környezetre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hulladéklerakókban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tárolt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fogyasztott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élelmiszerdarabok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hozzájárulnak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globális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felmelegedéshez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Az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élelmiszerhulladék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lebomlik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káros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metánt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termel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amely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légkörbe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kerül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egyik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mérgező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üvegházhatású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gáz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21-szer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erősebb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mint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szén-dioxid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Világviszonylatban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élelmiszer-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lerakókból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származó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gáz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összes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üvegházhatású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gázkibocsátás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7%-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át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teszi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ki.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Társadalmi hatás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Bár a világon elegendő élelmiszert termelnek, világszerte közel egymilliárd ember szenved éhezéstől és alultápláltságtól. Sok fejlett ország több tonna élelmiszert dob ki, amelyet a fejlődő országokban el lehetne fogyasztani. Ezeket az élelmiszereket akkor is kidobják, ha még jó minőségűek és biztonságosak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algn="just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Európai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Parlament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Mezőgazdasági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Bizottsága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szerint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európai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otthonokban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szupermarketekben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éttermekben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teljes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élelmiszerláncban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évente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ehető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biztonságos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élelmiszerek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akár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50%-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át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feleslegesen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leértékelik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kidobják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miközben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79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millió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polgár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szegénységi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küszöb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alatt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millióan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függnek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jótékonysági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szervezetek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által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nyújtott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élelmiszersegélyektől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Tx/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Gazdasági hatás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fogyasztói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preferenciák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egyik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olyan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tényező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amely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befolyásolja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élelmiszertermelők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magatartását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hulladék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keletkezését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Alapvetően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hogy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mennyire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használjuk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erőforrásokat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csak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termelési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technológián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ellátási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láncon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múlik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hanem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azon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hogy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hányan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vásárolják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meg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terméket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 nagyobb mértékű pazarlás a kereslet növekedésével jár, ami az élelmiszerkészletek árszínvonalának emelkedéséhez vezet.</a:t>
            </a:r>
            <a:endParaRPr lang="it-IT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IPARI MEZŐGAZDASÁG</a:t>
            </a:r>
            <a:r>
              <a:rPr lang="it-IT" dirty="0"/>
              <a:t>:</a:t>
            </a:r>
          </a:p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Defin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íció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ipari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mezőgazdaság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élő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állatok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növények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intenzív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tenyésztése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termesztése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élelmiszerek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élelmiszeripari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melléktermékek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tömeges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előállítása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céljából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Az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emberiség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történelmének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nagy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részében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mezőgazdaság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számtalan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gazdaságra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támaszkodott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élelmiszerek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széles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választékának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előállítása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érdekében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Ma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azonban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független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családi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gazdaságok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összes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mezőgazdasági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terület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8%-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át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használják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csupán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” (forrás: https://thehumaneleague.org/article/industrial-agriculture)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FCF9C-CC7A-472E-A935-363F9562BE0F}" type="slidenum">
              <a:rPr lang="it-IT" smtClean="0"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1574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hangers2.eu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solidFill>
          <a:srgbClr val="344F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02EBBAD9-C116-735E-805E-CBF8BE37A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8235" y="3606254"/>
            <a:ext cx="8141835" cy="1655762"/>
          </a:xfrm>
        </p:spPr>
        <p:txBody>
          <a:bodyPr/>
          <a:lstStyle>
            <a:lvl1pPr marL="0" indent="0" algn="l">
              <a:buNone/>
              <a:defRPr lang="hu-HU" sz="180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3516A14-F86F-D6BA-F1EB-F804D5E50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0DD8-649D-448C-BF46-3338A8850BBA}" type="slidenum">
              <a:rPr lang="hu-HU" smtClean="0"/>
              <a:t>‹#›</a:t>
            </a:fld>
            <a:endParaRPr lang="hu-HU"/>
          </a:p>
        </p:txBody>
      </p:sp>
      <p:sp>
        <p:nvSpPr>
          <p:cNvPr id="7" name="Google Shape;22;p8">
            <a:extLst>
              <a:ext uri="{FF2B5EF4-FFF2-40B4-BE49-F238E27FC236}">
                <a16:creationId xmlns:a16="http://schemas.microsoft.com/office/drawing/2014/main" id="{68501E47-BE66-B4F0-425A-29A5794BBDEB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hu-HU"/>
            </a:defPPr>
            <a:lvl1pPr marL="0" lvl="0" indent="0" algn="r" defTabSz="914400" rtl="0" eaLnBrk="1" latinLnBrk="0" hangingPunct="1">
              <a:spcBef>
                <a:spcPts val="0"/>
              </a:spcBef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lvl="1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lvl="2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lvl="3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lvl="4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lvl="5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lvl="6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lvl="7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lvl="8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Google Shape;16;p7">
            <a:extLst>
              <a:ext uri="{FF2B5EF4-FFF2-40B4-BE49-F238E27FC236}">
                <a16:creationId xmlns:a16="http://schemas.microsoft.com/office/drawing/2014/main" id="{E8658A83-2BD5-5AED-9C62-AAA868DB5550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Google Shape;84;p1">
            <a:extLst>
              <a:ext uri="{FF2B5EF4-FFF2-40B4-BE49-F238E27FC236}">
                <a16:creationId xmlns:a16="http://schemas.microsoft.com/office/drawing/2014/main" id="{6562CB0F-9095-C31F-1E57-561D77F6C2E8}"/>
              </a:ext>
            </a:extLst>
          </p:cNvPr>
          <p:cNvSpPr/>
          <p:nvPr userDrawn="1"/>
        </p:nvSpPr>
        <p:spPr>
          <a:xfrm rot="-5400000">
            <a:off x="4689767" y="-644239"/>
            <a:ext cx="6857998" cy="8146475"/>
          </a:xfrm>
          <a:prstGeom prst="triangle">
            <a:avLst>
              <a:gd name="adj" fmla="val 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86;p1">
            <a:extLst>
              <a:ext uri="{FF2B5EF4-FFF2-40B4-BE49-F238E27FC236}">
                <a16:creationId xmlns:a16="http://schemas.microsoft.com/office/drawing/2014/main" id="{03F13D6A-76D7-43C4-42EB-DBA463695999}"/>
              </a:ext>
            </a:extLst>
          </p:cNvPr>
          <p:cNvSpPr/>
          <p:nvPr userDrawn="1"/>
        </p:nvSpPr>
        <p:spPr>
          <a:xfrm rot="5400000">
            <a:off x="-110837" y="2854034"/>
            <a:ext cx="4114800" cy="3893127"/>
          </a:xfrm>
          <a:prstGeom prst="triangle">
            <a:avLst>
              <a:gd name="adj" fmla="val 99832"/>
            </a:avLst>
          </a:prstGeom>
          <a:solidFill>
            <a:schemeClr val="bg1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87;p1">
            <a:extLst>
              <a:ext uri="{FF2B5EF4-FFF2-40B4-BE49-F238E27FC236}">
                <a16:creationId xmlns:a16="http://schemas.microsoft.com/office/drawing/2014/main" id="{5D60B5DC-8EF4-C2D4-A0FA-0EAB3CA3BE5D}"/>
              </a:ext>
            </a:extLst>
          </p:cNvPr>
          <p:cNvSpPr txBox="1"/>
          <p:nvPr userDrawn="1"/>
        </p:nvSpPr>
        <p:spPr>
          <a:xfrm>
            <a:off x="155581" y="5650046"/>
            <a:ext cx="240074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https://changers2.eu/</a:t>
            </a:r>
            <a:r>
              <a:rPr lang="hu-HU" dirty="0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 </a:t>
            </a:r>
            <a:endParaRPr sz="1100" dirty="0">
              <a:solidFill>
                <a:srgbClr val="E89F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Kép 12" descr="A képen Betűtípus, embléma, Grafika, képernyőkép látható&#10;&#10;Automatikusan generált leírás">
            <a:extLst>
              <a:ext uri="{FF2B5EF4-FFF2-40B4-BE49-F238E27FC236}">
                <a16:creationId xmlns:a16="http://schemas.microsoft.com/office/drawing/2014/main" id="{459F83E9-153F-5E50-F171-13691D5FC3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439" t="25705" r="4830" b="25329"/>
          <a:stretch/>
        </p:blipFill>
        <p:spPr>
          <a:xfrm>
            <a:off x="476093" y="436847"/>
            <a:ext cx="6192578" cy="164465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278967D-0681-9C38-1459-70F69E7823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3594" y="1733276"/>
            <a:ext cx="8146476" cy="1795463"/>
          </a:xfrm>
        </p:spPr>
        <p:txBody>
          <a:bodyPr anchor="ctr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716783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119D5E-E087-8BB5-3229-46F570210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480" y="365125"/>
            <a:ext cx="8053762" cy="1325563"/>
          </a:xfrm>
        </p:spPr>
        <p:txBody>
          <a:bodyPr>
            <a:normAutofit/>
          </a:bodyPr>
          <a:lstStyle>
            <a:lvl1pPr>
              <a:defRPr lang="hu-HU" sz="4000" b="0" i="0" u="none" strike="noStrike" cap="none" dirty="0">
                <a:solidFill>
                  <a:srgbClr val="35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0CCB084-AEE6-2A9B-4281-0B8B2CB3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1480" y="1825625"/>
            <a:ext cx="8053761" cy="4351338"/>
          </a:xfrm>
        </p:spPr>
        <p:txBody>
          <a:bodyPr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buClr>
                <a:srgbClr val="E89F56"/>
              </a:buClr>
              <a:buFont typeface="Arial" panose="020B0604020202020204" pitchFamily="34" charset="0"/>
              <a:buChar char="•"/>
              <a:defRPr lang="hu-HU" sz="14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Clr>
                <a:srgbClr val="E89F56"/>
              </a:buCl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9FA6E84-8A12-EEB6-140C-E28B177F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0DD8-649D-448C-BF46-3338A8850BBA}" type="slidenum">
              <a:rPr lang="hu-HU" smtClean="0"/>
              <a:t>‹#›</a:t>
            </a:fld>
            <a:endParaRPr lang="hu-HU"/>
          </a:p>
        </p:txBody>
      </p:sp>
      <p:sp>
        <p:nvSpPr>
          <p:cNvPr id="7" name="Dátum helye 3">
            <a:extLst>
              <a:ext uri="{FF2B5EF4-FFF2-40B4-BE49-F238E27FC236}">
                <a16:creationId xmlns:a16="http://schemas.microsoft.com/office/drawing/2014/main" id="{D6D65938-2E64-452E-993F-266E781D5904}"/>
              </a:ext>
            </a:extLst>
          </p:cNvPr>
          <p:cNvSpPr txBox="1">
            <a:spLocks/>
          </p:cNvSpPr>
          <p:nvPr userDrawn="1"/>
        </p:nvSpPr>
        <p:spPr>
          <a:xfrm>
            <a:off x="838200" y="63694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s-ES" smtClean="0">
                <a:solidFill>
                  <a:srgbClr val="354F74"/>
                </a:solidFill>
              </a:rPr>
              <a:pPr/>
              <a:t>‹#›</a:t>
            </a:fld>
            <a:endParaRPr lang="es-ES" dirty="0">
              <a:solidFill>
                <a:srgbClr val="354F74"/>
              </a:solidFill>
            </a:endParaRPr>
          </a:p>
        </p:txBody>
      </p:sp>
      <p:sp>
        <p:nvSpPr>
          <p:cNvPr id="5" name="Google Shape;93;p2">
            <a:extLst>
              <a:ext uri="{FF2B5EF4-FFF2-40B4-BE49-F238E27FC236}">
                <a16:creationId xmlns:a16="http://schemas.microsoft.com/office/drawing/2014/main" id="{742D79B1-FD6A-195F-DB9C-E4C74C4DE9C3}"/>
              </a:ext>
            </a:extLst>
          </p:cNvPr>
          <p:cNvSpPr/>
          <p:nvPr userDrawn="1"/>
        </p:nvSpPr>
        <p:spPr>
          <a:xfrm rot="5400000">
            <a:off x="-1184563" y="3537087"/>
            <a:ext cx="4391888" cy="2022763"/>
          </a:xfrm>
          <a:prstGeom prst="triangle">
            <a:avLst>
              <a:gd name="adj" fmla="val 52872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94;p2">
            <a:extLst>
              <a:ext uri="{FF2B5EF4-FFF2-40B4-BE49-F238E27FC236}">
                <a16:creationId xmlns:a16="http://schemas.microsoft.com/office/drawing/2014/main" id="{20C1CF89-21C0-E5DE-56CD-8FCAC3A12624}"/>
              </a:ext>
            </a:extLst>
          </p:cNvPr>
          <p:cNvSpPr/>
          <p:nvPr userDrawn="1"/>
        </p:nvSpPr>
        <p:spPr>
          <a:xfrm rot="-5400000">
            <a:off x="309679" y="2361620"/>
            <a:ext cx="2463665" cy="1303067"/>
          </a:xfrm>
          <a:prstGeom prst="triangle">
            <a:avLst>
              <a:gd name="adj" fmla="val 60139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95;p2">
            <a:extLst>
              <a:ext uri="{FF2B5EF4-FFF2-40B4-BE49-F238E27FC236}">
                <a16:creationId xmlns:a16="http://schemas.microsoft.com/office/drawing/2014/main" id="{6B42D66F-520F-78EF-8300-F64265EC9EFE}"/>
              </a:ext>
            </a:extLst>
          </p:cNvPr>
          <p:cNvSpPr/>
          <p:nvPr userDrawn="1"/>
        </p:nvSpPr>
        <p:spPr>
          <a:xfrm rot="-5400000">
            <a:off x="509498" y="5174451"/>
            <a:ext cx="1655379" cy="1711717"/>
          </a:xfrm>
          <a:prstGeom prst="triangle">
            <a:avLst>
              <a:gd name="adj" fmla="val 936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96;p2">
            <a:extLst>
              <a:ext uri="{FF2B5EF4-FFF2-40B4-BE49-F238E27FC236}">
                <a16:creationId xmlns:a16="http://schemas.microsoft.com/office/drawing/2014/main" id="{1CE6676A-D67A-A3FB-C496-D5203EA5804A}"/>
              </a:ext>
            </a:extLst>
          </p:cNvPr>
          <p:cNvSpPr/>
          <p:nvPr userDrawn="1"/>
        </p:nvSpPr>
        <p:spPr>
          <a:xfrm rot="5400000">
            <a:off x="-164251" y="1262108"/>
            <a:ext cx="1040276" cy="711774"/>
          </a:xfrm>
          <a:prstGeom prst="triangle">
            <a:avLst>
              <a:gd name="adj" fmla="val 10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97;p2">
            <a:extLst>
              <a:ext uri="{FF2B5EF4-FFF2-40B4-BE49-F238E27FC236}">
                <a16:creationId xmlns:a16="http://schemas.microsoft.com/office/drawing/2014/main" id="{C98D0A7D-50E6-2EA0-3FAF-7EF2E3C59690}"/>
              </a:ext>
            </a:extLst>
          </p:cNvPr>
          <p:cNvSpPr/>
          <p:nvPr userDrawn="1"/>
        </p:nvSpPr>
        <p:spPr>
          <a:xfrm rot="10800000">
            <a:off x="52554" y="4291"/>
            <a:ext cx="2022764" cy="2241038"/>
          </a:xfrm>
          <a:prstGeom prst="triangle">
            <a:avLst>
              <a:gd name="adj" fmla="val 50388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E89F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00;p2">
            <a:extLst>
              <a:ext uri="{FF2B5EF4-FFF2-40B4-BE49-F238E27FC236}">
                <a16:creationId xmlns:a16="http://schemas.microsoft.com/office/drawing/2014/main" id="{B9EE00B2-0CC2-C3B7-5542-AABD1C23A7BD}"/>
              </a:ext>
            </a:extLst>
          </p:cNvPr>
          <p:cNvSpPr/>
          <p:nvPr userDrawn="1"/>
        </p:nvSpPr>
        <p:spPr>
          <a:xfrm rot="10800000">
            <a:off x="9628907" y="0"/>
            <a:ext cx="2563093" cy="1066800"/>
          </a:xfrm>
          <a:prstGeom prst="triangle">
            <a:avLst>
              <a:gd name="adj" fmla="val 5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01;p2">
            <a:extLst>
              <a:ext uri="{FF2B5EF4-FFF2-40B4-BE49-F238E27FC236}">
                <a16:creationId xmlns:a16="http://schemas.microsoft.com/office/drawing/2014/main" id="{72D73E4D-6725-160B-FCAD-85479F51D4BD}"/>
              </a:ext>
            </a:extLst>
          </p:cNvPr>
          <p:cNvSpPr/>
          <p:nvPr userDrawn="1"/>
        </p:nvSpPr>
        <p:spPr>
          <a:xfrm rot="-5400000">
            <a:off x="10868739" y="723362"/>
            <a:ext cx="1605759" cy="1040763"/>
          </a:xfrm>
          <a:prstGeom prst="triangle">
            <a:avLst>
              <a:gd name="adj" fmla="val 5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02;p2">
            <a:extLst>
              <a:ext uri="{FF2B5EF4-FFF2-40B4-BE49-F238E27FC236}">
                <a16:creationId xmlns:a16="http://schemas.microsoft.com/office/drawing/2014/main" id="{52A60E63-D915-7BBC-225C-CFC0EE962763}"/>
              </a:ext>
            </a:extLst>
          </p:cNvPr>
          <p:cNvSpPr/>
          <p:nvPr userDrawn="1"/>
        </p:nvSpPr>
        <p:spPr>
          <a:xfrm rot="-5400000">
            <a:off x="10227911" y="4893911"/>
            <a:ext cx="2561419" cy="1366756"/>
          </a:xfrm>
          <a:prstGeom prst="triangle">
            <a:avLst>
              <a:gd name="adj" fmla="val 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03;p2">
            <a:extLst>
              <a:ext uri="{FF2B5EF4-FFF2-40B4-BE49-F238E27FC236}">
                <a16:creationId xmlns:a16="http://schemas.microsoft.com/office/drawing/2014/main" id="{EE0924E6-A09A-5D12-4E39-68354885E48E}"/>
              </a:ext>
            </a:extLst>
          </p:cNvPr>
          <p:cNvSpPr/>
          <p:nvPr userDrawn="1"/>
        </p:nvSpPr>
        <p:spPr>
          <a:xfrm rot="-5400000">
            <a:off x="1595566" y="916991"/>
            <a:ext cx="789709" cy="415636"/>
          </a:xfrm>
          <a:prstGeom prst="triangle">
            <a:avLst>
              <a:gd name="adj" fmla="val 5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Kép 19" descr="A képen Grafika látható&#10;&#10;Automatikusan generált leírás">
            <a:extLst>
              <a:ext uri="{FF2B5EF4-FFF2-40B4-BE49-F238E27FC236}">
                <a16:creationId xmlns:a16="http://schemas.microsoft.com/office/drawing/2014/main" id="{1E150804-01DB-F092-BE2F-E882DBA868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227" b="20111"/>
          <a:stretch/>
        </p:blipFill>
        <p:spPr>
          <a:xfrm>
            <a:off x="4966405" y="6246000"/>
            <a:ext cx="2259190" cy="612000"/>
          </a:xfrm>
          <a:prstGeom prst="rect">
            <a:avLst/>
          </a:prstGeom>
        </p:spPr>
      </p:pic>
      <p:sp>
        <p:nvSpPr>
          <p:cNvPr id="21" name="Dátum helye 3">
            <a:extLst>
              <a:ext uri="{FF2B5EF4-FFF2-40B4-BE49-F238E27FC236}">
                <a16:creationId xmlns:a16="http://schemas.microsoft.com/office/drawing/2014/main" id="{CF8FE16A-E046-FFA2-5C39-8B04A600027C}"/>
              </a:ext>
            </a:extLst>
          </p:cNvPr>
          <p:cNvSpPr txBox="1">
            <a:spLocks/>
          </p:cNvSpPr>
          <p:nvPr userDrawn="1"/>
        </p:nvSpPr>
        <p:spPr>
          <a:xfrm>
            <a:off x="355887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s-ES" smtClean="0">
                <a:solidFill>
                  <a:srgbClr val="354F74"/>
                </a:solidFill>
              </a:rPr>
              <a:pPr/>
              <a:t>‹#›</a:t>
            </a:fld>
            <a:endParaRPr lang="es-ES" dirty="0">
              <a:solidFill>
                <a:srgbClr val="354F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28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ED8CE2F-84EE-9A37-9CE5-C4DAEE2DA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973" y="2598677"/>
            <a:ext cx="7242054" cy="2309974"/>
          </a:xfrm>
        </p:spPr>
        <p:txBody>
          <a:bodyPr>
            <a:normAutofit/>
          </a:bodyPr>
          <a:lstStyle>
            <a:lvl1pPr algn="ctr">
              <a:defRPr lang="hu-HU" sz="3200" b="0" i="0" u="none" strike="noStrike" cap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6" name="Google Shape;146;p5">
            <a:extLst>
              <a:ext uri="{FF2B5EF4-FFF2-40B4-BE49-F238E27FC236}">
                <a16:creationId xmlns:a16="http://schemas.microsoft.com/office/drawing/2014/main" id="{EC90E1F7-0D94-1068-E4A4-D9BB6E016B1C}"/>
              </a:ext>
            </a:extLst>
          </p:cNvPr>
          <p:cNvSpPr/>
          <p:nvPr userDrawn="1"/>
        </p:nvSpPr>
        <p:spPr>
          <a:xfrm rot="10800000">
            <a:off x="9717027" y="0"/>
            <a:ext cx="2474973" cy="1565563"/>
          </a:xfrm>
          <a:prstGeom prst="triangle">
            <a:avLst>
              <a:gd name="adj" fmla="val 70712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47;p5">
            <a:extLst>
              <a:ext uri="{FF2B5EF4-FFF2-40B4-BE49-F238E27FC236}">
                <a16:creationId xmlns:a16="http://schemas.microsoft.com/office/drawing/2014/main" id="{06116253-8D5F-BFC6-1CB4-B7CFC1F17314}"/>
              </a:ext>
            </a:extLst>
          </p:cNvPr>
          <p:cNvSpPr/>
          <p:nvPr userDrawn="1"/>
        </p:nvSpPr>
        <p:spPr>
          <a:xfrm rot="-5400000">
            <a:off x="10171732" y="1104033"/>
            <a:ext cx="2474973" cy="1565563"/>
          </a:xfrm>
          <a:prstGeom prst="triangle">
            <a:avLst>
              <a:gd name="adj" fmla="val 4944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48;p5">
            <a:extLst>
              <a:ext uri="{FF2B5EF4-FFF2-40B4-BE49-F238E27FC236}">
                <a16:creationId xmlns:a16="http://schemas.microsoft.com/office/drawing/2014/main" id="{6A3E2A41-2A0F-74CD-A839-2472EE6AD42C}"/>
              </a:ext>
            </a:extLst>
          </p:cNvPr>
          <p:cNvSpPr/>
          <p:nvPr userDrawn="1"/>
        </p:nvSpPr>
        <p:spPr>
          <a:xfrm rot="5400000">
            <a:off x="-454705" y="4250817"/>
            <a:ext cx="2474973" cy="1565563"/>
          </a:xfrm>
          <a:prstGeom prst="triangle">
            <a:avLst>
              <a:gd name="adj" fmla="val 4944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49;p5">
            <a:extLst>
              <a:ext uri="{FF2B5EF4-FFF2-40B4-BE49-F238E27FC236}">
                <a16:creationId xmlns:a16="http://schemas.microsoft.com/office/drawing/2014/main" id="{7D5F6D63-C4D2-1B8E-A1AA-5431E45D0855}"/>
              </a:ext>
            </a:extLst>
          </p:cNvPr>
          <p:cNvSpPr/>
          <p:nvPr userDrawn="1"/>
        </p:nvSpPr>
        <p:spPr>
          <a:xfrm>
            <a:off x="0" y="5292437"/>
            <a:ext cx="2474973" cy="1565563"/>
          </a:xfrm>
          <a:prstGeom prst="triangle">
            <a:avLst>
              <a:gd name="adj" fmla="val 73511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Kép 11" descr="A képen Grafika látható&#10;&#10;Automatikusan generált leírás">
            <a:extLst>
              <a:ext uri="{FF2B5EF4-FFF2-40B4-BE49-F238E27FC236}">
                <a16:creationId xmlns:a16="http://schemas.microsoft.com/office/drawing/2014/main" id="{1CA08E0A-D99D-6777-23F5-83DCB29680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" t="25960" r="5006" b="21856"/>
          <a:stretch/>
        </p:blipFill>
        <p:spPr>
          <a:xfrm>
            <a:off x="2209800" y="233691"/>
            <a:ext cx="6943726" cy="19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58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ím és tartalom">
  <p:cSld name="3_Cím és tartalom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4F74"/>
              </a:buClr>
              <a:buSzPts val="4400"/>
              <a:buFont typeface="Arial"/>
              <a:buNone/>
              <a:defRPr sz="4400">
                <a:solidFill>
                  <a:srgbClr val="354F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20"/>
          <p:cNvSpPr txBox="1">
            <a:spLocks noGrp="1"/>
          </p:cNvSpPr>
          <p:nvPr>
            <p:ph type="sldNum" idx="12"/>
          </p:nvPr>
        </p:nvSpPr>
        <p:spPr>
          <a:xfrm>
            <a:off x="899709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 dirty="0"/>
          </a:p>
        </p:txBody>
      </p:sp>
      <p:pic>
        <p:nvPicPr>
          <p:cNvPr id="28" name="Google Shape;28;p20" descr="A képen szöveg látható&#10;&#10;Automatikusan generált leírá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90374" y="52698"/>
            <a:ext cx="1952791" cy="575277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0"/>
          <p:cNvSpPr>
            <a:spLocks noGrp="1"/>
          </p:cNvSpPr>
          <p:nvPr>
            <p:ph type="body" idx="1"/>
          </p:nvPr>
        </p:nvSpPr>
        <p:spPr>
          <a:xfrm>
            <a:off x="838200" y="2681145"/>
            <a:ext cx="10515600" cy="2811419"/>
          </a:xfrm>
          <a:prstGeom prst="flowChartPunchedCard">
            <a:avLst/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0877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119D5E-E087-8BB5-3229-46F570210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53325" cy="1325563"/>
          </a:xfrm>
        </p:spPr>
        <p:txBody>
          <a:bodyPr>
            <a:normAutofit/>
          </a:bodyPr>
          <a:lstStyle>
            <a:lvl1pPr marR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lang="hu-HU" sz="4000" b="0" i="0" u="none" strike="noStrike" cap="none" dirty="0">
                <a:solidFill>
                  <a:srgbClr val="35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0CCB084-AEE6-2A9B-4281-0B8B2CB3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43875" cy="4351338"/>
          </a:xfrm>
        </p:spPr>
        <p:txBody>
          <a:bodyPr/>
          <a:lstStyle>
            <a:lvl1pPr marL="50800" marR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lang="hu-HU" sz="2800" b="0" i="0" u="none" strike="noStrike" cap="none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defRPr>
            </a:lvl1pPr>
            <a:lvl2pPr>
              <a:buClr>
                <a:srgbClr val="E89F56"/>
              </a:buCl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buClr>
                <a:srgbClr val="E89F56"/>
              </a:buCl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buClr>
                <a:srgbClr val="E89F56"/>
              </a:buCl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buClr>
                <a:srgbClr val="E89F56"/>
              </a:buCl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8" name="Google Shape;137;p4">
            <a:extLst>
              <a:ext uri="{FF2B5EF4-FFF2-40B4-BE49-F238E27FC236}">
                <a16:creationId xmlns:a16="http://schemas.microsoft.com/office/drawing/2014/main" id="{39A7ABB6-A100-C773-DD01-C4466FB0C95E}"/>
              </a:ext>
            </a:extLst>
          </p:cNvPr>
          <p:cNvSpPr/>
          <p:nvPr userDrawn="1"/>
        </p:nvSpPr>
        <p:spPr>
          <a:xfrm>
            <a:off x="8208809" y="4123752"/>
            <a:ext cx="3664529" cy="2732864"/>
          </a:xfrm>
          <a:prstGeom prst="triangle">
            <a:avLst>
              <a:gd name="adj" fmla="val 5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36;p4">
            <a:extLst>
              <a:ext uri="{FF2B5EF4-FFF2-40B4-BE49-F238E27FC236}">
                <a16:creationId xmlns:a16="http://schemas.microsoft.com/office/drawing/2014/main" id="{C444B709-33BE-8F0C-0A28-3072B2AAAB1F}"/>
              </a:ext>
            </a:extLst>
          </p:cNvPr>
          <p:cNvSpPr/>
          <p:nvPr userDrawn="1"/>
        </p:nvSpPr>
        <p:spPr>
          <a:xfrm rot="-5400000">
            <a:off x="8042564" y="2362199"/>
            <a:ext cx="6165273" cy="2133600"/>
          </a:xfrm>
          <a:prstGeom prst="triangle">
            <a:avLst>
              <a:gd name="adj" fmla="val 5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38;p4">
            <a:extLst>
              <a:ext uri="{FF2B5EF4-FFF2-40B4-BE49-F238E27FC236}">
                <a16:creationId xmlns:a16="http://schemas.microsoft.com/office/drawing/2014/main" id="{05BD467E-8521-2912-1AE8-465DD6CA1D9A}"/>
              </a:ext>
            </a:extLst>
          </p:cNvPr>
          <p:cNvSpPr/>
          <p:nvPr userDrawn="1"/>
        </p:nvSpPr>
        <p:spPr>
          <a:xfrm rot="10800000">
            <a:off x="8271158" y="1382"/>
            <a:ext cx="3539833" cy="2732864"/>
          </a:xfrm>
          <a:prstGeom prst="triangle">
            <a:avLst>
              <a:gd name="adj" fmla="val 5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C4FE91E3-7ABF-ED26-94B7-DF285A29547B}"/>
              </a:ext>
            </a:extLst>
          </p:cNvPr>
          <p:cNvSpPr txBox="1">
            <a:spLocks/>
          </p:cNvSpPr>
          <p:nvPr userDrawn="1"/>
        </p:nvSpPr>
        <p:spPr>
          <a:xfrm>
            <a:off x="838200" y="63694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s-ES" smtClean="0">
                <a:solidFill>
                  <a:srgbClr val="354F74"/>
                </a:solidFill>
              </a:rPr>
              <a:pPr/>
              <a:t>‹#›</a:t>
            </a:fld>
            <a:endParaRPr lang="es-ES" dirty="0">
              <a:solidFill>
                <a:srgbClr val="354F74"/>
              </a:solidFill>
            </a:endParaRPr>
          </a:p>
        </p:txBody>
      </p:sp>
      <p:pic>
        <p:nvPicPr>
          <p:cNvPr id="6" name="Kép 5" descr="A képen Grafika látható&#10;&#10;Automatikusan generált leírás">
            <a:extLst>
              <a:ext uri="{FF2B5EF4-FFF2-40B4-BE49-F238E27FC236}">
                <a16:creationId xmlns:a16="http://schemas.microsoft.com/office/drawing/2014/main" id="{A18A83A0-2096-BE06-D45D-42A8BBE548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227" b="20111"/>
          <a:stretch/>
        </p:blipFill>
        <p:spPr>
          <a:xfrm>
            <a:off x="3581400" y="6176963"/>
            <a:ext cx="22591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7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119D5E-E087-8BB5-3229-46F570210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86675" cy="1325563"/>
          </a:xfrm>
        </p:spPr>
        <p:txBody>
          <a:bodyPr>
            <a:normAutofit/>
          </a:bodyPr>
          <a:lstStyle>
            <a:lvl1pPr marR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lang="hu-HU" sz="4000" b="0" i="0" u="none" strike="noStrike" cap="none" dirty="0">
                <a:solidFill>
                  <a:srgbClr val="35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0CCB084-AEE6-2A9B-4281-0B8B2CB3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29650" cy="4351338"/>
          </a:xfrm>
        </p:spPr>
        <p:txBody>
          <a:bodyPr/>
          <a:lstStyle>
            <a:lvl1pPr marL="508000" marR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89F56"/>
              </a:buClr>
              <a:buSzPts val="2800"/>
              <a:buFont typeface="Arial" panose="020B0604020202020204" pitchFamily="34" charset="0"/>
              <a:buChar char="•"/>
              <a:defRPr lang="hu-HU" sz="2800" b="0" i="0" u="none" strike="noStrike" cap="none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defRPr>
            </a:lvl1pPr>
            <a:lvl2pPr>
              <a:buClr>
                <a:srgbClr val="E89F56"/>
              </a:buCl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buClr>
                <a:srgbClr val="E89F56"/>
              </a:buCl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buClr>
                <a:srgbClr val="E89F56"/>
              </a:buCl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buClr>
                <a:srgbClr val="E89F56"/>
              </a:buCl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8" name="Google Shape;137;p4">
            <a:extLst>
              <a:ext uri="{FF2B5EF4-FFF2-40B4-BE49-F238E27FC236}">
                <a16:creationId xmlns:a16="http://schemas.microsoft.com/office/drawing/2014/main" id="{39A7ABB6-A100-C773-DD01-C4466FB0C95E}"/>
              </a:ext>
            </a:extLst>
          </p:cNvPr>
          <p:cNvSpPr/>
          <p:nvPr userDrawn="1"/>
        </p:nvSpPr>
        <p:spPr>
          <a:xfrm>
            <a:off x="8208809" y="4123752"/>
            <a:ext cx="3664529" cy="2732864"/>
          </a:xfrm>
          <a:prstGeom prst="triangle">
            <a:avLst>
              <a:gd name="adj" fmla="val 5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36;p4">
            <a:extLst>
              <a:ext uri="{FF2B5EF4-FFF2-40B4-BE49-F238E27FC236}">
                <a16:creationId xmlns:a16="http://schemas.microsoft.com/office/drawing/2014/main" id="{C444B709-33BE-8F0C-0A28-3072B2AAAB1F}"/>
              </a:ext>
            </a:extLst>
          </p:cNvPr>
          <p:cNvSpPr/>
          <p:nvPr userDrawn="1"/>
        </p:nvSpPr>
        <p:spPr>
          <a:xfrm rot="-5400000">
            <a:off x="8042564" y="2362199"/>
            <a:ext cx="6165273" cy="2133600"/>
          </a:xfrm>
          <a:prstGeom prst="triangle">
            <a:avLst>
              <a:gd name="adj" fmla="val 5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38;p4">
            <a:extLst>
              <a:ext uri="{FF2B5EF4-FFF2-40B4-BE49-F238E27FC236}">
                <a16:creationId xmlns:a16="http://schemas.microsoft.com/office/drawing/2014/main" id="{05BD467E-8521-2912-1AE8-465DD6CA1D9A}"/>
              </a:ext>
            </a:extLst>
          </p:cNvPr>
          <p:cNvSpPr/>
          <p:nvPr userDrawn="1"/>
        </p:nvSpPr>
        <p:spPr>
          <a:xfrm rot="10800000">
            <a:off x="8271158" y="1382"/>
            <a:ext cx="3539833" cy="2732864"/>
          </a:xfrm>
          <a:prstGeom prst="triangle">
            <a:avLst>
              <a:gd name="adj" fmla="val 5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8D79CF1A-07F0-4106-BD38-CF422F83CBCE}"/>
              </a:ext>
            </a:extLst>
          </p:cNvPr>
          <p:cNvSpPr txBox="1">
            <a:spLocks/>
          </p:cNvSpPr>
          <p:nvPr userDrawn="1"/>
        </p:nvSpPr>
        <p:spPr>
          <a:xfrm>
            <a:off x="838200" y="63694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s-ES" smtClean="0">
                <a:solidFill>
                  <a:srgbClr val="354F74"/>
                </a:solidFill>
              </a:rPr>
              <a:pPr/>
              <a:t>‹#›</a:t>
            </a:fld>
            <a:endParaRPr lang="es-ES" dirty="0">
              <a:solidFill>
                <a:srgbClr val="354F74"/>
              </a:solidFill>
            </a:endParaRPr>
          </a:p>
        </p:txBody>
      </p:sp>
      <p:pic>
        <p:nvPicPr>
          <p:cNvPr id="6" name="Kép 5" descr="A képen Grafika látható&#10;&#10;Automatikusan generált leírás">
            <a:extLst>
              <a:ext uri="{FF2B5EF4-FFF2-40B4-BE49-F238E27FC236}">
                <a16:creationId xmlns:a16="http://schemas.microsoft.com/office/drawing/2014/main" id="{1DCE888B-E061-2670-A8B5-2A44750CD5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227" b="20111"/>
          <a:stretch/>
        </p:blipFill>
        <p:spPr>
          <a:xfrm>
            <a:off x="3581400" y="6176963"/>
            <a:ext cx="22591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4DCB88-B9FC-B587-5BC7-F44537F9C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049" y="1432347"/>
            <a:ext cx="7944047" cy="2468248"/>
          </a:xfrm>
        </p:spPr>
        <p:txBody>
          <a:bodyPr anchor="t"/>
          <a:lstStyle>
            <a:lvl1pPr algn="l">
              <a:defRPr lang="hu-HU" sz="4800" kern="1200" dirty="0">
                <a:solidFill>
                  <a:srgbClr val="354F74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7" name="Google Shape;108;p3">
            <a:extLst>
              <a:ext uri="{FF2B5EF4-FFF2-40B4-BE49-F238E27FC236}">
                <a16:creationId xmlns:a16="http://schemas.microsoft.com/office/drawing/2014/main" id="{FFF5ED87-706E-398B-287A-3603C05EDD0F}"/>
              </a:ext>
            </a:extLst>
          </p:cNvPr>
          <p:cNvSpPr/>
          <p:nvPr userDrawn="1"/>
        </p:nvSpPr>
        <p:spPr>
          <a:xfrm rot="5400000">
            <a:off x="-8546" y="9578"/>
            <a:ext cx="1157849" cy="1138711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09;p3">
            <a:extLst>
              <a:ext uri="{FF2B5EF4-FFF2-40B4-BE49-F238E27FC236}">
                <a16:creationId xmlns:a16="http://schemas.microsoft.com/office/drawing/2014/main" id="{EC6B149D-21F4-8D0C-5931-B610039D266E}"/>
              </a:ext>
            </a:extLst>
          </p:cNvPr>
          <p:cNvSpPr/>
          <p:nvPr userDrawn="1"/>
        </p:nvSpPr>
        <p:spPr>
          <a:xfrm rot="-5400000" flipH="1">
            <a:off x="-8547" y="1238666"/>
            <a:ext cx="1157849" cy="1138709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0;p3">
            <a:extLst>
              <a:ext uri="{FF2B5EF4-FFF2-40B4-BE49-F238E27FC236}">
                <a16:creationId xmlns:a16="http://schemas.microsoft.com/office/drawing/2014/main" id="{F84DA840-18E4-BECB-9B74-15BBFB22664F}"/>
              </a:ext>
            </a:extLst>
          </p:cNvPr>
          <p:cNvSpPr/>
          <p:nvPr userDrawn="1"/>
        </p:nvSpPr>
        <p:spPr>
          <a:xfrm rot="-5400000" flipH="1">
            <a:off x="-8545" y="2453908"/>
            <a:ext cx="1157848" cy="1138708"/>
          </a:xfrm>
          <a:prstGeom prst="triangle">
            <a:avLst>
              <a:gd name="adj" fmla="val 10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11;p3">
            <a:extLst>
              <a:ext uri="{FF2B5EF4-FFF2-40B4-BE49-F238E27FC236}">
                <a16:creationId xmlns:a16="http://schemas.microsoft.com/office/drawing/2014/main" id="{CC35374C-37D9-3F35-234B-F0BC9FAC4165}"/>
              </a:ext>
            </a:extLst>
          </p:cNvPr>
          <p:cNvSpPr/>
          <p:nvPr userDrawn="1"/>
        </p:nvSpPr>
        <p:spPr>
          <a:xfrm rot="10800000">
            <a:off x="1210981" y="2464427"/>
            <a:ext cx="1157845" cy="1138707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2;p3">
            <a:extLst>
              <a:ext uri="{FF2B5EF4-FFF2-40B4-BE49-F238E27FC236}">
                <a16:creationId xmlns:a16="http://schemas.microsoft.com/office/drawing/2014/main" id="{A6AD7AA3-E806-5808-9FAA-F002CD55B194}"/>
              </a:ext>
            </a:extLst>
          </p:cNvPr>
          <p:cNvSpPr/>
          <p:nvPr userDrawn="1"/>
        </p:nvSpPr>
        <p:spPr>
          <a:xfrm rot="-5400000">
            <a:off x="632058" y="588971"/>
            <a:ext cx="2315694" cy="1157844"/>
          </a:xfrm>
          <a:prstGeom prst="triangle">
            <a:avLst>
              <a:gd name="adj" fmla="val 5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13;p3">
            <a:extLst>
              <a:ext uri="{FF2B5EF4-FFF2-40B4-BE49-F238E27FC236}">
                <a16:creationId xmlns:a16="http://schemas.microsoft.com/office/drawing/2014/main" id="{A7FF7B78-4748-F291-625B-E99F1CEAAE1E}"/>
              </a:ext>
            </a:extLst>
          </p:cNvPr>
          <p:cNvSpPr/>
          <p:nvPr userDrawn="1"/>
        </p:nvSpPr>
        <p:spPr>
          <a:xfrm rot="10800000">
            <a:off x="2440074" y="1245374"/>
            <a:ext cx="1157845" cy="1138707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14;p3">
            <a:extLst>
              <a:ext uri="{FF2B5EF4-FFF2-40B4-BE49-F238E27FC236}">
                <a16:creationId xmlns:a16="http://schemas.microsoft.com/office/drawing/2014/main" id="{B72593A1-BE55-F274-1D68-AC5FD54067A0}"/>
              </a:ext>
            </a:extLst>
          </p:cNvPr>
          <p:cNvSpPr/>
          <p:nvPr userDrawn="1"/>
        </p:nvSpPr>
        <p:spPr>
          <a:xfrm rot="-5400000">
            <a:off x="2434793" y="-940"/>
            <a:ext cx="1196120" cy="1157845"/>
          </a:xfrm>
          <a:prstGeom prst="triangle">
            <a:avLst>
              <a:gd name="adj" fmla="val 10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15;p3">
            <a:extLst>
              <a:ext uri="{FF2B5EF4-FFF2-40B4-BE49-F238E27FC236}">
                <a16:creationId xmlns:a16="http://schemas.microsoft.com/office/drawing/2014/main" id="{D7BAFFA5-4375-42B2-B2E3-862D84B6236B}"/>
              </a:ext>
            </a:extLst>
          </p:cNvPr>
          <p:cNvSpPr/>
          <p:nvPr userDrawn="1"/>
        </p:nvSpPr>
        <p:spPr>
          <a:xfrm rot="10800000">
            <a:off x="11137835" y="5719289"/>
            <a:ext cx="1054164" cy="1036740"/>
          </a:xfrm>
          <a:prstGeom prst="triangle">
            <a:avLst>
              <a:gd name="adj" fmla="val 10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16;p3">
            <a:extLst>
              <a:ext uri="{FF2B5EF4-FFF2-40B4-BE49-F238E27FC236}">
                <a16:creationId xmlns:a16="http://schemas.microsoft.com/office/drawing/2014/main" id="{21A7C31B-09C5-5ADB-CDDD-CFB92AAF3B7A}"/>
              </a:ext>
            </a:extLst>
          </p:cNvPr>
          <p:cNvSpPr/>
          <p:nvPr userDrawn="1"/>
        </p:nvSpPr>
        <p:spPr>
          <a:xfrm rot="-5400000" flipH="1">
            <a:off x="10044120" y="4598191"/>
            <a:ext cx="1054164" cy="1036738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17;p3">
            <a:extLst>
              <a:ext uri="{FF2B5EF4-FFF2-40B4-BE49-F238E27FC236}">
                <a16:creationId xmlns:a16="http://schemas.microsoft.com/office/drawing/2014/main" id="{33905CA0-DC2B-3785-AD42-84AF898486E1}"/>
              </a:ext>
            </a:extLst>
          </p:cNvPr>
          <p:cNvSpPr/>
          <p:nvPr userDrawn="1"/>
        </p:nvSpPr>
        <p:spPr>
          <a:xfrm rot="5400000">
            <a:off x="9462475" y="3956083"/>
            <a:ext cx="2108325" cy="1054160"/>
          </a:xfrm>
          <a:prstGeom prst="triangle">
            <a:avLst>
              <a:gd name="adj" fmla="val 5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18;p3">
            <a:extLst>
              <a:ext uri="{FF2B5EF4-FFF2-40B4-BE49-F238E27FC236}">
                <a16:creationId xmlns:a16="http://schemas.microsoft.com/office/drawing/2014/main" id="{5E7F1FCA-6F72-F393-E7E2-AB7B96199370}"/>
              </a:ext>
            </a:extLst>
          </p:cNvPr>
          <p:cNvSpPr/>
          <p:nvPr userDrawn="1"/>
        </p:nvSpPr>
        <p:spPr>
          <a:xfrm rot="-5400000">
            <a:off x="11141765" y="4584334"/>
            <a:ext cx="1054161" cy="1036737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19;p3">
            <a:extLst>
              <a:ext uri="{FF2B5EF4-FFF2-40B4-BE49-F238E27FC236}">
                <a16:creationId xmlns:a16="http://schemas.microsoft.com/office/drawing/2014/main" id="{56D213FC-3FAB-6B79-BD76-3B2854A639EB}"/>
              </a:ext>
            </a:extLst>
          </p:cNvPr>
          <p:cNvSpPr/>
          <p:nvPr userDrawn="1"/>
        </p:nvSpPr>
        <p:spPr>
          <a:xfrm rot="5400000">
            <a:off x="8819067" y="4565999"/>
            <a:ext cx="1089010" cy="1054162"/>
          </a:xfrm>
          <a:prstGeom prst="triangle">
            <a:avLst>
              <a:gd name="adj" fmla="val 10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20;p3">
            <a:extLst>
              <a:ext uri="{FF2B5EF4-FFF2-40B4-BE49-F238E27FC236}">
                <a16:creationId xmlns:a16="http://schemas.microsoft.com/office/drawing/2014/main" id="{55C76288-5C12-C0CE-8429-805C6CCCB223}"/>
              </a:ext>
            </a:extLst>
          </p:cNvPr>
          <p:cNvSpPr/>
          <p:nvPr userDrawn="1"/>
        </p:nvSpPr>
        <p:spPr>
          <a:xfrm>
            <a:off x="8939748" y="5733470"/>
            <a:ext cx="2103970" cy="1031928"/>
          </a:xfrm>
          <a:prstGeom prst="triangle">
            <a:avLst>
              <a:gd name="adj" fmla="val 5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21;p3">
            <a:extLst>
              <a:ext uri="{FF2B5EF4-FFF2-40B4-BE49-F238E27FC236}">
                <a16:creationId xmlns:a16="http://schemas.microsoft.com/office/drawing/2014/main" id="{61914E2C-990C-ED99-6FA4-70787B0916B3}"/>
              </a:ext>
            </a:extLst>
          </p:cNvPr>
          <p:cNvSpPr/>
          <p:nvPr userDrawn="1"/>
        </p:nvSpPr>
        <p:spPr>
          <a:xfrm rot="-5400000">
            <a:off x="6998479" y="5012344"/>
            <a:ext cx="2143171" cy="1354180"/>
          </a:xfrm>
          <a:prstGeom prst="triangle">
            <a:avLst>
              <a:gd name="adj" fmla="val 5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22;p3">
            <a:extLst>
              <a:ext uri="{FF2B5EF4-FFF2-40B4-BE49-F238E27FC236}">
                <a16:creationId xmlns:a16="http://schemas.microsoft.com/office/drawing/2014/main" id="{9EC555DB-CF68-9919-FF84-3424CEC2F5F7}"/>
              </a:ext>
            </a:extLst>
          </p:cNvPr>
          <p:cNvSpPr/>
          <p:nvPr userDrawn="1"/>
        </p:nvSpPr>
        <p:spPr>
          <a:xfrm rot="-8025446">
            <a:off x="9040527" y="4173305"/>
            <a:ext cx="773025" cy="731360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23;p3">
            <a:extLst>
              <a:ext uri="{FF2B5EF4-FFF2-40B4-BE49-F238E27FC236}">
                <a16:creationId xmlns:a16="http://schemas.microsoft.com/office/drawing/2014/main" id="{267A8221-03C7-FFC9-1A18-414C4CB7EFC6}"/>
              </a:ext>
            </a:extLst>
          </p:cNvPr>
          <p:cNvSpPr/>
          <p:nvPr userDrawn="1"/>
        </p:nvSpPr>
        <p:spPr>
          <a:xfrm>
            <a:off x="11402291" y="100289"/>
            <a:ext cx="637309" cy="519458"/>
          </a:xfrm>
          <a:prstGeom prst="triangle">
            <a:avLst>
              <a:gd name="adj" fmla="val 5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124;p3">
            <a:extLst>
              <a:ext uri="{FF2B5EF4-FFF2-40B4-BE49-F238E27FC236}">
                <a16:creationId xmlns:a16="http://schemas.microsoft.com/office/drawing/2014/main" id="{6C3DF5F3-C370-C022-911E-4CE90E1359BF}"/>
              </a:ext>
            </a:extLst>
          </p:cNvPr>
          <p:cNvSpPr/>
          <p:nvPr userDrawn="1"/>
        </p:nvSpPr>
        <p:spPr>
          <a:xfrm rot="10800000">
            <a:off x="10981018" y="100289"/>
            <a:ext cx="637309" cy="519458"/>
          </a:xfrm>
          <a:prstGeom prst="triangle">
            <a:avLst>
              <a:gd name="adj" fmla="val 50000"/>
            </a:avLst>
          </a:prstGeom>
          <a:solidFill>
            <a:srgbClr val="354F7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25;p3">
            <a:extLst>
              <a:ext uri="{FF2B5EF4-FFF2-40B4-BE49-F238E27FC236}">
                <a16:creationId xmlns:a16="http://schemas.microsoft.com/office/drawing/2014/main" id="{1A8C0854-AF10-CE1B-60F7-DDA062AF6311}"/>
              </a:ext>
            </a:extLst>
          </p:cNvPr>
          <p:cNvSpPr/>
          <p:nvPr userDrawn="1"/>
        </p:nvSpPr>
        <p:spPr>
          <a:xfrm>
            <a:off x="557843" y="6236571"/>
            <a:ext cx="637309" cy="519458"/>
          </a:xfrm>
          <a:prstGeom prst="triangle">
            <a:avLst>
              <a:gd name="adj" fmla="val 5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26;p3">
            <a:extLst>
              <a:ext uri="{FF2B5EF4-FFF2-40B4-BE49-F238E27FC236}">
                <a16:creationId xmlns:a16="http://schemas.microsoft.com/office/drawing/2014/main" id="{CF0B7A8E-2B7F-9840-9340-84DD37427A49}"/>
              </a:ext>
            </a:extLst>
          </p:cNvPr>
          <p:cNvSpPr/>
          <p:nvPr userDrawn="1"/>
        </p:nvSpPr>
        <p:spPr>
          <a:xfrm rot="10800000">
            <a:off x="136570" y="6236571"/>
            <a:ext cx="637309" cy="519458"/>
          </a:xfrm>
          <a:prstGeom prst="triangle">
            <a:avLst>
              <a:gd name="adj" fmla="val 50000"/>
            </a:avLst>
          </a:prstGeom>
          <a:solidFill>
            <a:srgbClr val="354F7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Kép 3" descr="A képen Grafika látható&#10;&#10;Automatikusan generált leírás">
            <a:extLst>
              <a:ext uri="{FF2B5EF4-FFF2-40B4-BE49-F238E27FC236}">
                <a16:creationId xmlns:a16="http://schemas.microsoft.com/office/drawing/2014/main" id="{165C3732-3830-27A8-9CFA-D540361F5F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227" b="20111"/>
          <a:stretch/>
        </p:blipFill>
        <p:spPr>
          <a:xfrm>
            <a:off x="3252253" y="6249434"/>
            <a:ext cx="2259190" cy="612000"/>
          </a:xfrm>
          <a:prstGeom prst="rect">
            <a:avLst/>
          </a:prstGeom>
        </p:spPr>
      </p:pic>
      <p:sp>
        <p:nvSpPr>
          <p:cNvPr id="5" name="Dátum helye 3">
            <a:extLst>
              <a:ext uri="{FF2B5EF4-FFF2-40B4-BE49-F238E27FC236}">
                <a16:creationId xmlns:a16="http://schemas.microsoft.com/office/drawing/2014/main" id="{79B35C13-478F-9C97-1B18-4256411074D1}"/>
              </a:ext>
            </a:extLst>
          </p:cNvPr>
          <p:cNvSpPr txBox="1">
            <a:spLocks/>
          </p:cNvSpPr>
          <p:nvPr userDrawn="1"/>
        </p:nvSpPr>
        <p:spPr>
          <a:xfrm>
            <a:off x="1139864" y="63694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s-ES" smtClean="0">
                <a:solidFill>
                  <a:srgbClr val="354F74"/>
                </a:solidFill>
              </a:rPr>
              <a:pPr/>
              <a:t>‹#›</a:t>
            </a:fld>
            <a:endParaRPr lang="es-ES" dirty="0">
              <a:solidFill>
                <a:srgbClr val="354F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4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E2A55F1-356E-29DC-AB2F-67320EF3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691" y="403225"/>
            <a:ext cx="10515600" cy="1325563"/>
          </a:xfrm>
        </p:spPr>
        <p:txBody>
          <a:bodyPr>
            <a:normAutofit/>
          </a:bodyPr>
          <a:lstStyle>
            <a:lvl1pPr>
              <a:defRPr lang="hu-HU" sz="4000" b="0" i="0" u="none" strike="noStrike" cap="none" dirty="0">
                <a:solidFill>
                  <a:srgbClr val="35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8523D7F-C0BA-3310-CE87-B638F2A1DD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667500" cy="4351338"/>
          </a:xfrm>
        </p:spPr>
        <p:txBody>
          <a:bodyPr/>
          <a:lstStyle>
            <a:lvl1pPr marL="342900" indent="-342900">
              <a:buClr>
                <a:srgbClr val="E89F56"/>
              </a:buClr>
              <a:buFont typeface="Arial" panose="020B0604020202020204" pitchFamily="34" charset="0"/>
              <a:buChar char="•"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Clr>
                <a:srgbClr val="E89F56"/>
              </a:buCl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A336C0F-89E2-9C9B-EFA2-B916FBB7E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10500" y="1825625"/>
            <a:ext cx="3543299" cy="4203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Dátum helye 3">
            <a:extLst>
              <a:ext uri="{FF2B5EF4-FFF2-40B4-BE49-F238E27FC236}">
                <a16:creationId xmlns:a16="http://schemas.microsoft.com/office/drawing/2014/main" id="{4D2C54AF-0004-8389-C80A-BE029A4E50C2}"/>
              </a:ext>
            </a:extLst>
          </p:cNvPr>
          <p:cNvSpPr txBox="1">
            <a:spLocks/>
          </p:cNvSpPr>
          <p:nvPr userDrawn="1"/>
        </p:nvSpPr>
        <p:spPr>
          <a:xfrm>
            <a:off x="838200" y="63507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s-ES" smtClean="0">
                <a:solidFill>
                  <a:srgbClr val="354F74"/>
                </a:solidFill>
              </a:rPr>
              <a:pPr/>
              <a:t>‹#›</a:t>
            </a:fld>
            <a:endParaRPr lang="es-ES" dirty="0">
              <a:solidFill>
                <a:srgbClr val="354F74"/>
              </a:solidFill>
            </a:endParaRPr>
          </a:p>
        </p:txBody>
      </p:sp>
      <p:sp>
        <p:nvSpPr>
          <p:cNvPr id="14" name="Google Shape;123;p3">
            <a:extLst>
              <a:ext uri="{FF2B5EF4-FFF2-40B4-BE49-F238E27FC236}">
                <a16:creationId xmlns:a16="http://schemas.microsoft.com/office/drawing/2014/main" id="{20F546A4-8FCE-AB45-5D1A-76C632CF9D4D}"/>
              </a:ext>
            </a:extLst>
          </p:cNvPr>
          <p:cNvSpPr/>
          <p:nvPr userDrawn="1"/>
        </p:nvSpPr>
        <p:spPr>
          <a:xfrm>
            <a:off x="11402291" y="100289"/>
            <a:ext cx="637309" cy="519458"/>
          </a:xfrm>
          <a:prstGeom prst="triangle">
            <a:avLst>
              <a:gd name="adj" fmla="val 5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15;p3">
            <a:extLst>
              <a:ext uri="{FF2B5EF4-FFF2-40B4-BE49-F238E27FC236}">
                <a16:creationId xmlns:a16="http://schemas.microsoft.com/office/drawing/2014/main" id="{BEEAED80-88E8-DC03-1F1A-A59EE6D27B78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11598054" y="6241285"/>
            <a:ext cx="593946" cy="584128"/>
          </a:xfrm>
          <a:prstGeom prst="triangle">
            <a:avLst>
              <a:gd name="adj" fmla="val 10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18;p3">
            <a:extLst>
              <a:ext uri="{FF2B5EF4-FFF2-40B4-BE49-F238E27FC236}">
                <a16:creationId xmlns:a16="http://schemas.microsoft.com/office/drawing/2014/main" id="{BBA6F319-A34A-92F9-9DFF-E013B2875C31}"/>
              </a:ext>
            </a:extLst>
          </p:cNvPr>
          <p:cNvSpPr>
            <a:spLocks noChangeAspect="1"/>
          </p:cNvSpPr>
          <p:nvPr userDrawn="1"/>
        </p:nvSpPr>
        <p:spPr>
          <a:xfrm rot="-5400000">
            <a:off x="11559565" y="5606501"/>
            <a:ext cx="593945" cy="584127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24;p3">
            <a:extLst>
              <a:ext uri="{FF2B5EF4-FFF2-40B4-BE49-F238E27FC236}">
                <a16:creationId xmlns:a16="http://schemas.microsoft.com/office/drawing/2014/main" id="{51FC7125-51E5-173A-1154-DDD6767263C5}"/>
              </a:ext>
            </a:extLst>
          </p:cNvPr>
          <p:cNvSpPr/>
          <p:nvPr userDrawn="1"/>
        </p:nvSpPr>
        <p:spPr>
          <a:xfrm rot="10800000">
            <a:off x="10981018" y="100289"/>
            <a:ext cx="637309" cy="519458"/>
          </a:xfrm>
          <a:prstGeom prst="triangle">
            <a:avLst>
              <a:gd name="adj" fmla="val 50000"/>
            </a:avLst>
          </a:prstGeom>
          <a:solidFill>
            <a:srgbClr val="354F7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Kép 4" descr="A képen Grafika látható&#10;&#10;Automatikusan generált leírás">
            <a:extLst>
              <a:ext uri="{FF2B5EF4-FFF2-40B4-BE49-F238E27FC236}">
                <a16:creationId xmlns:a16="http://schemas.microsoft.com/office/drawing/2014/main" id="{325C4440-AFEF-ECCD-1C39-FE9AD5BBE0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227" b="20111"/>
          <a:stretch/>
        </p:blipFill>
        <p:spPr>
          <a:xfrm>
            <a:off x="4966405" y="6246000"/>
            <a:ext cx="22591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8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D343C2-9B62-BB13-182D-67DA20B74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lang="hu-HU" sz="4000" b="0" i="0" u="none" strike="noStrike" cap="none" dirty="0">
                <a:solidFill>
                  <a:srgbClr val="35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15E24F1-7100-F32C-32FE-93AA2787E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lang="hu-HU" sz="2400" b="0" i="0" u="none" strike="noStrike" cap="none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9F56"/>
              </a:buClr>
              <a:buFont typeface="Arial"/>
            </a:pPr>
            <a:r>
              <a:rPr lang="hu-HU" dirty="0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2A18FB8-B2F9-BE2A-8F2B-842AED49E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buClr>
                <a:srgbClr val="E89F56"/>
              </a:buCl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CD92FF2-13B5-18AD-B454-49205F42C4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90688"/>
            <a:ext cx="5183188" cy="4498975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4"/>
            <a:endParaRPr lang="hu-HU" dirty="0"/>
          </a:p>
        </p:txBody>
      </p:sp>
      <p:sp>
        <p:nvSpPr>
          <p:cNvPr id="10" name="Dátum helye 3">
            <a:extLst>
              <a:ext uri="{FF2B5EF4-FFF2-40B4-BE49-F238E27FC236}">
                <a16:creationId xmlns:a16="http://schemas.microsoft.com/office/drawing/2014/main" id="{B968A4D0-ACC4-BA47-E14F-D35418B31BE7}"/>
              </a:ext>
            </a:extLst>
          </p:cNvPr>
          <p:cNvSpPr txBox="1">
            <a:spLocks/>
          </p:cNvSpPr>
          <p:nvPr userDrawn="1"/>
        </p:nvSpPr>
        <p:spPr>
          <a:xfrm>
            <a:off x="838200" y="63694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s-ES" smtClean="0">
                <a:solidFill>
                  <a:srgbClr val="354F74"/>
                </a:solidFill>
              </a:rPr>
              <a:pPr/>
              <a:t>‹#›</a:t>
            </a:fld>
            <a:endParaRPr lang="es-ES" dirty="0">
              <a:solidFill>
                <a:srgbClr val="354F74"/>
              </a:solidFill>
            </a:endParaRPr>
          </a:p>
        </p:txBody>
      </p:sp>
      <p:pic>
        <p:nvPicPr>
          <p:cNvPr id="11" name="Kép 10" descr="A képen Grafika látható&#10;&#10;Automatikusan generált leírás">
            <a:extLst>
              <a:ext uri="{FF2B5EF4-FFF2-40B4-BE49-F238E27FC236}">
                <a16:creationId xmlns:a16="http://schemas.microsoft.com/office/drawing/2014/main" id="{7043E92E-E7C2-34F0-C848-802874445C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227" b="20111"/>
          <a:stretch/>
        </p:blipFill>
        <p:spPr>
          <a:xfrm>
            <a:off x="4966405" y="6246000"/>
            <a:ext cx="2259190" cy="612000"/>
          </a:xfrm>
          <a:prstGeom prst="rect">
            <a:avLst/>
          </a:prstGeom>
        </p:spPr>
      </p:pic>
      <p:sp>
        <p:nvSpPr>
          <p:cNvPr id="12" name="Google Shape;123;p3">
            <a:extLst>
              <a:ext uri="{FF2B5EF4-FFF2-40B4-BE49-F238E27FC236}">
                <a16:creationId xmlns:a16="http://schemas.microsoft.com/office/drawing/2014/main" id="{F5C09DC1-5711-A23A-E901-E8C5B4C7FE18}"/>
              </a:ext>
            </a:extLst>
          </p:cNvPr>
          <p:cNvSpPr/>
          <p:nvPr userDrawn="1"/>
        </p:nvSpPr>
        <p:spPr>
          <a:xfrm>
            <a:off x="11402291" y="100289"/>
            <a:ext cx="637309" cy="519458"/>
          </a:xfrm>
          <a:prstGeom prst="triangle">
            <a:avLst>
              <a:gd name="adj" fmla="val 5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15;p3">
            <a:extLst>
              <a:ext uri="{FF2B5EF4-FFF2-40B4-BE49-F238E27FC236}">
                <a16:creationId xmlns:a16="http://schemas.microsoft.com/office/drawing/2014/main" id="{9F674B9A-9C6E-F9C8-E50E-444DA6C9FAB3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11598054" y="6241285"/>
            <a:ext cx="593946" cy="584128"/>
          </a:xfrm>
          <a:prstGeom prst="triangle">
            <a:avLst>
              <a:gd name="adj" fmla="val 10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18;p3">
            <a:extLst>
              <a:ext uri="{FF2B5EF4-FFF2-40B4-BE49-F238E27FC236}">
                <a16:creationId xmlns:a16="http://schemas.microsoft.com/office/drawing/2014/main" id="{6A3F32A4-E786-27BE-0C0D-CF464A3AB185}"/>
              </a:ext>
            </a:extLst>
          </p:cNvPr>
          <p:cNvSpPr>
            <a:spLocks noChangeAspect="1"/>
          </p:cNvSpPr>
          <p:nvPr userDrawn="1"/>
        </p:nvSpPr>
        <p:spPr>
          <a:xfrm rot="-5400000">
            <a:off x="11559565" y="5606501"/>
            <a:ext cx="593945" cy="584127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24;p3">
            <a:extLst>
              <a:ext uri="{FF2B5EF4-FFF2-40B4-BE49-F238E27FC236}">
                <a16:creationId xmlns:a16="http://schemas.microsoft.com/office/drawing/2014/main" id="{1C2C3481-1254-7C7C-C3B5-517A892C79A6}"/>
              </a:ext>
            </a:extLst>
          </p:cNvPr>
          <p:cNvSpPr/>
          <p:nvPr userDrawn="1"/>
        </p:nvSpPr>
        <p:spPr>
          <a:xfrm rot="10800000">
            <a:off x="10981018" y="100289"/>
            <a:ext cx="637309" cy="519458"/>
          </a:xfrm>
          <a:prstGeom prst="triangle">
            <a:avLst>
              <a:gd name="adj" fmla="val 50000"/>
            </a:avLst>
          </a:prstGeom>
          <a:solidFill>
            <a:srgbClr val="354F7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960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81F266A-F4EE-3D2D-6FB0-CA7AE0526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091" y="457200"/>
            <a:ext cx="8323868" cy="1112838"/>
          </a:xfrm>
        </p:spPr>
        <p:txBody>
          <a:bodyPr anchor="ctr">
            <a:normAutofit/>
          </a:bodyPr>
          <a:lstStyle>
            <a:lvl1pPr algn="l">
              <a:defRPr lang="hu-HU" sz="4800" kern="1200" dirty="0">
                <a:solidFill>
                  <a:srgbClr val="35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75ECB49-41BF-FA52-5FF1-811125B5D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4091" y="2057400"/>
            <a:ext cx="8323868" cy="3811588"/>
          </a:xfrm>
        </p:spPr>
        <p:txBody>
          <a:bodyPr>
            <a:normAutofit/>
          </a:bodyPr>
          <a:lstStyle>
            <a:lvl1pPr marL="514350" indent="-514350">
              <a:buClr>
                <a:srgbClr val="E89F56"/>
              </a:buClr>
              <a:buFont typeface="+mj-lt"/>
              <a:buAutoNum type="arabicParenR"/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8" name="Dia számának helye 5">
            <a:extLst>
              <a:ext uri="{FF2B5EF4-FFF2-40B4-BE49-F238E27FC236}">
                <a16:creationId xmlns:a16="http://schemas.microsoft.com/office/drawing/2014/main" id="{05F66512-B4B7-4ED8-54B1-C4497E863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7400DD8-649D-448C-BF46-3338A8850BBA}" type="slidenum">
              <a:rPr lang="hu-HU" smtClean="0"/>
              <a:t>‹#›</a:t>
            </a:fld>
            <a:endParaRPr lang="hu-HU"/>
          </a:p>
        </p:txBody>
      </p:sp>
      <p:sp>
        <p:nvSpPr>
          <p:cNvPr id="9" name="Google Shape;93;p2">
            <a:extLst>
              <a:ext uri="{FF2B5EF4-FFF2-40B4-BE49-F238E27FC236}">
                <a16:creationId xmlns:a16="http://schemas.microsoft.com/office/drawing/2014/main" id="{C77DE306-EB3C-ED61-4310-9BA2D396E6DC}"/>
              </a:ext>
            </a:extLst>
          </p:cNvPr>
          <p:cNvSpPr/>
          <p:nvPr userDrawn="1"/>
        </p:nvSpPr>
        <p:spPr>
          <a:xfrm rot="5400000">
            <a:off x="-1184563" y="3537087"/>
            <a:ext cx="4391888" cy="2022763"/>
          </a:xfrm>
          <a:prstGeom prst="triangle">
            <a:avLst>
              <a:gd name="adj" fmla="val 52872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4;p2">
            <a:extLst>
              <a:ext uri="{FF2B5EF4-FFF2-40B4-BE49-F238E27FC236}">
                <a16:creationId xmlns:a16="http://schemas.microsoft.com/office/drawing/2014/main" id="{073972E4-05EB-A0F2-1619-E02BC17FED3C}"/>
              </a:ext>
            </a:extLst>
          </p:cNvPr>
          <p:cNvSpPr/>
          <p:nvPr userDrawn="1"/>
        </p:nvSpPr>
        <p:spPr>
          <a:xfrm rot="-5400000">
            <a:off x="309679" y="2361620"/>
            <a:ext cx="2463665" cy="1303067"/>
          </a:xfrm>
          <a:prstGeom prst="triangle">
            <a:avLst>
              <a:gd name="adj" fmla="val 60139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5;p2">
            <a:extLst>
              <a:ext uri="{FF2B5EF4-FFF2-40B4-BE49-F238E27FC236}">
                <a16:creationId xmlns:a16="http://schemas.microsoft.com/office/drawing/2014/main" id="{24BB2CC4-3504-7145-D56D-8D47F2592A71}"/>
              </a:ext>
            </a:extLst>
          </p:cNvPr>
          <p:cNvSpPr/>
          <p:nvPr userDrawn="1"/>
        </p:nvSpPr>
        <p:spPr>
          <a:xfrm rot="-5400000">
            <a:off x="509498" y="5174451"/>
            <a:ext cx="1655379" cy="1711717"/>
          </a:xfrm>
          <a:prstGeom prst="triangle">
            <a:avLst>
              <a:gd name="adj" fmla="val 936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96;p2">
            <a:extLst>
              <a:ext uri="{FF2B5EF4-FFF2-40B4-BE49-F238E27FC236}">
                <a16:creationId xmlns:a16="http://schemas.microsoft.com/office/drawing/2014/main" id="{04665093-97B4-8A57-DCC4-E73EBA773040}"/>
              </a:ext>
            </a:extLst>
          </p:cNvPr>
          <p:cNvSpPr/>
          <p:nvPr userDrawn="1"/>
        </p:nvSpPr>
        <p:spPr>
          <a:xfrm rot="5400000">
            <a:off x="-164251" y="1262108"/>
            <a:ext cx="1040276" cy="711774"/>
          </a:xfrm>
          <a:prstGeom prst="triangle">
            <a:avLst>
              <a:gd name="adj" fmla="val 10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97;p2">
            <a:extLst>
              <a:ext uri="{FF2B5EF4-FFF2-40B4-BE49-F238E27FC236}">
                <a16:creationId xmlns:a16="http://schemas.microsoft.com/office/drawing/2014/main" id="{FB5AABB0-3A21-978D-8D6D-51D9BC0765F2}"/>
              </a:ext>
            </a:extLst>
          </p:cNvPr>
          <p:cNvSpPr/>
          <p:nvPr userDrawn="1"/>
        </p:nvSpPr>
        <p:spPr>
          <a:xfrm rot="10800000">
            <a:off x="52554" y="4291"/>
            <a:ext cx="2022764" cy="2241038"/>
          </a:xfrm>
          <a:prstGeom prst="triangle">
            <a:avLst>
              <a:gd name="adj" fmla="val 50388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E89F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00;p2">
            <a:extLst>
              <a:ext uri="{FF2B5EF4-FFF2-40B4-BE49-F238E27FC236}">
                <a16:creationId xmlns:a16="http://schemas.microsoft.com/office/drawing/2014/main" id="{1DE939A1-69DA-7932-EA48-2BB8BDB5C05A}"/>
              </a:ext>
            </a:extLst>
          </p:cNvPr>
          <p:cNvSpPr/>
          <p:nvPr userDrawn="1"/>
        </p:nvSpPr>
        <p:spPr>
          <a:xfrm rot="10800000">
            <a:off x="9628907" y="0"/>
            <a:ext cx="2563093" cy="1066800"/>
          </a:xfrm>
          <a:prstGeom prst="triangle">
            <a:avLst>
              <a:gd name="adj" fmla="val 5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01;p2">
            <a:extLst>
              <a:ext uri="{FF2B5EF4-FFF2-40B4-BE49-F238E27FC236}">
                <a16:creationId xmlns:a16="http://schemas.microsoft.com/office/drawing/2014/main" id="{CA969171-CD69-896E-24A4-C408F67FB198}"/>
              </a:ext>
            </a:extLst>
          </p:cNvPr>
          <p:cNvSpPr/>
          <p:nvPr userDrawn="1"/>
        </p:nvSpPr>
        <p:spPr>
          <a:xfrm rot="-5400000">
            <a:off x="10868739" y="723362"/>
            <a:ext cx="1605759" cy="1040763"/>
          </a:xfrm>
          <a:prstGeom prst="triangle">
            <a:avLst>
              <a:gd name="adj" fmla="val 5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02;p2">
            <a:extLst>
              <a:ext uri="{FF2B5EF4-FFF2-40B4-BE49-F238E27FC236}">
                <a16:creationId xmlns:a16="http://schemas.microsoft.com/office/drawing/2014/main" id="{249F864B-B331-12CF-2D06-C1479D0725B6}"/>
              </a:ext>
            </a:extLst>
          </p:cNvPr>
          <p:cNvSpPr/>
          <p:nvPr userDrawn="1"/>
        </p:nvSpPr>
        <p:spPr>
          <a:xfrm rot="-5400000">
            <a:off x="10227911" y="4893911"/>
            <a:ext cx="2561419" cy="1366756"/>
          </a:xfrm>
          <a:prstGeom prst="triangle">
            <a:avLst>
              <a:gd name="adj" fmla="val 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03;p2">
            <a:extLst>
              <a:ext uri="{FF2B5EF4-FFF2-40B4-BE49-F238E27FC236}">
                <a16:creationId xmlns:a16="http://schemas.microsoft.com/office/drawing/2014/main" id="{3E61FAF9-3483-7353-A0D8-E208E29B4A7E}"/>
              </a:ext>
            </a:extLst>
          </p:cNvPr>
          <p:cNvSpPr/>
          <p:nvPr userDrawn="1"/>
        </p:nvSpPr>
        <p:spPr>
          <a:xfrm rot="-5400000">
            <a:off x="1595566" y="916991"/>
            <a:ext cx="789709" cy="415636"/>
          </a:xfrm>
          <a:prstGeom prst="triangle">
            <a:avLst>
              <a:gd name="adj" fmla="val 5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0;p6">
            <a:extLst>
              <a:ext uri="{FF2B5EF4-FFF2-40B4-BE49-F238E27FC236}">
                <a16:creationId xmlns:a16="http://schemas.microsoft.com/office/drawing/2014/main" id="{25B64A92-9062-B54F-B696-9E2691469800}"/>
              </a:ext>
            </a:extLst>
          </p:cNvPr>
          <p:cNvSpPr txBox="1">
            <a:spLocks/>
          </p:cNvSpPr>
          <p:nvPr userDrawn="1"/>
        </p:nvSpPr>
        <p:spPr>
          <a:xfrm>
            <a:off x="141405" y="649287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hu-HU"/>
            </a:defPPr>
            <a:lvl1pPr marL="0" marR="0" lvl="0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fld id="{00000000-1234-1234-1234-123412341234}" type="slidenum">
              <a:rPr lang="es-ES" sz="1400" smtClean="0">
                <a:solidFill>
                  <a:srgbClr val="35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/>
              <a:t>‹#›</a:t>
            </a:fld>
            <a:endParaRPr lang="es-ES" sz="1400" dirty="0">
              <a:solidFill>
                <a:srgbClr val="35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Kép 18" descr="A képen Grafika látható&#10;&#10;Automatikusan generált leírás">
            <a:extLst>
              <a:ext uri="{FF2B5EF4-FFF2-40B4-BE49-F238E27FC236}">
                <a16:creationId xmlns:a16="http://schemas.microsoft.com/office/drawing/2014/main" id="{A75992DC-2ED5-9E24-B795-85CC315443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227" b="20111"/>
          <a:stretch/>
        </p:blipFill>
        <p:spPr>
          <a:xfrm>
            <a:off x="4966405" y="6246000"/>
            <a:ext cx="22591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46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268BAB1-E61A-CF10-CD17-BB1D5E8A4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Kép 4" descr="A képen Grafika látható&#10;&#10;Automatikusan generált leírás">
            <a:extLst>
              <a:ext uri="{FF2B5EF4-FFF2-40B4-BE49-F238E27FC236}">
                <a16:creationId xmlns:a16="http://schemas.microsoft.com/office/drawing/2014/main" id="{21B32D75-42DF-E545-E347-FCC20BF2B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227" b="20111"/>
          <a:stretch/>
        </p:blipFill>
        <p:spPr>
          <a:xfrm>
            <a:off x="4966405" y="6246000"/>
            <a:ext cx="2259190" cy="612000"/>
          </a:xfrm>
          <a:prstGeom prst="rect">
            <a:avLst/>
          </a:prstGeom>
        </p:spPr>
      </p:pic>
      <p:sp>
        <p:nvSpPr>
          <p:cNvPr id="6" name="Google Shape;146;p5">
            <a:extLst>
              <a:ext uri="{FF2B5EF4-FFF2-40B4-BE49-F238E27FC236}">
                <a16:creationId xmlns:a16="http://schemas.microsoft.com/office/drawing/2014/main" id="{A5D310E9-60C6-4BFE-D4FB-7E7E7374A56B}"/>
              </a:ext>
            </a:extLst>
          </p:cNvPr>
          <p:cNvSpPr/>
          <p:nvPr userDrawn="1"/>
        </p:nvSpPr>
        <p:spPr>
          <a:xfrm rot="10800000">
            <a:off x="9717027" y="0"/>
            <a:ext cx="2474973" cy="1565563"/>
          </a:xfrm>
          <a:prstGeom prst="triangle">
            <a:avLst>
              <a:gd name="adj" fmla="val 70712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47;p5">
            <a:extLst>
              <a:ext uri="{FF2B5EF4-FFF2-40B4-BE49-F238E27FC236}">
                <a16:creationId xmlns:a16="http://schemas.microsoft.com/office/drawing/2014/main" id="{57EC0D77-F607-1E8F-3453-55DA8DC79C3C}"/>
              </a:ext>
            </a:extLst>
          </p:cNvPr>
          <p:cNvSpPr/>
          <p:nvPr userDrawn="1"/>
        </p:nvSpPr>
        <p:spPr>
          <a:xfrm rot="-5400000">
            <a:off x="10171732" y="1104033"/>
            <a:ext cx="2474973" cy="1565563"/>
          </a:xfrm>
          <a:prstGeom prst="triangle">
            <a:avLst>
              <a:gd name="adj" fmla="val 4944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48;p5">
            <a:extLst>
              <a:ext uri="{FF2B5EF4-FFF2-40B4-BE49-F238E27FC236}">
                <a16:creationId xmlns:a16="http://schemas.microsoft.com/office/drawing/2014/main" id="{58C0FCD2-9CDC-05C9-EC34-82767C1A217A}"/>
              </a:ext>
            </a:extLst>
          </p:cNvPr>
          <p:cNvSpPr/>
          <p:nvPr userDrawn="1"/>
        </p:nvSpPr>
        <p:spPr>
          <a:xfrm rot="5400000">
            <a:off x="-454705" y="4250817"/>
            <a:ext cx="2474973" cy="1565563"/>
          </a:xfrm>
          <a:prstGeom prst="triangle">
            <a:avLst>
              <a:gd name="adj" fmla="val 4944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49;p5">
            <a:extLst>
              <a:ext uri="{FF2B5EF4-FFF2-40B4-BE49-F238E27FC236}">
                <a16:creationId xmlns:a16="http://schemas.microsoft.com/office/drawing/2014/main" id="{778A36BE-85CA-D126-E3DA-CAB5B58831C3}"/>
              </a:ext>
            </a:extLst>
          </p:cNvPr>
          <p:cNvSpPr/>
          <p:nvPr userDrawn="1"/>
        </p:nvSpPr>
        <p:spPr>
          <a:xfrm>
            <a:off x="0" y="5292437"/>
            <a:ext cx="2474973" cy="1565563"/>
          </a:xfrm>
          <a:prstGeom prst="triangle">
            <a:avLst>
              <a:gd name="adj" fmla="val 73511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BECF6396-5A83-CAF5-C50C-5D6E76717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 marR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lang="hu-HU" sz="4000" b="0" i="0" u="none" strike="noStrike" cap="none" dirty="0">
                <a:solidFill>
                  <a:srgbClr val="35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2" name="Tartalom helye 2">
            <a:extLst>
              <a:ext uri="{FF2B5EF4-FFF2-40B4-BE49-F238E27FC236}">
                <a16:creationId xmlns:a16="http://schemas.microsoft.com/office/drawing/2014/main" id="{0197C6D7-7A1B-84FB-F426-989534DE5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50800" marR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lang="hu-HU" sz="2800" b="0" i="0" u="none" strike="noStrike" cap="none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2" name="Dátum helye 3">
            <a:extLst>
              <a:ext uri="{FF2B5EF4-FFF2-40B4-BE49-F238E27FC236}">
                <a16:creationId xmlns:a16="http://schemas.microsoft.com/office/drawing/2014/main" id="{71663AA4-BC3F-BC28-AAFC-799E791BA88B}"/>
              </a:ext>
            </a:extLst>
          </p:cNvPr>
          <p:cNvSpPr txBox="1">
            <a:spLocks/>
          </p:cNvSpPr>
          <p:nvPr userDrawn="1"/>
        </p:nvSpPr>
        <p:spPr>
          <a:xfrm>
            <a:off x="853047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rgbClr val="354F74"/>
                </a:solidFill>
              </a:rPr>
              <a:pPr algn="r"/>
              <a:t>‹#›</a:t>
            </a:fld>
            <a:endParaRPr lang="es-ES" dirty="0">
              <a:solidFill>
                <a:srgbClr val="354F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5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CD727D-06D7-5F3A-258C-A669FD11D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141230" cy="962025"/>
          </a:xfrm>
        </p:spPr>
        <p:txBody>
          <a:bodyPr anchor="b"/>
          <a:lstStyle>
            <a:lvl1pPr>
              <a:defRPr lang="hu-HU" sz="4000" b="0" i="0" u="none" strike="noStrike" cap="none" smtClean="0">
                <a:solidFill>
                  <a:srgbClr val="35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AEC61B8-E550-251A-B77A-944228280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9863" y="4151700"/>
            <a:ext cx="6772274" cy="1870075"/>
          </a:xfrm>
        </p:spPr>
        <p:txBody>
          <a:bodyPr/>
          <a:lstStyle>
            <a:lvl1pPr marL="0" indent="0" algn="ctr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7853A52-08CB-F7AC-894E-D2D67B8E7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76136"/>
            <a:ext cx="10141230" cy="2151339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8" name="Dátum helye 3">
            <a:extLst>
              <a:ext uri="{FF2B5EF4-FFF2-40B4-BE49-F238E27FC236}">
                <a16:creationId xmlns:a16="http://schemas.microsoft.com/office/drawing/2014/main" id="{8F43F82B-1D53-E897-2AFF-F6F9A73ABCFD}"/>
              </a:ext>
            </a:extLst>
          </p:cNvPr>
          <p:cNvSpPr txBox="1">
            <a:spLocks/>
          </p:cNvSpPr>
          <p:nvPr userDrawn="1"/>
        </p:nvSpPr>
        <p:spPr>
          <a:xfrm>
            <a:off x="838200" y="63694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s-ES" smtClean="0">
                <a:solidFill>
                  <a:srgbClr val="354F74"/>
                </a:solidFill>
              </a:rPr>
              <a:pPr/>
              <a:t>‹#›</a:t>
            </a:fld>
            <a:endParaRPr lang="es-ES" dirty="0">
              <a:solidFill>
                <a:srgbClr val="354F74"/>
              </a:solidFill>
            </a:endParaRPr>
          </a:p>
        </p:txBody>
      </p:sp>
      <p:pic>
        <p:nvPicPr>
          <p:cNvPr id="9" name="Kép 8" descr="A képen Grafika látható&#10;&#10;Automatikusan generált leírás">
            <a:extLst>
              <a:ext uri="{FF2B5EF4-FFF2-40B4-BE49-F238E27FC236}">
                <a16:creationId xmlns:a16="http://schemas.microsoft.com/office/drawing/2014/main" id="{034BE2F1-7609-2723-61C1-0AC8782703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227" b="20111"/>
          <a:stretch/>
        </p:blipFill>
        <p:spPr>
          <a:xfrm>
            <a:off x="4966405" y="6246000"/>
            <a:ext cx="2259190" cy="612000"/>
          </a:xfrm>
          <a:prstGeom prst="rect">
            <a:avLst/>
          </a:prstGeom>
        </p:spPr>
      </p:pic>
      <p:sp>
        <p:nvSpPr>
          <p:cNvPr id="10" name="Google Shape;123;p3">
            <a:extLst>
              <a:ext uri="{FF2B5EF4-FFF2-40B4-BE49-F238E27FC236}">
                <a16:creationId xmlns:a16="http://schemas.microsoft.com/office/drawing/2014/main" id="{D471FBF0-B845-5B9C-B4E9-49D037A0D05A}"/>
              </a:ext>
            </a:extLst>
          </p:cNvPr>
          <p:cNvSpPr/>
          <p:nvPr userDrawn="1"/>
        </p:nvSpPr>
        <p:spPr>
          <a:xfrm>
            <a:off x="11402291" y="100289"/>
            <a:ext cx="637309" cy="519458"/>
          </a:xfrm>
          <a:prstGeom prst="triangle">
            <a:avLst>
              <a:gd name="adj" fmla="val 5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5;p3">
            <a:extLst>
              <a:ext uri="{FF2B5EF4-FFF2-40B4-BE49-F238E27FC236}">
                <a16:creationId xmlns:a16="http://schemas.microsoft.com/office/drawing/2014/main" id="{F5E9E726-78B5-4DFE-DF66-21DACE2FE86C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11598054" y="6241285"/>
            <a:ext cx="593946" cy="584128"/>
          </a:xfrm>
          <a:prstGeom prst="triangle">
            <a:avLst>
              <a:gd name="adj" fmla="val 10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18;p3">
            <a:extLst>
              <a:ext uri="{FF2B5EF4-FFF2-40B4-BE49-F238E27FC236}">
                <a16:creationId xmlns:a16="http://schemas.microsoft.com/office/drawing/2014/main" id="{5E74EB85-014B-7AD5-EBA1-DA7C2A041860}"/>
              </a:ext>
            </a:extLst>
          </p:cNvPr>
          <p:cNvSpPr>
            <a:spLocks noChangeAspect="1"/>
          </p:cNvSpPr>
          <p:nvPr userDrawn="1"/>
        </p:nvSpPr>
        <p:spPr>
          <a:xfrm rot="-5400000">
            <a:off x="11559565" y="5606501"/>
            <a:ext cx="593945" cy="584127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24;p3">
            <a:extLst>
              <a:ext uri="{FF2B5EF4-FFF2-40B4-BE49-F238E27FC236}">
                <a16:creationId xmlns:a16="http://schemas.microsoft.com/office/drawing/2014/main" id="{579A16A1-2D58-A6CA-C965-0294D645702D}"/>
              </a:ext>
            </a:extLst>
          </p:cNvPr>
          <p:cNvSpPr/>
          <p:nvPr userDrawn="1"/>
        </p:nvSpPr>
        <p:spPr>
          <a:xfrm rot="10800000">
            <a:off x="10981018" y="100289"/>
            <a:ext cx="637309" cy="519458"/>
          </a:xfrm>
          <a:prstGeom prst="triangle">
            <a:avLst>
              <a:gd name="adj" fmla="val 50000"/>
            </a:avLst>
          </a:prstGeom>
          <a:solidFill>
            <a:srgbClr val="354F7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7830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F4724F3A-0865-F842-A0BA-D60F31AD2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86575B2-91B5-6366-EEBF-0B3C403F0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82656D4-727D-2731-333E-E126B59862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00456-E324-4957-BD3B-6506B443F434}" type="datetimeFigureOut">
              <a:rPr lang="hu-HU" smtClean="0"/>
              <a:t>2024. 09. 11.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0E208CF-6503-EBF5-86E3-428FDC329E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86D638A-ADF7-A30E-778C-D008F41ED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00DD8-649D-448C-BF46-3338A8850B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011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7" r:id="rId7"/>
    <p:sldLayoutId id="2147483655" r:id="rId8"/>
    <p:sldLayoutId id="2147483656" r:id="rId9"/>
    <p:sldLayoutId id="2147483660" r:id="rId10"/>
    <p:sldLayoutId id="2147483654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hangers2.eu/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F9451887-9BCD-7D80-EDF8-40B024F38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976" y="5746795"/>
            <a:ext cx="2348404" cy="1219950"/>
          </a:xfrm>
          <a:prstGeom prst="rect">
            <a:avLst/>
          </a:prstGeom>
        </p:spPr>
      </p:pic>
      <p:sp>
        <p:nvSpPr>
          <p:cNvPr id="8" name="Cím 1">
            <a:extLst>
              <a:ext uri="{FF2B5EF4-FFF2-40B4-BE49-F238E27FC236}">
                <a16:creationId xmlns:a16="http://schemas.microsoft.com/office/drawing/2014/main" id="{CE9E5713-10B4-1E97-3C84-154C6CAD944D}"/>
              </a:ext>
            </a:extLst>
          </p:cNvPr>
          <p:cNvSpPr txBox="1">
            <a:spLocks/>
          </p:cNvSpPr>
          <p:nvPr/>
        </p:nvSpPr>
        <p:spPr>
          <a:xfrm>
            <a:off x="2615184" y="2139696"/>
            <a:ext cx="9115196" cy="3831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spcBef>
                <a:spcPts val="0"/>
              </a:spcBef>
            </a:pPr>
            <a:r>
              <a:rPr lang="hu-HU" sz="4800" dirty="0"/>
              <a:t>Fenntartható élelmiszerellátás és élelmiszerfogyasztás</a:t>
            </a:r>
            <a:br>
              <a:rPr lang="en-US" sz="2800" b="1" dirty="0"/>
            </a:br>
            <a:endParaRPr lang="en-US" sz="2000" dirty="0">
              <a:highlight>
                <a:srgbClr val="00FF00"/>
              </a:highlight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r>
              <a:rPr lang="hu-HU" sz="3600" dirty="0"/>
              <a:t>Etikus táplálkozás</a:t>
            </a:r>
            <a:endParaRPr lang="en-US" sz="3600" dirty="0"/>
          </a:p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r>
              <a:rPr lang="hu-HU" sz="3600" dirty="0"/>
              <a:t>Biogazdálkodás</a:t>
            </a:r>
            <a:endParaRPr lang="en-US" sz="3600" dirty="0"/>
          </a:p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r>
              <a:rPr lang="hu-HU" sz="3600" dirty="0"/>
              <a:t>Körkörös gazdaság az élelmiszerláncban</a:t>
            </a:r>
            <a:endParaRPr lang="en-US" sz="3600" dirty="0"/>
          </a:p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r>
              <a:rPr lang="hu-HU" sz="3600" dirty="0"/>
              <a:t>Fenntartható élelmiszerfogyasztás </a:t>
            </a:r>
            <a:r>
              <a:rPr lang="en-US" sz="3600" dirty="0"/>
              <a:t>(</a:t>
            </a:r>
            <a:r>
              <a:rPr lang="hu-HU" sz="3600" dirty="0"/>
              <a:t>ne legyen élelmiszerpazarlás</a:t>
            </a:r>
            <a:r>
              <a:rPr lang="en-US" sz="3600" dirty="0"/>
              <a:t>)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442D6DB3-5359-3B63-D63B-2A49DCE84B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0825" y="6121822"/>
            <a:ext cx="2348403" cy="50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7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65EE0-6B0E-194E-76BD-A8DEED71C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4DABAB1B-C242-9549-9B29-02DCDB081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959365"/>
              </p:ext>
            </p:extLst>
          </p:nvPr>
        </p:nvGraphicFramePr>
        <p:xfrm>
          <a:off x="529957" y="2242000"/>
          <a:ext cx="11127732" cy="2427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1011">
                  <a:extLst>
                    <a:ext uri="{9D8B030D-6E8A-4147-A177-3AD203B41FA5}">
                      <a16:colId xmlns:a16="http://schemas.microsoft.com/office/drawing/2014/main" val="4188012418"/>
                    </a:ext>
                  </a:extLst>
                </a:gridCol>
                <a:gridCol w="2836131">
                  <a:extLst>
                    <a:ext uri="{9D8B030D-6E8A-4147-A177-3AD203B41FA5}">
                      <a16:colId xmlns:a16="http://schemas.microsoft.com/office/drawing/2014/main" val="2568239967"/>
                    </a:ext>
                  </a:extLst>
                </a:gridCol>
                <a:gridCol w="2691983">
                  <a:extLst>
                    <a:ext uri="{9D8B030D-6E8A-4147-A177-3AD203B41FA5}">
                      <a16:colId xmlns:a16="http://schemas.microsoft.com/office/drawing/2014/main" val="3531497599"/>
                    </a:ext>
                  </a:extLst>
                </a:gridCol>
                <a:gridCol w="2648607">
                  <a:extLst>
                    <a:ext uri="{9D8B030D-6E8A-4147-A177-3AD203B41FA5}">
                      <a16:colId xmlns:a16="http://schemas.microsoft.com/office/drawing/2014/main" val="3356478500"/>
                    </a:ext>
                  </a:extLst>
                </a:gridCol>
              </a:tblGrid>
              <a:tr h="166590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solidFill>
                            <a:srgbClr val="344F7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Fokozott</a:t>
                      </a:r>
                      <a:r>
                        <a:rPr lang="en-US" sz="2200" b="1" dirty="0">
                          <a:solidFill>
                            <a:srgbClr val="344F7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344F7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talajtermékenység</a:t>
                      </a:r>
                      <a:r>
                        <a:rPr lang="en-US" sz="2200" b="1" dirty="0">
                          <a:solidFill>
                            <a:srgbClr val="344F7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344F7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és</a:t>
                      </a:r>
                      <a:r>
                        <a:rPr lang="en-US" sz="2200" b="1" dirty="0">
                          <a:solidFill>
                            <a:srgbClr val="344F7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344F7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biodiverzitás</a:t>
                      </a:r>
                      <a:endParaRPr lang="en-US" sz="2200" b="1" dirty="0">
                        <a:solidFill>
                          <a:srgbClr val="344F74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>
                          <a:solidFill>
                            <a:srgbClr val="344F7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Szintetikus </a:t>
                      </a:r>
                      <a:r>
                        <a:rPr lang="hu-HU" sz="2200" b="1" dirty="0" err="1">
                          <a:solidFill>
                            <a:srgbClr val="344F7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növényvédősze-rek</a:t>
                      </a:r>
                      <a:r>
                        <a:rPr lang="hu-HU" sz="2200" b="1" dirty="0">
                          <a:solidFill>
                            <a:srgbClr val="344F7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és műtrágyák használatának csökkentése</a:t>
                      </a:r>
                      <a:endParaRPr lang="en-US" sz="2200" b="1" dirty="0">
                        <a:solidFill>
                          <a:srgbClr val="344F74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err="1">
                          <a:solidFill>
                            <a:srgbClr val="344F7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Egészségesebb</a:t>
                      </a:r>
                      <a:r>
                        <a:rPr lang="en-US" sz="2200" b="1" dirty="0">
                          <a:solidFill>
                            <a:srgbClr val="344F7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344F7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élelmiszerek</a:t>
                      </a:r>
                      <a:r>
                        <a:rPr lang="en-US" sz="2200" b="1" dirty="0">
                          <a:solidFill>
                            <a:srgbClr val="344F7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344F7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magasabb</a:t>
                      </a:r>
                      <a:r>
                        <a:rPr lang="en-US" sz="2200" b="1" dirty="0">
                          <a:solidFill>
                            <a:srgbClr val="344F7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344F7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tápanyag</a:t>
                      </a:r>
                      <a:r>
                        <a:rPr lang="hu-HU" sz="2200" b="1" dirty="0">
                          <a:solidFill>
                            <a:srgbClr val="344F7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en-US" sz="2200" b="1" dirty="0" err="1">
                          <a:solidFill>
                            <a:srgbClr val="344F7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tartalommal</a:t>
                      </a:r>
                      <a:endParaRPr lang="es-ES" sz="2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200" b="1" dirty="0">
                          <a:solidFill>
                            <a:srgbClr val="344F7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Helyi gazdaságok támogatása</a:t>
                      </a:r>
                      <a:endParaRPr lang="en-US" sz="2200" b="1" dirty="0">
                        <a:solidFill>
                          <a:srgbClr val="344F74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949522"/>
                  </a:ext>
                </a:extLst>
              </a:tr>
              <a:tr h="659309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highlight>
                          <a:srgbClr val="F1A537"/>
                        </a:highligh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387899"/>
                  </a:ext>
                </a:extLst>
              </a:tr>
            </a:tbl>
          </a:graphicData>
        </a:graphic>
      </p:graphicFrame>
      <p:sp>
        <p:nvSpPr>
          <p:cNvPr id="3" name="Shape 3">
            <a:extLst>
              <a:ext uri="{FF2B5EF4-FFF2-40B4-BE49-F238E27FC236}">
                <a16:creationId xmlns:a16="http://schemas.microsoft.com/office/drawing/2014/main" id="{AE853A94-908C-46A7-8EE1-5DEF2623F87E}"/>
              </a:ext>
            </a:extLst>
          </p:cNvPr>
          <p:cNvSpPr/>
          <p:nvPr/>
        </p:nvSpPr>
        <p:spPr>
          <a:xfrm>
            <a:off x="1793335" y="146284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89F56"/>
          </a:solidFill>
          <a:ln w="13811">
            <a:solidFill>
              <a:srgbClr val="D7C5C1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93F5670D-041C-D359-A87F-757BB58C026B}"/>
              </a:ext>
            </a:extLst>
          </p:cNvPr>
          <p:cNvSpPr/>
          <p:nvPr/>
        </p:nvSpPr>
        <p:spPr>
          <a:xfrm>
            <a:off x="1982346" y="1504576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2624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hape 3">
            <a:extLst>
              <a:ext uri="{FF2B5EF4-FFF2-40B4-BE49-F238E27FC236}">
                <a16:creationId xmlns:a16="http://schemas.microsoft.com/office/drawing/2014/main" id="{F576871C-201F-1D74-EF4D-037F3C00DA5F}"/>
              </a:ext>
            </a:extLst>
          </p:cNvPr>
          <p:cNvSpPr/>
          <p:nvPr/>
        </p:nvSpPr>
        <p:spPr>
          <a:xfrm>
            <a:off x="4355087" y="152746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89F56"/>
          </a:solidFill>
          <a:ln w="13811">
            <a:solidFill>
              <a:srgbClr val="D7C5C1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8" name="Shape 3">
            <a:extLst>
              <a:ext uri="{FF2B5EF4-FFF2-40B4-BE49-F238E27FC236}">
                <a16:creationId xmlns:a16="http://schemas.microsoft.com/office/drawing/2014/main" id="{8020F3F2-09CA-2AD7-2134-00E151A17CF3}"/>
              </a:ext>
            </a:extLst>
          </p:cNvPr>
          <p:cNvSpPr/>
          <p:nvPr/>
        </p:nvSpPr>
        <p:spPr>
          <a:xfrm>
            <a:off x="7326088" y="152746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89F56"/>
          </a:solidFill>
          <a:ln w="13811">
            <a:solidFill>
              <a:srgbClr val="D7C5C1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9" name="Shape 3">
            <a:extLst>
              <a:ext uri="{FF2B5EF4-FFF2-40B4-BE49-F238E27FC236}">
                <a16:creationId xmlns:a16="http://schemas.microsoft.com/office/drawing/2014/main" id="{09E31ADC-09F7-0369-66D2-BBD1B630B8F5}"/>
              </a:ext>
            </a:extLst>
          </p:cNvPr>
          <p:cNvSpPr/>
          <p:nvPr/>
        </p:nvSpPr>
        <p:spPr>
          <a:xfrm>
            <a:off x="10000017" y="152746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89F56"/>
          </a:solidFill>
          <a:ln w="13811">
            <a:solidFill>
              <a:srgbClr val="D7C5C1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1" name="Text 4">
            <a:extLst>
              <a:ext uri="{FF2B5EF4-FFF2-40B4-BE49-F238E27FC236}">
                <a16:creationId xmlns:a16="http://schemas.microsoft.com/office/drawing/2014/main" id="{D8949944-56A1-ED15-D905-EE38E3AD348F}"/>
              </a:ext>
            </a:extLst>
          </p:cNvPr>
          <p:cNvSpPr/>
          <p:nvPr/>
        </p:nvSpPr>
        <p:spPr>
          <a:xfrm>
            <a:off x="4544098" y="1569192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2624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 4">
            <a:extLst>
              <a:ext uri="{FF2B5EF4-FFF2-40B4-BE49-F238E27FC236}">
                <a16:creationId xmlns:a16="http://schemas.microsoft.com/office/drawing/2014/main" id="{FF081A14-23AE-282D-36B1-E1E6EC9AA468}"/>
              </a:ext>
            </a:extLst>
          </p:cNvPr>
          <p:cNvSpPr/>
          <p:nvPr/>
        </p:nvSpPr>
        <p:spPr>
          <a:xfrm>
            <a:off x="7515099" y="1563878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2624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 4">
            <a:extLst>
              <a:ext uri="{FF2B5EF4-FFF2-40B4-BE49-F238E27FC236}">
                <a16:creationId xmlns:a16="http://schemas.microsoft.com/office/drawing/2014/main" id="{964DCDE4-EC7B-CE10-4DED-F9597112E037}"/>
              </a:ext>
            </a:extLst>
          </p:cNvPr>
          <p:cNvSpPr/>
          <p:nvPr/>
        </p:nvSpPr>
        <p:spPr>
          <a:xfrm>
            <a:off x="10189028" y="1563877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2624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D6B31F9A-A60D-3CA7-EF7D-5275C6C72EDE}"/>
              </a:ext>
            </a:extLst>
          </p:cNvPr>
          <p:cNvSpPr/>
          <p:nvPr/>
        </p:nvSpPr>
        <p:spPr>
          <a:xfrm>
            <a:off x="2147168" y="618493"/>
            <a:ext cx="713958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hu-HU" sz="4000" b="1" kern="0" spc="-131" dirty="0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biogazdálkodás </a:t>
            </a:r>
            <a:r>
              <a:rPr lang="hu-HU" sz="4000" b="1" kern="0" spc="-13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előnyei</a:t>
            </a:r>
            <a:endParaRPr lang="en-US" sz="4000" dirty="0">
              <a:solidFill>
                <a:srgbClr val="E89F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6965258-E8F2-64A0-F8CA-EEE710AD4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57" y="4109173"/>
            <a:ext cx="2743199" cy="2092809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9353B029-6BCE-7350-1D09-5C6B72918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3338" y="4090808"/>
            <a:ext cx="2743199" cy="2111173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04BE6C72-1C1A-A855-4213-C0CF49E9D2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197" y="4090808"/>
            <a:ext cx="2560649" cy="2111173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83BE1BD5-F8CE-B82A-C243-74FB66485A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5894" y="4059758"/>
            <a:ext cx="2665982" cy="214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81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2">
            <a:extLst>
              <a:ext uri="{FF2B5EF4-FFF2-40B4-BE49-F238E27FC236}">
                <a16:creationId xmlns:a16="http://schemas.microsoft.com/office/drawing/2014/main" id="{0D8E93B6-CB71-BCEE-3F6D-FEFF2E0FD7E8}"/>
              </a:ext>
            </a:extLst>
          </p:cNvPr>
          <p:cNvSpPr/>
          <p:nvPr/>
        </p:nvSpPr>
        <p:spPr>
          <a:xfrm>
            <a:off x="760523" y="574743"/>
            <a:ext cx="1001170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hu-HU" sz="4000" b="1" kern="0" spc="-131" dirty="0" err="1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Biogazdálkodók</a:t>
            </a:r>
            <a:r>
              <a:rPr lang="hu-HU" sz="4000" b="1" kern="0" spc="-13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sikertörténetei</a:t>
            </a:r>
            <a:endParaRPr lang="en-US" sz="4000" dirty="0">
              <a:solidFill>
                <a:srgbClr val="E89F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 0" descr="preencoded.png">
            <a:extLst>
              <a:ext uri="{FF2B5EF4-FFF2-40B4-BE49-F238E27FC236}">
                <a16:creationId xmlns:a16="http://schemas.microsoft.com/office/drawing/2014/main" id="{AB1FC1CA-E739-E69B-4D6D-5F1E3B7FA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23" y="1450215"/>
            <a:ext cx="3295888" cy="2036921"/>
          </a:xfrm>
          <a:prstGeom prst="rect">
            <a:avLst/>
          </a:prstGeom>
        </p:spPr>
      </p:pic>
      <p:sp>
        <p:nvSpPr>
          <p:cNvPr id="7" name="Text 3">
            <a:extLst>
              <a:ext uri="{FF2B5EF4-FFF2-40B4-BE49-F238E27FC236}">
                <a16:creationId xmlns:a16="http://schemas.microsoft.com/office/drawing/2014/main" id="{8CF3710A-E18C-B0FA-FA9A-AD7A13C8E328}"/>
              </a:ext>
            </a:extLst>
          </p:cNvPr>
          <p:cNvSpPr/>
          <p:nvPr/>
        </p:nvSpPr>
        <p:spPr>
          <a:xfrm>
            <a:off x="760523" y="3543112"/>
            <a:ext cx="241937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hu-HU" sz="2400" b="1" kern="0" spc="-6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Gazdaságból az </a:t>
            </a:r>
          </a:p>
          <a:p>
            <a:pPr marL="0" indent="0" algn="l">
              <a:lnSpc>
                <a:spcPts val="2734"/>
              </a:lnSpc>
              <a:buNone/>
            </a:pPr>
            <a:r>
              <a:rPr lang="hu-HU" sz="2400" b="1" kern="0" spc="-6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asztalra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BCD477AB-4D14-1E66-3E92-5D5ADBDF4735}"/>
              </a:ext>
            </a:extLst>
          </p:cNvPr>
          <p:cNvSpPr/>
          <p:nvPr/>
        </p:nvSpPr>
        <p:spPr>
          <a:xfrm>
            <a:off x="760523" y="4245206"/>
            <a:ext cx="3588740" cy="16801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hu-HU" sz="24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4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örténetek</a:t>
            </a:r>
            <a:r>
              <a:rPr lang="en-US" sz="24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biogazdákról</a:t>
            </a:r>
            <a:r>
              <a:rPr lang="en-US" sz="24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akik</a:t>
            </a:r>
            <a:r>
              <a:rPr lang="en-US" sz="24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friss</a:t>
            </a:r>
            <a:r>
              <a:rPr lang="en-US" sz="24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helyben</a:t>
            </a:r>
            <a:r>
              <a:rPr lang="en-US" sz="24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termelt</a:t>
            </a:r>
            <a:r>
              <a:rPr lang="en-US" sz="24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élelmiszereket</a:t>
            </a:r>
            <a:r>
              <a:rPr lang="en-US" sz="24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szállítanak</a:t>
            </a:r>
            <a:r>
              <a:rPr lang="en-US" sz="24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fogyasztóknak</a:t>
            </a:r>
            <a:r>
              <a:rPr lang="en-US" sz="24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Image 1" descr="preencoded.png">
            <a:extLst>
              <a:ext uri="{FF2B5EF4-FFF2-40B4-BE49-F238E27FC236}">
                <a16:creationId xmlns:a16="http://schemas.microsoft.com/office/drawing/2014/main" id="{5DA579E7-59E3-34D8-E75D-D9A2DB1F7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667" y="1450215"/>
            <a:ext cx="3296007" cy="2037040"/>
          </a:xfrm>
          <a:prstGeom prst="rect">
            <a:avLst/>
          </a:prstGeom>
        </p:spPr>
      </p:pic>
      <p:sp>
        <p:nvSpPr>
          <p:cNvPr id="10" name="Text 5">
            <a:extLst>
              <a:ext uri="{FF2B5EF4-FFF2-40B4-BE49-F238E27FC236}">
                <a16:creationId xmlns:a16="http://schemas.microsoft.com/office/drawing/2014/main" id="{0B0D0FA6-7445-8934-513D-4798070D8A32}"/>
              </a:ext>
            </a:extLst>
          </p:cNvPr>
          <p:cNvSpPr/>
          <p:nvPr/>
        </p:nvSpPr>
        <p:spPr>
          <a:xfrm>
            <a:off x="4389666" y="3543231"/>
            <a:ext cx="345274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hu-HU" sz="2400" b="1" kern="0" spc="-66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Közösségi </a:t>
            </a:r>
          </a:p>
          <a:p>
            <a:pPr marL="0" indent="0" algn="l">
              <a:lnSpc>
                <a:spcPts val="2734"/>
              </a:lnSpc>
              <a:buNone/>
            </a:pPr>
            <a:r>
              <a:rPr lang="hu-HU" sz="2400" b="1" kern="0" spc="-66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elkötelezettség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04947AE2-2DEF-D93E-46AE-54C320B4BC1B}"/>
              </a:ext>
            </a:extLst>
          </p:cNvPr>
          <p:cNvSpPr/>
          <p:nvPr/>
        </p:nvSpPr>
        <p:spPr>
          <a:xfrm>
            <a:off x="4389667" y="4245326"/>
            <a:ext cx="358887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4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Erős</a:t>
            </a:r>
            <a:r>
              <a:rPr lang="en-US" sz="24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kapcsolatok</a:t>
            </a:r>
            <a:r>
              <a:rPr lang="en-US" sz="24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kiépíté</a:t>
            </a:r>
            <a:r>
              <a:rPr lang="hu-HU" sz="24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4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a </a:t>
            </a:r>
            <a:r>
              <a:rPr lang="en-US" sz="24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helyi</a:t>
            </a:r>
            <a:r>
              <a:rPr lang="en-US" sz="24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0" spc="-3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közösségekkel</a:t>
            </a:r>
            <a:r>
              <a:rPr lang="en-US" sz="24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Image 2" descr="preencoded.png">
            <a:extLst>
              <a:ext uri="{FF2B5EF4-FFF2-40B4-BE49-F238E27FC236}">
                <a16:creationId xmlns:a16="http://schemas.microsoft.com/office/drawing/2014/main" id="{86E13650-4A09-2B78-4B7E-4DE5B6C53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8930" y="1450215"/>
            <a:ext cx="3296007" cy="2037040"/>
          </a:xfrm>
          <a:prstGeom prst="rect">
            <a:avLst/>
          </a:prstGeom>
        </p:spPr>
      </p:pic>
      <p:sp>
        <p:nvSpPr>
          <p:cNvPr id="13" name="Text 7">
            <a:extLst>
              <a:ext uri="{FF2B5EF4-FFF2-40B4-BE49-F238E27FC236}">
                <a16:creationId xmlns:a16="http://schemas.microsoft.com/office/drawing/2014/main" id="{9A2DE11B-84EE-99DE-A37E-B5FEFA247B2D}"/>
              </a:ext>
            </a:extLst>
          </p:cNvPr>
          <p:cNvSpPr/>
          <p:nvPr/>
        </p:nvSpPr>
        <p:spPr>
          <a:xfrm>
            <a:off x="8018930" y="3543231"/>
            <a:ext cx="371587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hu-HU" sz="2400" b="1" kern="0" spc="-66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Technológiai </a:t>
            </a:r>
          </a:p>
          <a:p>
            <a:pPr marL="0" indent="0" algn="l">
              <a:lnSpc>
                <a:spcPts val="2734"/>
              </a:lnSpc>
              <a:buNone/>
            </a:pPr>
            <a:r>
              <a:rPr lang="hu-HU" sz="2400" b="1" kern="0" spc="-66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innovációk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 8">
            <a:extLst>
              <a:ext uri="{FF2B5EF4-FFF2-40B4-BE49-F238E27FC236}">
                <a16:creationId xmlns:a16="http://schemas.microsoft.com/office/drawing/2014/main" id="{65D8759F-B5B3-F585-E109-409385D03681}"/>
              </a:ext>
            </a:extLst>
          </p:cNvPr>
          <p:cNvSpPr/>
          <p:nvPr/>
        </p:nvSpPr>
        <p:spPr>
          <a:xfrm>
            <a:off x="7978537" y="4245207"/>
            <a:ext cx="358887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hu-HU" sz="2400" kern="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Csúcs-technológiák felfedezése, mint a precíziós gazdálkodás és a függőleges kertművelés.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753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DA353-344D-D022-F456-945122841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29000"/>
            <a:ext cx="10369731" cy="2811419"/>
          </a:xfrm>
          <a:solidFill>
            <a:srgbClr val="344F74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hu-HU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</a:t>
            </a:r>
            <a:r>
              <a:rPr lang="hu-HU" sz="6000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Körforgásos</a:t>
            </a:r>
            <a:r>
              <a:rPr lang="en-US" sz="6000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kern="1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gazdaság</a:t>
            </a:r>
            <a:r>
              <a:rPr lang="en-US" sz="6000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kern="1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</a:t>
            </a:r>
            <a:r>
              <a:rPr lang="en-US" sz="6000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kern="1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élelmiszerláncban</a:t>
            </a:r>
            <a:endParaRPr lang="en-US" sz="6000" kern="1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endParaRPr lang="en-MT" sz="6000" dirty="0">
              <a:solidFill>
                <a:schemeClr val="bg1"/>
              </a:solidFill>
            </a:endParaRPr>
          </a:p>
        </p:txBody>
      </p:sp>
      <p:sp>
        <p:nvSpPr>
          <p:cNvPr id="4" name="Google Shape;108;p3">
            <a:extLst>
              <a:ext uri="{FF2B5EF4-FFF2-40B4-BE49-F238E27FC236}">
                <a16:creationId xmlns:a16="http://schemas.microsoft.com/office/drawing/2014/main" id="{19175706-2613-B9E9-5489-11A23C87286D}"/>
              </a:ext>
            </a:extLst>
          </p:cNvPr>
          <p:cNvSpPr/>
          <p:nvPr/>
        </p:nvSpPr>
        <p:spPr>
          <a:xfrm rot="5400000">
            <a:off x="-8546" y="9578"/>
            <a:ext cx="1157849" cy="1138711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9;p3">
            <a:extLst>
              <a:ext uri="{FF2B5EF4-FFF2-40B4-BE49-F238E27FC236}">
                <a16:creationId xmlns:a16="http://schemas.microsoft.com/office/drawing/2014/main" id="{C05C48E9-6F3C-D645-4A73-114CBD22D4C7}"/>
              </a:ext>
            </a:extLst>
          </p:cNvPr>
          <p:cNvSpPr/>
          <p:nvPr/>
        </p:nvSpPr>
        <p:spPr>
          <a:xfrm rot="-5400000" flipH="1">
            <a:off x="-8547" y="1238666"/>
            <a:ext cx="1157849" cy="1138709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10;p3">
            <a:extLst>
              <a:ext uri="{FF2B5EF4-FFF2-40B4-BE49-F238E27FC236}">
                <a16:creationId xmlns:a16="http://schemas.microsoft.com/office/drawing/2014/main" id="{DD45221A-FC47-51F3-2028-7FE159B349E6}"/>
              </a:ext>
            </a:extLst>
          </p:cNvPr>
          <p:cNvSpPr/>
          <p:nvPr/>
        </p:nvSpPr>
        <p:spPr>
          <a:xfrm rot="-5400000" flipH="1">
            <a:off x="-8545" y="2453908"/>
            <a:ext cx="1157848" cy="1138708"/>
          </a:xfrm>
          <a:prstGeom prst="triangle">
            <a:avLst>
              <a:gd name="adj" fmla="val 10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11;p3">
            <a:extLst>
              <a:ext uri="{FF2B5EF4-FFF2-40B4-BE49-F238E27FC236}">
                <a16:creationId xmlns:a16="http://schemas.microsoft.com/office/drawing/2014/main" id="{A0C82B3C-8915-0898-5615-06997D302B53}"/>
              </a:ext>
            </a:extLst>
          </p:cNvPr>
          <p:cNvSpPr/>
          <p:nvPr/>
        </p:nvSpPr>
        <p:spPr>
          <a:xfrm rot="10800000">
            <a:off x="1210981" y="2464427"/>
            <a:ext cx="1157845" cy="1138707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12;p3">
            <a:extLst>
              <a:ext uri="{FF2B5EF4-FFF2-40B4-BE49-F238E27FC236}">
                <a16:creationId xmlns:a16="http://schemas.microsoft.com/office/drawing/2014/main" id="{4FCFD6E4-6406-E711-12C2-EC76EF4AD78F}"/>
              </a:ext>
            </a:extLst>
          </p:cNvPr>
          <p:cNvSpPr/>
          <p:nvPr/>
        </p:nvSpPr>
        <p:spPr>
          <a:xfrm rot="-5400000">
            <a:off x="632058" y="588971"/>
            <a:ext cx="2315694" cy="1157844"/>
          </a:xfrm>
          <a:prstGeom prst="triangle">
            <a:avLst>
              <a:gd name="adj" fmla="val 5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3">
            <a:extLst>
              <a:ext uri="{FF2B5EF4-FFF2-40B4-BE49-F238E27FC236}">
                <a16:creationId xmlns:a16="http://schemas.microsoft.com/office/drawing/2014/main" id="{7DE934F0-0C85-1BC4-3BFC-D9EE8DA51D04}"/>
              </a:ext>
            </a:extLst>
          </p:cNvPr>
          <p:cNvSpPr/>
          <p:nvPr/>
        </p:nvSpPr>
        <p:spPr>
          <a:xfrm rot="10800000">
            <a:off x="2440074" y="1245374"/>
            <a:ext cx="1157845" cy="1138707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14;p3">
            <a:extLst>
              <a:ext uri="{FF2B5EF4-FFF2-40B4-BE49-F238E27FC236}">
                <a16:creationId xmlns:a16="http://schemas.microsoft.com/office/drawing/2014/main" id="{A16ABDB7-C639-3841-C803-71092F2C16D1}"/>
              </a:ext>
            </a:extLst>
          </p:cNvPr>
          <p:cNvSpPr/>
          <p:nvPr/>
        </p:nvSpPr>
        <p:spPr>
          <a:xfrm rot="-5400000">
            <a:off x="2434793" y="-940"/>
            <a:ext cx="1196120" cy="1157845"/>
          </a:xfrm>
          <a:prstGeom prst="triangle">
            <a:avLst>
              <a:gd name="adj" fmla="val 10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144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03BF7C-CADB-5240-43B5-17ABD1AEAD6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7280" y="3052323"/>
            <a:ext cx="9326880" cy="155575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körforgásos</a:t>
            </a:r>
            <a:r>
              <a:rPr lang="en-US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élelmiszer-gazdaság</a:t>
            </a:r>
            <a:r>
              <a:rPr lang="en-US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természetes</a:t>
            </a:r>
            <a:r>
              <a:rPr lang="en-US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megújulási</a:t>
            </a:r>
            <a:r>
              <a:rPr lang="en-US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rendszereket</a:t>
            </a:r>
            <a:r>
              <a:rPr lang="en-US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utánozza</a:t>
            </a:r>
            <a:r>
              <a:rPr lang="en-US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így</a:t>
            </a:r>
            <a:r>
              <a:rPr lang="en-US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hulladék</a:t>
            </a:r>
            <a:r>
              <a:rPr lang="en-US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</a:t>
            </a:r>
            <a:r>
              <a:rPr lang="en-US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létezik</a:t>
            </a:r>
            <a:r>
              <a:rPr lang="en-US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hu-HU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mert az</a:t>
            </a:r>
            <a:r>
              <a:rPr lang="en-US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egy</a:t>
            </a:r>
            <a:r>
              <a:rPr lang="en-US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újabb</a:t>
            </a:r>
            <a:r>
              <a:rPr lang="en-US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ciklus</a:t>
            </a:r>
            <a:r>
              <a:rPr lang="en-US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alapanyaga</a:t>
            </a:r>
            <a:r>
              <a:rPr lang="en-US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s-E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 2">
            <a:extLst>
              <a:ext uri="{FF2B5EF4-FFF2-40B4-BE49-F238E27FC236}">
                <a16:creationId xmlns:a16="http://schemas.microsoft.com/office/drawing/2014/main" id="{D48DC409-A402-EDF6-24E8-C49AB9D99EF0}"/>
              </a:ext>
            </a:extLst>
          </p:cNvPr>
          <p:cNvSpPr/>
          <p:nvPr/>
        </p:nvSpPr>
        <p:spPr>
          <a:xfrm>
            <a:off x="3458524" y="1559250"/>
            <a:ext cx="508640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000" b="1" dirty="0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 a k</a:t>
            </a:r>
            <a:r>
              <a:rPr lang="hu-HU" sz="4000" b="1" dirty="0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ő</a:t>
            </a:r>
            <a:r>
              <a:rPr lang="en-US" sz="4000" b="1" dirty="0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hu-HU" sz="4000" b="1" dirty="0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forgásos</a:t>
            </a:r>
            <a:r>
              <a:rPr lang="en-US" sz="4000" b="1" dirty="0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gazdaság</a:t>
            </a:r>
            <a:r>
              <a:rPr lang="en-US" sz="4000" b="1" dirty="0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</a:t>
            </a:r>
            <a:r>
              <a:rPr lang="en-US" sz="4000" b="1" dirty="0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hu-HU" sz="4000" b="1" dirty="0">
              <a:solidFill>
                <a:srgbClr val="E89F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ts val="5468"/>
              </a:lnSpc>
              <a:buNone/>
            </a:pPr>
            <a:r>
              <a:rPr lang="en-US" sz="4000" b="1" dirty="0" err="1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élelmiszeriparban</a:t>
            </a:r>
            <a:r>
              <a:rPr lang="en-US" sz="4000" b="1" dirty="0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4000" dirty="0">
              <a:solidFill>
                <a:srgbClr val="E89F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893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1">
            <a:extLst>
              <a:ext uri="{FF2B5EF4-FFF2-40B4-BE49-F238E27FC236}">
                <a16:creationId xmlns:a16="http://schemas.microsoft.com/office/drawing/2014/main" id="{D42468EF-3BEA-BBB5-F98E-E3AFF0B77827}"/>
              </a:ext>
            </a:extLst>
          </p:cNvPr>
          <p:cNvSpPr/>
          <p:nvPr/>
        </p:nvSpPr>
        <p:spPr>
          <a:xfrm>
            <a:off x="914400" y="170056"/>
            <a:ext cx="11198578" cy="13492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35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3500" b="1" dirty="0" err="1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körforgásos</a:t>
            </a:r>
            <a:r>
              <a:rPr lang="en-US" sz="35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gazdaság</a:t>
            </a:r>
            <a:r>
              <a:rPr lang="en-US" sz="35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élelmiszerláncban</a:t>
            </a:r>
            <a:r>
              <a:rPr lang="en-US" sz="35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történő</a:t>
            </a:r>
            <a:r>
              <a:rPr lang="en-US" sz="35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megvalósításának</a:t>
            </a:r>
            <a:r>
              <a:rPr lang="en-US" sz="3500" b="1" dirty="0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kihívásai</a:t>
            </a:r>
            <a:r>
              <a:rPr lang="en-US" sz="3500" b="1" dirty="0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3500" b="1" dirty="0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akadályai</a:t>
            </a:r>
            <a:endParaRPr lang="en-US" sz="3500" b="1" dirty="0">
              <a:solidFill>
                <a:srgbClr val="E89F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 1" descr="preencoded.png">
            <a:extLst>
              <a:ext uri="{FF2B5EF4-FFF2-40B4-BE49-F238E27FC236}">
                <a16:creationId xmlns:a16="http://schemas.microsoft.com/office/drawing/2014/main" id="{DB697FD9-5938-2744-C2B3-0A92E3742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55" y="1605376"/>
            <a:ext cx="3128010" cy="1933218"/>
          </a:xfrm>
          <a:prstGeom prst="rect">
            <a:avLst/>
          </a:prstGeom>
        </p:spPr>
      </p:pic>
      <p:sp>
        <p:nvSpPr>
          <p:cNvPr id="7" name="Text 2">
            <a:extLst>
              <a:ext uri="{FF2B5EF4-FFF2-40B4-BE49-F238E27FC236}">
                <a16:creationId xmlns:a16="http://schemas.microsoft.com/office/drawing/2014/main" id="{1ECFB1AE-6F89-BBA7-2D25-3CAB7E055ED9}"/>
              </a:ext>
            </a:extLst>
          </p:cNvPr>
          <p:cNvSpPr/>
          <p:nvPr/>
        </p:nvSpPr>
        <p:spPr>
          <a:xfrm>
            <a:off x="1087755" y="3802079"/>
            <a:ext cx="2108716" cy="3294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94"/>
              </a:lnSpc>
              <a:buNone/>
            </a:pPr>
            <a:r>
              <a:rPr lang="hu-HU" sz="24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Élelmiszer-pazarlás</a:t>
            </a:r>
            <a:endParaRPr lang="en-US" sz="24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3">
            <a:extLst>
              <a:ext uri="{FF2B5EF4-FFF2-40B4-BE49-F238E27FC236}">
                <a16:creationId xmlns:a16="http://schemas.microsoft.com/office/drawing/2014/main" id="{E8C8598E-158B-4614-3DCC-0B918C7C67A7}"/>
              </a:ext>
            </a:extLst>
          </p:cNvPr>
          <p:cNvSpPr/>
          <p:nvPr/>
        </p:nvSpPr>
        <p:spPr>
          <a:xfrm>
            <a:off x="1087755" y="4216405"/>
            <a:ext cx="3292334" cy="13492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57"/>
              </a:lnSpc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élelmiszerpazarlás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csökkentése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innovatív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csomagolás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0DCBFD8E-5A7F-88A4-08AD-A6CCAB757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995" y="1605376"/>
            <a:ext cx="3128010" cy="1933218"/>
          </a:xfrm>
          <a:prstGeom prst="rect">
            <a:avLst/>
          </a:prstGeom>
        </p:spPr>
      </p:pic>
      <p:sp>
        <p:nvSpPr>
          <p:cNvPr id="10" name="Text 4">
            <a:extLst>
              <a:ext uri="{FF2B5EF4-FFF2-40B4-BE49-F238E27FC236}">
                <a16:creationId xmlns:a16="http://schemas.microsoft.com/office/drawing/2014/main" id="{AF9564E0-6E4B-FDE3-952D-0D9F0811B938}"/>
              </a:ext>
            </a:extLst>
          </p:cNvPr>
          <p:cNvSpPr/>
          <p:nvPr/>
        </p:nvSpPr>
        <p:spPr>
          <a:xfrm>
            <a:off x="4531995" y="3802079"/>
            <a:ext cx="2118360" cy="3294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94"/>
              </a:lnSpc>
              <a:buNone/>
            </a:pPr>
            <a:r>
              <a:rPr lang="hu-HU" sz="24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Műanyagszennyezés</a:t>
            </a:r>
            <a:endParaRPr lang="en-US" sz="24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 5">
            <a:extLst>
              <a:ext uri="{FF2B5EF4-FFF2-40B4-BE49-F238E27FC236}">
                <a16:creationId xmlns:a16="http://schemas.microsoft.com/office/drawing/2014/main" id="{DEB87EC7-05DF-1117-ADA8-39364CCA064E}"/>
              </a:ext>
            </a:extLst>
          </p:cNvPr>
          <p:cNvSpPr/>
          <p:nvPr/>
        </p:nvSpPr>
        <p:spPr>
          <a:xfrm>
            <a:off x="4531995" y="4216405"/>
            <a:ext cx="3279918" cy="1686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57"/>
              </a:lnSpc>
              <a:buNone/>
            </a:pP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műanyaghulladék kezelése, az </a:t>
            </a:r>
            <a:r>
              <a:rPr lang="hu-H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újrahasz-nosítása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tudatosság növelése.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Image 3" descr="preencoded.png">
            <a:extLst>
              <a:ext uri="{FF2B5EF4-FFF2-40B4-BE49-F238E27FC236}">
                <a16:creationId xmlns:a16="http://schemas.microsoft.com/office/drawing/2014/main" id="{487C60C7-D216-5DA8-96D6-8EBA4DDF4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6235" y="1605376"/>
            <a:ext cx="3128010" cy="1933218"/>
          </a:xfrm>
          <a:prstGeom prst="rect">
            <a:avLst/>
          </a:prstGeom>
        </p:spPr>
      </p:pic>
      <p:sp>
        <p:nvSpPr>
          <p:cNvPr id="13" name="Text 6">
            <a:extLst>
              <a:ext uri="{FF2B5EF4-FFF2-40B4-BE49-F238E27FC236}">
                <a16:creationId xmlns:a16="http://schemas.microsoft.com/office/drawing/2014/main" id="{3C46646D-9777-0433-72DF-40C3E37F74F1}"/>
              </a:ext>
            </a:extLst>
          </p:cNvPr>
          <p:cNvSpPr/>
          <p:nvPr/>
        </p:nvSpPr>
        <p:spPr>
          <a:xfrm>
            <a:off x="7976234" y="3802079"/>
            <a:ext cx="4001277" cy="6588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94"/>
              </a:lnSpc>
              <a:buNone/>
            </a:pPr>
            <a:r>
              <a:rPr lang="en-US" sz="2400" b="1" dirty="0" err="1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Átalakuló</a:t>
            </a:r>
            <a:r>
              <a:rPr lang="en-US" sz="24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mezőgazdaság</a:t>
            </a:r>
            <a:endParaRPr lang="en-US" sz="24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 7">
            <a:extLst>
              <a:ext uri="{FF2B5EF4-FFF2-40B4-BE49-F238E27FC236}">
                <a16:creationId xmlns:a16="http://schemas.microsoft.com/office/drawing/2014/main" id="{1DA95552-DFCE-5400-A4AE-E300DFDC7844}"/>
              </a:ext>
            </a:extLst>
          </p:cNvPr>
          <p:cNvSpPr/>
          <p:nvPr/>
        </p:nvSpPr>
        <p:spPr>
          <a:xfrm>
            <a:off x="7976234" y="4216405"/>
            <a:ext cx="3431823" cy="1686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57"/>
              </a:lnSpc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regeneratív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gazdálkodási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gyakorlatok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bevezetése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biogazdálkodásra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való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áttérés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138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DA353-344D-D022-F456-945122841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200400"/>
            <a:ext cx="10369731" cy="3040019"/>
          </a:xfrm>
          <a:solidFill>
            <a:srgbClr val="344F74"/>
          </a:solidFill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hu-HU" sz="6000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4) </a:t>
            </a:r>
            <a:r>
              <a:rPr lang="en-US" sz="6000" kern="1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Fenntartható</a:t>
            </a:r>
            <a:r>
              <a:rPr lang="en-US" sz="6000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kern="1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élelmiszer-fogyasztás</a:t>
            </a:r>
            <a:r>
              <a:rPr lang="en-US" sz="6000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hu-HU" sz="6000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 legyen </a:t>
            </a:r>
            <a:r>
              <a:rPr lang="en-US" sz="6000" kern="1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élelmiszerpazarlás</a:t>
            </a:r>
            <a:r>
              <a:rPr lang="en-US" sz="6000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4" name="Google Shape;108;p3">
            <a:extLst>
              <a:ext uri="{FF2B5EF4-FFF2-40B4-BE49-F238E27FC236}">
                <a16:creationId xmlns:a16="http://schemas.microsoft.com/office/drawing/2014/main" id="{19175706-2613-B9E9-5489-11A23C87286D}"/>
              </a:ext>
            </a:extLst>
          </p:cNvPr>
          <p:cNvSpPr/>
          <p:nvPr/>
        </p:nvSpPr>
        <p:spPr>
          <a:xfrm rot="5400000">
            <a:off x="-8546" y="9578"/>
            <a:ext cx="1157849" cy="1138711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9;p3">
            <a:extLst>
              <a:ext uri="{FF2B5EF4-FFF2-40B4-BE49-F238E27FC236}">
                <a16:creationId xmlns:a16="http://schemas.microsoft.com/office/drawing/2014/main" id="{C05C48E9-6F3C-D645-4A73-114CBD22D4C7}"/>
              </a:ext>
            </a:extLst>
          </p:cNvPr>
          <p:cNvSpPr/>
          <p:nvPr/>
        </p:nvSpPr>
        <p:spPr>
          <a:xfrm rot="-5400000" flipH="1">
            <a:off x="-8547" y="1238666"/>
            <a:ext cx="1157849" cy="1138709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10;p3">
            <a:extLst>
              <a:ext uri="{FF2B5EF4-FFF2-40B4-BE49-F238E27FC236}">
                <a16:creationId xmlns:a16="http://schemas.microsoft.com/office/drawing/2014/main" id="{DD45221A-FC47-51F3-2028-7FE159B349E6}"/>
              </a:ext>
            </a:extLst>
          </p:cNvPr>
          <p:cNvSpPr/>
          <p:nvPr/>
        </p:nvSpPr>
        <p:spPr>
          <a:xfrm rot="-5400000" flipH="1">
            <a:off x="-8545" y="2453908"/>
            <a:ext cx="1157848" cy="1138708"/>
          </a:xfrm>
          <a:prstGeom prst="triangle">
            <a:avLst>
              <a:gd name="adj" fmla="val 10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11;p3">
            <a:extLst>
              <a:ext uri="{FF2B5EF4-FFF2-40B4-BE49-F238E27FC236}">
                <a16:creationId xmlns:a16="http://schemas.microsoft.com/office/drawing/2014/main" id="{A0C82B3C-8915-0898-5615-06997D302B53}"/>
              </a:ext>
            </a:extLst>
          </p:cNvPr>
          <p:cNvSpPr/>
          <p:nvPr/>
        </p:nvSpPr>
        <p:spPr>
          <a:xfrm rot="10800000">
            <a:off x="1210981" y="2464427"/>
            <a:ext cx="1157845" cy="1138707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12;p3">
            <a:extLst>
              <a:ext uri="{FF2B5EF4-FFF2-40B4-BE49-F238E27FC236}">
                <a16:creationId xmlns:a16="http://schemas.microsoft.com/office/drawing/2014/main" id="{4FCFD6E4-6406-E711-12C2-EC76EF4AD78F}"/>
              </a:ext>
            </a:extLst>
          </p:cNvPr>
          <p:cNvSpPr/>
          <p:nvPr/>
        </p:nvSpPr>
        <p:spPr>
          <a:xfrm rot="-5400000">
            <a:off x="632058" y="588971"/>
            <a:ext cx="2315694" cy="1157844"/>
          </a:xfrm>
          <a:prstGeom prst="triangle">
            <a:avLst>
              <a:gd name="adj" fmla="val 5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3">
            <a:extLst>
              <a:ext uri="{FF2B5EF4-FFF2-40B4-BE49-F238E27FC236}">
                <a16:creationId xmlns:a16="http://schemas.microsoft.com/office/drawing/2014/main" id="{7DE934F0-0C85-1BC4-3BFC-D9EE8DA51D04}"/>
              </a:ext>
            </a:extLst>
          </p:cNvPr>
          <p:cNvSpPr/>
          <p:nvPr/>
        </p:nvSpPr>
        <p:spPr>
          <a:xfrm rot="10800000">
            <a:off x="2440074" y="1245374"/>
            <a:ext cx="1157845" cy="1138707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14;p3">
            <a:extLst>
              <a:ext uri="{FF2B5EF4-FFF2-40B4-BE49-F238E27FC236}">
                <a16:creationId xmlns:a16="http://schemas.microsoft.com/office/drawing/2014/main" id="{A16ABDB7-C639-3841-C803-71092F2C16D1}"/>
              </a:ext>
            </a:extLst>
          </p:cNvPr>
          <p:cNvSpPr/>
          <p:nvPr/>
        </p:nvSpPr>
        <p:spPr>
          <a:xfrm rot="-5400000">
            <a:off x="2434793" y="-940"/>
            <a:ext cx="1196120" cy="1157845"/>
          </a:xfrm>
          <a:prstGeom prst="triangle">
            <a:avLst>
              <a:gd name="adj" fmla="val 10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6657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>
            <a:extLst>
              <a:ext uri="{FF2B5EF4-FFF2-40B4-BE49-F238E27FC236}">
                <a16:creationId xmlns:a16="http://schemas.microsoft.com/office/drawing/2014/main" id="{0D532C34-D878-D0CD-F560-8EA5F10CCCCA}"/>
              </a:ext>
            </a:extLst>
          </p:cNvPr>
          <p:cNvSpPr/>
          <p:nvPr/>
        </p:nvSpPr>
        <p:spPr>
          <a:xfrm>
            <a:off x="411466" y="577060"/>
            <a:ext cx="5056612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hu-HU" sz="40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Fenntartható élelmiszer-fogyasztás</a:t>
            </a:r>
            <a:endParaRPr lang="en-US" sz="40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6660991C-6431-B8A8-4AEF-7CA5BDEE3D2A}"/>
              </a:ext>
            </a:extLst>
          </p:cNvPr>
          <p:cNvSpPr/>
          <p:nvPr/>
        </p:nvSpPr>
        <p:spPr>
          <a:xfrm>
            <a:off x="411466" y="2673226"/>
            <a:ext cx="5056612" cy="31149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buNone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fenntartható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élelmiszer</a:t>
            </a:r>
            <a:r>
              <a:rPr lang="hu-H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fogyasztás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gyakorlatot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jelenti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amikor</a:t>
            </a:r>
            <a:r>
              <a:rPr lang="hu-H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tudatosan választjuk meg az általunk fogyasztott élelmiszereket, minimalizáljuk a káros környezeti hatásokat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69CCEF1-5C46-62B4-01EB-D6FFBB83C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11862">
            <a:off x="5925670" y="894230"/>
            <a:ext cx="3021107" cy="4531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66037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929DE8B8-928E-AF98-2BF9-F21239B957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581741"/>
              </p:ext>
            </p:extLst>
          </p:nvPr>
        </p:nvGraphicFramePr>
        <p:xfrm>
          <a:off x="905256" y="2280532"/>
          <a:ext cx="11072255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198">
                  <a:extLst>
                    <a:ext uri="{9D8B030D-6E8A-4147-A177-3AD203B41FA5}">
                      <a16:colId xmlns:a16="http://schemas.microsoft.com/office/drawing/2014/main" val="4188012418"/>
                    </a:ext>
                  </a:extLst>
                </a:gridCol>
                <a:gridCol w="3851564">
                  <a:extLst>
                    <a:ext uri="{9D8B030D-6E8A-4147-A177-3AD203B41FA5}">
                      <a16:colId xmlns:a16="http://schemas.microsoft.com/office/drawing/2014/main" val="2568239967"/>
                    </a:ext>
                  </a:extLst>
                </a:gridCol>
                <a:gridCol w="3692493">
                  <a:extLst>
                    <a:ext uri="{9D8B030D-6E8A-4147-A177-3AD203B41FA5}">
                      <a16:colId xmlns:a16="http://schemas.microsoft.com/office/drawing/2014/main" val="3531497599"/>
                    </a:ext>
                  </a:extLst>
                </a:gridCol>
              </a:tblGrid>
              <a:tr h="2177289"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>
                          <a:solidFill>
                            <a:srgbClr val="344F7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Élelmiszer-pazarlás</a:t>
                      </a:r>
                    </a:p>
                    <a:p>
                      <a:pPr algn="ctr"/>
                      <a:endParaRPr lang="es-ES" sz="18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Az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emberi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fogyasztásra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termelt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élelmiszerek</a:t>
                      </a:r>
                      <a:r>
                        <a:rPr lang="en-US" sz="2400" b="1" dirty="0">
                          <a:solidFill>
                            <a:srgbClr val="0033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hu-HU" sz="2400" b="1" dirty="0">
                          <a:solidFill>
                            <a:srgbClr val="0033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kb.</a:t>
                      </a:r>
                      <a:r>
                        <a:rPr lang="en-US" sz="2400" b="1" dirty="0">
                          <a:solidFill>
                            <a:srgbClr val="0033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33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egyharmada</a:t>
                      </a:r>
                      <a:r>
                        <a:rPr lang="en-US" sz="2400" b="1" dirty="0">
                          <a:solidFill>
                            <a:srgbClr val="0033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33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kárba</a:t>
                      </a:r>
                      <a:r>
                        <a:rPr lang="en-US" sz="2400" b="1" dirty="0">
                          <a:solidFill>
                            <a:srgbClr val="0033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33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vész</a:t>
                      </a:r>
                      <a:r>
                        <a:rPr lang="hu-HU" sz="2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s-ES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>
                          <a:solidFill>
                            <a:srgbClr val="344F7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Hús- és tejtermékek túlzott fogyasztása</a:t>
                      </a:r>
                      <a:endParaRPr lang="hu-HU" sz="2800" b="1" dirty="0">
                        <a:solidFill>
                          <a:srgbClr val="344F74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n-US" sz="2400" b="1" dirty="0">
                          <a:solidFill>
                            <a:srgbClr val="0033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 </a:t>
                      </a:r>
                      <a:r>
                        <a:rPr lang="en-US" sz="2400" b="1" dirty="0" err="1">
                          <a:solidFill>
                            <a:srgbClr val="0033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hús</a:t>
                      </a:r>
                      <a:r>
                        <a:rPr lang="en-US" sz="2400" b="1" dirty="0">
                          <a:solidFill>
                            <a:srgbClr val="0033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rgbClr val="0033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és</a:t>
                      </a:r>
                      <a:r>
                        <a:rPr lang="en-US" sz="2400" b="1" dirty="0">
                          <a:solidFill>
                            <a:srgbClr val="0033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33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tejtermékek</a:t>
                      </a:r>
                      <a:r>
                        <a:rPr lang="en-US" sz="2400" b="1" dirty="0">
                          <a:solidFill>
                            <a:srgbClr val="0033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33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iránti</a:t>
                      </a:r>
                      <a:r>
                        <a:rPr lang="en-US" sz="2400" b="1" dirty="0">
                          <a:solidFill>
                            <a:srgbClr val="0033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33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nagy</a:t>
                      </a:r>
                      <a:r>
                        <a:rPr lang="en-US" sz="2400" b="1" dirty="0">
                          <a:solidFill>
                            <a:srgbClr val="0033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33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kereslet</a:t>
                      </a:r>
                      <a:r>
                        <a:rPr lang="en-US" sz="2400" b="1" dirty="0">
                          <a:solidFill>
                            <a:srgbClr val="0033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hozzájárul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az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erdőirtáshoz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hu-HU" sz="2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és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vízszennyezéshez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s-ES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s-ES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b="1" dirty="0">
                          <a:solidFill>
                            <a:srgbClr val="344F7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Ipari mezőgazdaság</a:t>
                      </a:r>
                      <a:endParaRPr lang="es-ES" sz="3200" b="1" dirty="0">
                        <a:solidFill>
                          <a:srgbClr val="344F74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 nagyüzemi mezőgaz-</a:t>
                      </a:r>
                      <a:r>
                        <a:rPr lang="hu-HU" sz="24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daság</a:t>
                      </a:r>
                      <a:r>
                        <a:rPr lang="hu-HU" sz="2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nagymértékben használ </a:t>
                      </a:r>
                      <a:r>
                        <a:rPr lang="hu-HU" sz="2400" b="1" dirty="0">
                          <a:solidFill>
                            <a:srgbClr val="0033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növényvédő szereket, műtrágyákat</a:t>
                      </a:r>
                      <a:r>
                        <a:rPr lang="hu-HU" sz="2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ezek károsíthatják az az emberi egészséget.</a:t>
                      </a:r>
                      <a:endParaRPr lang="es-ES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s-ES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949522"/>
                  </a:ext>
                </a:extLst>
              </a:tr>
            </a:tbl>
          </a:graphicData>
        </a:graphic>
      </p:graphicFrame>
      <p:sp>
        <p:nvSpPr>
          <p:cNvPr id="5" name="Text 3">
            <a:extLst>
              <a:ext uri="{FF2B5EF4-FFF2-40B4-BE49-F238E27FC236}">
                <a16:creationId xmlns:a16="http://schemas.microsoft.com/office/drawing/2014/main" id="{402608F4-0397-6CDD-F354-4D0C52335CA4}"/>
              </a:ext>
            </a:extLst>
          </p:cNvPr>
          <p:cNvSpPr/>
          <p:nvPr/>
        </p:nvSpPr>
        <p:spPr>
          <a:xfrm>
            <a:off x="190589" y="157868"/>
            <a:ext cx="10029191" cy="7283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0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4000" b="1" dirty="0" err="1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</a:t>
            </a:r>
            <a:r>
              <a:rPr lang="en-US" sz="40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fenntartható</a:t>
            </a:r>
            <a:r>
              <a:rPr lang="en-US" sz="40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élelmiszer</a:t>
            </a:r>
            <a:r>
              <a:rPr lang="hu-HU" sz="40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</a:p>
          <a:p>
            <a:pPr marL="0" indent="0">
              <a:lnSpc>
                <a:spcPts val="5468"/>
              </a:lnSpc>
              <a:buNone/>
            </a:pPr>
            <a:r>
              <a:rPr lang="en-US" sz="4000" b="1" dirty="0" err="1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fogyasztás</a:t>
            </a:r>
            <a:r>
              <a:rPr lang="en-US" sz="40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okai</a:t>
            </a:r>
            <a:endParaRPr lang="en-US" sz="40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2DB5E2DA-5C2F-5E90-F118-3A6AA288B610}"/>
              </a:ext>
            </a:extLst>
          </p:cNvPr>
          <p:cNvSpPr/>
          <p:nvPr/>
        </p:nvSpPr>
        <p:spPr>
          <a:xfrm>
            <a:off x="2365286" y="1780588"/>
            <a:ext cx="499943" cy="499943"/>
          </a:xfrm>
          <a:prstGeom prst="roundRect">
            <a:avLst>
              <a:gd name="adj" fmla="val 0"/>
            </a:avLst>
          </a:prstGeom>
          <a:solidFill>
            <a:srgbClr val="E89F56"/>
          </a:solidFill>
          <a:ln w="13811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19B35718-B286-103E-AD1E-9301B175B098}"/>
              </a:ext>
            </a:extLst>
          </p:cNvPr>
          <p:cNvSpPr/>
          <p:nvPr/>
        </p:nvSpPr>
        <p:spPr>
          <a:xfrm>
            <a:off x="5846027" y="1780587"/>
            <a:ext cx="499943" cy="499943"/>
          </a:xfrm>
          <a:prstGeom prst="roundRect">
            <a:avLst>
              <a:gd name="adj" fmla="val 0"/>
            </a:avLst>
          </a:prstGeom>
          <a:solidFill>
            <a:srgbClr val="E89F56"/>
          </a:solidFill>
          <a:ln w="13811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C374703B-5784-0450-C34F-BBE86FB7337F}"/>
              </a:ext>
            </a:extLst>
          </p:cNvPr>
          <p:cNvSpPr/>
          <p:nvPr/>
        </p:nvSpPr>
        <p:spPr>
          <a:xfrm>
            <a:off x="9920323" y="1780588"/>
            <a:ext cx="499943" cy="499943"/>
          </a:xfrm>
          <a:prstGeom prst="roundRect">
            <a:avLst>
              <a:gd name="adj" fmla="val 0"/>
            </a:avLst>
          </a:prstGeom>
          <a:solidFill>
            <a:srgbClr val="E89F56"/>
          </a:solidFill>
          <a:ln w="13811">
            <a:solidFill>
              <a:srgbClr val="B5B7E3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641D4C43-159E-2DDC-9C44-48A09A1840A1}"/>
              </a:ext>
            </a:extLst>
          </p:cNvPr>
          <p:cNvSpPr/>
          <p:nvPr/>
        </p:nvSpPr>
        <p:spPr>
          <a:xfrm>
            <a:off x="2554297" y="1822317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8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28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892AE86C-8C5C-772E-9A52-998B13B98366}"/>
              </a:ext>
            </a:extLst>
          </p:cNvPr>
          <p:cNvSpPr/>
          <p:nvPr/>
        </p:nvSpPr>
        <p:spPr>
          <a:xfrm>
            <a:off x="6040790" y="1780585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8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28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22A6D604-D926-470F-9796-D801C0FC07E0}"/>
              </a:ext>
            </a:extLst>
          </p:cNvPr>
          <p:cNvSpPr/>
          <p:nvPr/>
        </p:nvSpPr>
        <p:spPr>
          <a:xfrm>
            <a:off x="10097860" y="1822317"/>
            <a:ext cx="121920" cy="416481"/>
          </a:xfrm>
          <a:prstGeom prst="rect">
            <a:avLst/>
          </a:prstGeom>
          <a:solidFill>
            <a:srgbClr val="E89F56"/>
          </a:solidFill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8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28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915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>
            <a:extLst>
              <a:ext uri="{FF2B5EF4-FFF2-40B4-BE49-F238E27FC236}">
                <a16:creationId xmlns:a16="http://schemas.microsoft.com/office/drawing/2014/main" id="{8C6CDB29-DE27-AE68-4ABC-DD0F16104802}"/>
              </a:ext>
            </a:extLst>
          </p:cNvPr>
          <p:cNvSpPr/>
          <p:nvPr/>
        </p:nvSpPr>
        <p:spPr>
          <a:xfrm>
            <a:off x="698155" y="134470"/>
            <a:ext cx="9800512" cy="8878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4000" b="1" dirty="0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</a:t>
            </a:r>
            <a:r>
              <a:rPr lang="hu-HU" sz="4000" b="1" dirty="0" err="1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égiák</a:t>
            </a:r>
            <a:r>
              <a:rPr lang="en-US" sz="40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40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40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40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fenntartható élelmiszerfogyasztás támogatására</a:t>
            </a:r>
            <a:endParaRPr lang="en-US" sz="40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DC48B213-4A72-0AA5-CC77-CE6D02689D32}"/>
              </a:ext>
            </a:extLst>
          </p:cNvPr>
          <p:cNvSpPr/>
          <p:nvPr/>
        </p:nvSpPr>
        <p:spPr>
          <a:xfrm>
            <a:off x="5432485" y="1675213"/>
            <a:ext cx="67677" cy="3113800"/>
          </a:xfrm>
          <a:prstGeom prst="roundRect">
            <a:avLst>
              <a:gd name="adj" fmla="val 225401"/>
            </a:avLst>
          </a:prstGeom>
          <a:solidFill>
            <a:schemeClr val="accent2"/>
          </a:solidFill>
          <a:ln/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631871CB-222A-B8B3-6938-FBD3BB3D4B34}"/>
              </a:ext>
            </a:extLst>
          </p:cNvPr>
          <p:cNvSpPr/>
          <p:nvPr/>
        </p:nvSpPr>
        <p:spPr>
          <a:xfrm>
            <a:off x="5693948" y="2060736"/>
            <a:ext cx="669872" cy="45719"/>
          </a:xfrm>
          <a:prstGeom prst="roundRect">
            <a:avLst>
              <a:gd name="adj" fmla="val 225401"/>
            </a:avLst>
          </a:prstGeom>
          <a:solidFill>
            <a:schemeClr val="accent2"/>
          </a:solidFill>
          <a:ln/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FCC3A420-E513-637E-4406-B50113CD90ED}"/>
              </a:ext>
            </a:extLst>
          </p:cNvPr>
          <p:cNvSpPr/>
          <p:nvPr/>
        </p:nvSpPr>
        <p:spPr>
          <a:xfrm>
            <a:off x="5213649" y="1842019"/>
            <a:ext cx="430571" cy="319596"/>
          </a:xfrm>
          <a:prstGeom prst="roundRect">
            <a:avLst>
              <a:gd name="adj" fmla="val 20003"/>
            </a:avLst>
          </a:prstGeom>
          <a:solidFill>
            <a:schemeClr val="accent2"/>
          </a:solidFill>
          <a:ln w="13335">
            <a:solidFill>
              <a:srgbClr val="D7C5C1"/>
            </a:solidFill>
            <a:prstDash val="solid"/>
          </a:ln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3F516030-CA62-F3CD-39B0-07A9D8067589}"/>
              </a:ext>
            </a:extLst>
          </p:cNvPr>
          <p:cNvSpPr/>
          <p:nvPr/>
        </p:nvSpPr>
        <p:spPr>
          <a:xfrm>
            <a:off x="5390866" y="1763572"/>
            <a:ext cx="109297" cy="266356"/>
          </a:xfrm>
          <a:prstGeom prst="rect">
            <a:avLst/>
          </a:prstGeom>
          <a:solidFill>
            <a:schemeClr val="accent2"/>
          </a:solidFill>
          <a:ln/>
        </p:spPr>
        <p:txBody>
          <a:bodyPr wrap="none" rtlCol="0" anchor="t"/>
          <a:lstStyle/>
          <a:p>
            <a:pPr marL="0" indent="0" algn="ctr">
              <a:lnSpc>
                <a:spcPts val="3152"/>
              </a:lnSpc>
              <a:buNone/>
            </a:pPr>
            <a:r>
              <a:rPr lang="en-US" sz="2522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2522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C5FF4A14-FF0C-61B8-2AA3-1FA9E3DCB1EA}"/>
              </a:ext>
            </a:extLst>
          </p:cNvPr>
          <p:cNvSpPr/>
          <p:nvPr/>
        </p:nvSpPr>
        <p:spPr>
          <a:xfrm>
            <a:off x="6339017" y="1914598"/>
            <a:ext cx="3651650" cy="37628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27"/>
              </a:lnSpc>
              <a:buNone/>
            </a:pPr>
            <a:r>
              <a:rPr lang="hu-HU" sz="24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Fogyasztók oktatása</a:t>
            </a:r>
            <a:endParaRPr lang="en-US" sz="24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F8AD45A5-8A83-74F4-F873-82768FF9EC95}"/>
              </a:ext>
            </a:extLst>
          </p:cNvPr>
          <p:cNvSpPr/>
          <p:nvPr/>
        </p:nvSpPr>
        <p:spPr>
          <a:xfrm>
            <a:off x="6357226" y="2290881"/>
            <a:ext cx="5209799" cy="14929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690"/>
              </a:lnSpc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 </a:t>
            </a:r>
            <a:r>
              <a:rPr lang="en-US" sz="2400" b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élelmiszerválasztás</a:t>
            </a:r>
            <a:r>
              <a: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környezeti</a:t>
            </a:r>
            <a:r>
              <a: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társadalmi</a:t>
            </a:r>
            <a:r>
              <a: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hatásainak</a:t>
            </a:r>
            <a:r>
              <a: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tudatosítása</a:t>
            </a:r>
            <a:r>
              <a: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segít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hogy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egyének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fenntart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hatóbb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döntéseket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hozzanak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76AC79AD-2D30-4B2F-39EB-77EE7BF12E12}"/>
              </a:ext>
            </a:extLst>
          </p:cNvPr>
          <p:cNvSpPr/>
          <p:nvPr/>
        </p:nvSpPr>
        <p:spPr>
          <a:xfrm>
            <a:off x="4466414" y="3128131"/>
            <a:ext cx="669872" cy="45719"/>
          </a:xfrm>
          <a:prstGeom prst="roundRect">
            <a:avLst>
              <a:gd name="adj" fmla="val 225401"/>
            </a:avLst>
          </a:prstGeom>
          <a:solidFill>
            <a:schemeClr val="accent2"/>
          </a:solidFill>
          <a:ln/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FDDD7032-E4EA-75D7-2B36-C8560F6C6289}"/>
              </a:ext>
            </a:extLst>
          </p:cNvPr>
          <p:cNvSpPr/>
          <p:nvPr/>
        </p:nvSpPr>
        <p:spPr>
          <a:xfrm>
            <a:off x="5213649" y="2909415"/>
            <a:ext cx="430571" cy="319596"/>
          </a:xfrm>
          <a:prstGeom prst="roundRect">
            <a:avLst>
              <a:gd name="adj" fmla="val 20003"/>
            </a:avLst>
          </a:prstGeom>
          <a:solidFill>
            <a:schemeClr val="accent2"/>
          </a:solidFill>
          <a:ln w="13335">
            <a:solidFill>
              <a:srgbClr val="D7C5C1"/>
            </a:solidFill>
            <a:prstDash val="solid"/>
          </a:ln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12F9D546-9B2E-855D-30D2-C14CBC4DDC9B}"/>
              </a:ext>
            </a:extLst>
          </p:cNvPr>
          <p:cNvSpPr/>
          <p:nvPr/>
        </p:nvSpPr>
        <p:spPr>
          <a:xfrm>
            <a:off x="5373789" y="2822909"/>
            <a:ext cx="143453" cy="266356"/>
          </a:xfrm>
          <a:prstGeom prst="rect">
            <a:avLst/>
          </a:prstGeom>
          <a:solidFill>
            <a:schemeClr val="accent2"/>
          </a:solidFill>
          <a:ln/>
        </p:spPr>
        <p:txBody>
          <a:bodyPr wrap="none" rtlCol="0" anchor="t"/>
          <a:lstStyle/>
          <a:p>
            <a:pPr marL="0" indent="0" algn="ctr">
              <a:lnSpc>
                <a:spcPts val="3152"/>
              </a:lnSpc>
              <a:buNone/>
            </a:pPr>
            <a:r>
              <a:rPr lang="en-US" sz="2522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2522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4E4A30C1-02D4-0733-FDBB-2A042200A721}"/>
              </a:ext>
            </a:extLst>
          </p:cNvPr>
          <p:cNvSpPr/>
          <p:nvPr/>
        </p:nvSpPr>
        <p:spPr>
          <a:xfrm>
            <a:off x="968371" y="2956088"/>
            <a:ext cx="3468607" cy="4729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627"/>
              </a:lnSpc>
              <a:buNone/>
            </a:pPr>
            <a:r>
              <a:rPr lang="hu-HU" sz="24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Növényi alapú étrendek </a:t>
            </a:r>
          </a:p>
          <a:p>
            <a:pPr marL="0" indent="0" algn="r">
              <a:lnSpc>
                <a:spcPts val="2627"/>
              </a:lnSpc>
              <a:buNone/>
            </a:pPr>
            <a:r>
              <a:rPr lang="hu-HU" sz="24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ösztönzése</a:t>
            </a:r>
            <a:endParaRPr lang="en-US" sz="24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12C905E8-3AC1-6164-3944-45E10719D488}"/>
              </a:ext>
            </a:extLst>
          </p:cNvPr>
          <p:cNvSpPr/>
          <p:nvPr/>
        </p:nvSpPr>
        <p:spPr>
          <a:xfrm>
            <a:off x="96982" y="3652919"/>
            <a:ext cx="4369432" cy="11360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690"/>
              </a:lnSpc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2400" b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húsfogyasztás</a:t>
            </a:r>
            <a:r>
              <a: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csökkentése</a:t>
            </a:r>
            <a:r>
              <a: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b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növényi</a:t>
            </a:r>
            <a:r>
              <a: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alapú</a:t>
            </a:r>
            <a:r>
              <a: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alternatívák</a:t>
            </a:r>
            <a:r>
              <a: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alkalmazása</a:t>
            </a:r>
            <a:r>
              <a: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jelentősen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csök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kentheti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üvegházhatású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gázok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kibocsátását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valamint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föld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vízhasználatot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13C19C15-1323-393F-7AC0-9B08976BBB27}"/>
              </a:ext>
            </a:extLst>
          </p:cNvPr>
          <p:cNvSpPr/>
          <p:nvPr/>
        </p:nvSpPr>
        <p:spPr>
          <a:xfrm>
            <a:off x="5693948" y="4219684"/>
            <a:ext cx="669872" cy="45719"/>
          </a:xfrm>
          <a:prstGeom prst="roundRect">
            <a:avLst>
              <a:gd name="adj" fmla="val 225401"/>
            </a:avLst>
          </a:prstGeom>
          <a:solidFill>
            <a:schemeClr val="accent2"/>
          </a:solidFill>
          <a:ln/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6">
            <a:extLst>
              <a:ext uri="{FF2B5EF4-FFF2-40B4-BE49-F238E27FC236}">
                <a16:creationId xmlns:a16="http://schemas.microsoft.com/office/drawing/2014/main" id="{0AA08C49-78D1-5B55-8513-37A8421BBC65}"/>
              </a:ext>
            </a:extLst>
          </p:cNvPr>
          <p:cNvSpPr/>
          <p:nvPr/>
        </p:nvSpPr>
        <p:spPr>
          <a:xfrm>
            <a:off x="5213649" y="4078462"/>
            <a:ext cx="430571" cy="319596"/>
          </a:xfrm>
          <a:prstGeom prst="roundRect">
            <a:avLst>
              <a:gd name="adj" fmla="val 20003"/>
            </a:avLst>
          </a:prstGeom>
          <a:solidFill>
            <a:schemeClr val="accent2"/>
          </a:solidFill>
          <a:ln w="13335">
            <a:solidFill>
              <a:srgbClr val="D7C5C1"/>
            </a:solidFill>
            <a:prstDash val="solid"/>
          </a:ln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>
            <a:extLst>
              <a:ext uri="{FF2B5EF4-FFF2-40B4-BE49-F238E27FC236}">
                <a16:creationId xmlns:a16="http://schemas.microsoft.com/office/drawing/2014/main" id="{685F4F44-BBD3-086F-7122-B98E37B0DB95}"/>
              </a:ext>
            </a:extLst>
          </p:cNvPr>
          <p:cNvSpPr/>
          <p:nvPr/>
        </p:nvSpPr>
        <p:spPr>
          <a:xfrm>
            <a:off x="5373789" y="3991956"/>
            <a:ext cx="143453" cy="266356"/>
          </a:xfrm>
          <a:prstGeom prst="rect">
            <a:avLst/>
          </a:prstGeom>
          <a:solidFill>
            <a:schemeClr val="accent2"/>
          </a:solidFill>
          <a:ln/>
        </p:spPr>
        <p:txBody>
          <a:bodyPr wrap="none" rtlCol="0" anchor="t"/>
          <a:lstStyle/>
          <a:p>
            <a:pPr marL="0" indent="0" algn="ctr">
              <a:lnSpc>
                <a:spcPts val="3152"/>
              </a:lnSpc>
              <a:buNone/>
            </a:pPr>
            <a:r>
              <a:rPr lang="en-US" sz="2522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2522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 18">
            <a:extLst>
              <a:ext uri="{FF2B5EF4-FFF2-40B4-BE49-F238E27FC236}">
                <a16:creationId xmlns:a16="http://schemas.microsoft.com/office/drawing/2014/main" id="{105BCDF1-A377-BEAB-3FA3-7BF7A5D0296D}"/>
              </a:ext>
            </a:extLst>
          </p:cNvPr>
          <p:cNvSpPr/>
          <p:nvPr/>
        </p:nvSpPr>
        <p:spPr>
          <a:xfrm>
            <a:off x="6363819" y="3991956"/>
            <a:ext cx="5313069" cy="4438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7"/>
              </a:lnSpc>
              <a:buNone/>
            </a:pPr>
            <a:r>
              <a:rPr lang="hu-HU" sz="24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sz="2400" b="1" dirty="0" err="1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elyi</a:t>
            </a:r>
            <a:r>
              <a:rPr lang="en-US" sz="24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4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biotermesztés</a:t>
            </a:r>
            <a:r>
              <a:rPr lang="en-US" sz="24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támogatása</a:t>
            </a:r>
            <a:endParaRPr lang="en-US" sz="24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 19">
            <a:extLst>
              <a:ext uri="{FF2B5EF4-FFF2-40B4-BE49-F238E27FC236}">
                <a16:creationId xmlns:a16="http://schemas.microsoft.com/office/drawing/2014/main" id="{FFAF0723-98CB-2337-F234-D7EE3DE3225F}"/>
              </a:ext>
            </a:extLst>
          </p:cNvPr>
          <p:cNvSpPr/>
          <p:nvPr/>
        </p:nvSpPr>
        <p:spPr>
          <a:xfrm>
            <a:off x="6363820" y="4701232"/>
            <a:ext cx="5209799" cy="11360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690"/>
              </a:lnSpc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helyi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gazdák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támogatásával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b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biotermékek</a:t>
            </a:r>
            <a:r>
              <a: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választásával</a:t>
            </a:r>
            <a:r>
              <a: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ösztönözhetjük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fenntartható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mezőgazdasági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gyakorlatokat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5718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2">
            <a:extLst>
              <a:ext uri="{FF2B5EF4-FFF2-40B4-BE49-F238E27FC236}">
                <a16:creationId xmlns:a16="http://schemas.microsoft.com/office/drawing/2014/main" id="{FCE14C59-4085-F02A-71FB-1398910EFD13}"/>
              </a:ext>
            </a:extLst>
          </p:cNvPr>
          <p:cNvSpPr/>
          <p:nvPr/>
        </p:nvSpPr>
        <p:spPr>
          <a:xfrm>
            <a:off x="599158" y="0"/>
            <a:ext cx="69189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hu-HU" sz="4000" b="1" dirty="0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Példák</a:t>
            </a:r>
            <a:r>
              <a:rPr lang="hu-HU" sz="40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és sikertörténetek</a:t>
            </a:r>
            <a:endParaRPr lang="en-US" sz="4000" dirty="0">
              <a:solidFill>
                <a:srgbClr val="E89F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518971E3-9681-3F14-F20D-CEDEF824E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58" y="829431"/>
            <a:ext cx="3295888" cy="2036921"/>
          </a:xfrm>
          <a:prstGeom prst="rect">
            <a:avLst/>
          </a:prstGeom>
        </p:spPr>
      </p:pic>
      <p:sp>
        <p:nvSpPr>
          <p:cNvPr id="4" name="Text 3">
            <a:extLst>
              <a:ext uri="{FF2B5EF4-FFF2-40B4-BE49-F238E27FC236}">
                <a16:creationId xmlns:a16="http://schemas.microsoft.com/office/drawing/2014/main" id="{157970AD-7925-748E-7C51-4A03FE4C7FFB}"/>
              </a:ext>
            </a:extLst>
          </p:cNvPr>
          <p:cNvSpPr/>
          <p:nvPr/>
        </p:nvSpPr>
        <p:spPr>
          <a:xfrm>
            <a:off x="599157" y="3040454"/>
            <a:ext cx="3295888" cy="3885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hu-HU" sz="2400" b="1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Vertikális </a:t>
            </a:r>
            <a:r>
              <a:rPr lang="hu-HU" sz="24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termesztés </a:t>
            </a:r>
            <a:endParaRPr lang="en-US" sz="24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4">
            <a:extLst>
              <a:ext uri="{FF2B5EF4-FFF2-40B4-BE49-F238E27FC236}">
                <a16:creationId xmlns:a16="http://schemas.microsoft.com/office/drawing/2014/main" id="{E5707D44-0525-1F00-641C-441FFAE28DB7}"/>
              </a:ext>
            </a:extLst>
          </p:cNvPr>
          <p:cNvSpPr/>
          <p:nvPr/>
        </p:nvSpPr>
        <p:spPr>
          <a:xfrm>
            <a:off x="599156" y="3657764"/>
            <a:ext cx="372448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2400" b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függőleges</a:t>
            </a:r>
            <a:r>
              <a: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termesztés</a:t>
            </a:r>
            <a:r>
              <a: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innovatív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technológiákat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alkalmaz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városi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terüle</a:t>
            </a:r>
            <a:r>
              <a:rPr lang="hu-H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teken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50F744BA-A929-60A1-D3CD-FEE503CD0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687" y="829431"/>
            <a:ext cx="3296007" cy="2037040"/>
          </a:xfrm>
          <a:prstGeom prst="rect">
            <a:avLst/>
          </a:prstGeom>
        </p:spPr>
      </p:pic>
      <p:sp>
        <p:nvSpPr>
          <p:cNvPr id="14" name="Text 5">
            <a:extLst>
              <a:ext uri="{FF2B5EF4-FFF2-40B4-BE49-F238E27FC236}">
                <a16:creationId xmlns:a16="http://schemas.microsoft.com/office/drawing/2014/main" id="{606EAFB6-7133-0725-A340-B7296BD01432}"/>
              </a:ext>
            </a:extLst>
          </p:cNvPr>
          <p:cNvSpPr/>
          <p:nvPr/>
        </p:nvSpPr>
        <p:spPr>
          <a:xfrm>
            <a:off x="4477686" y="2853171"/>
            <a:ext cx="3629264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hu-HU" sz="24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Közösség által </a:t>
            </a:r>
            <a:r>
              <a:rPr lang="hu-HU" sz="2400" b="1" dirty="0" err="1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támo-gatott</a:t>
            </a:r>
            <a:r>
              <a:rPr lang="hu-HU" sz="24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mezőgazdaság</a:t>
            </a:r>
            <a:endParaRPr lang="en-US" sz="2400" b="1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 6">
            <a:extLst>
              <a:ext uri="{FF2B5EF4-FFF2-40B4-BE49-F238E27FC236}">
                <a16:creationId xmlns:a16="http://schemas.microsoft.com/office/drawing/2014/main" id="{056AECA0-2A32-23BA-878F-56760FE27A6C}"/>
              </a:ext>
            </a:extLst>
          </p:cNvPr>
          <p:cNvSpPr/>
          <p:nvPr/>
        </p:nvSpPr>
        <p:spPr>
          <a:xfrm>
            <a:off x="4477685" y="3657763"/>
            <a:ext cx="3850939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hu-HU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</a:t>
            </a:r>
            <a:r>
              <a:rPr lang="en-US" sz="2400" b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sszekapcsolják</a:t>
            </a:r>
            <a:r>
              <a: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b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fogyasztókat</a:t>
            </a:r>
            <a:r>
              <a: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b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helyi</a:t>
            </a:r>
            <a:r>
              <a: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gazdálkodókkal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friss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szezonális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termékeket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biztosítanak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6" name="Image 2" descr="preencoded.png">
            <a:extLst>
              <a:ext uri="{FF2B5EF4-FFF2-40B4-BE49-F238E27FC236}">
                <a16:creationId xmlns:a16="http://schemas.microsoft.com/office/drawing/2014/main" id="{56424B36-40DC-44DF-95BE-EB92F39E2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625" y="829431"/>
            <a:ext cx="3296007" cy="2037040"/>
          </a:xfrm>
          <a:prstGeom prst="rect">
            <a:avLst/>
          </a:prstGeom>
        </p:spPr>
      </p:pic>
      <p:sp>
        <p:nvSpPr>
          <p:cNvPr id="17" name="Text 7">
            <a:extLst>
              <a:ext uri="{FF2B5EF4-FFF2-40B4-BE49-F238E27FC236}">
                <a16:creationId xmlns:a16="http://schemas.microsoft.com/office/drawing/2014/main" id="{245A4862-2B33-FBA4-4C06-CB76C4F1E195}"/>
              </a:ext>
            </a:extLst>
          </p:cNvPr>
          <p:cNvSpPr/>
          <p:nvPr/>
        </p:nvSpPr>
        <p:spPr>
          <a:xfrm>
            <a:off x="8328624" y="2866862"/>
            <a:ext cx="25299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hu-HU" sz="2400" b="1" dirty="0" err="1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Újrahasználható</a:t>
            </a:r>
            <a:r>
              <a:rPr lang="hu-HU" sz="24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ts val="2734"/>
              </a:lnSpc>
            </a:pPr>
            <a:r>
              <a:rPr lang="hu-HU" sz="24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csomagolás</a:t>
            </a:r>
            <a:endParaRPr lang="en-US" sz="2400" b="1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 8">
            <a:extLst>
              <a:ext uri="{FF2B5EF4-FFF2-40B4-BE49-F238E27FC236}">
                <a16:creationId xmlns:a16="http://schemas.microsoft.com/office/drawing/2014/main" id="{DDC6664F-84D0-A4DE-54C0-79B56235B7E0}"/>
              </a:ext>
            </a:extLst>
          </p:cNvPr>
          <p:cNvSpPr/>
          <p:nvPr/>
        </p:nvSpPr>
        <p:spPr>
          <a:xfrm>
            <a:off x="8328625" y="3657644"/>
            <a:ext cx="3419407" cy="19384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hu-HU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</a:t>
            </a:r>
            <a:r>
              <a:rPr lang="en-US" sz="2400" b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jrafelhasználható</a:t>
            </a:r>
            <a:r>
              <a: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csomagolási</a:t>
            </a:r>
            <a:r>
              <a:rPr lang="en-US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megoldások</a:t>
            </a:r>
            <a:r>
              <a:rPr lang="hu-HU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alkalmazása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hulladék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csökkentése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érdekében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61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D19E7A6-6771-5FE9-8E72-83846A2B80FE}"/>
              </a:ext>
            </a:extLst>
          </p:cNvPr>
          <p:cNvSpPr txBox="1">
            <a:spLocks/>
          </p:cNvSpPr>
          <p:nvPr/>
        </p:nvSpPr>
        <p:spPr>
          <a:xfrm>
            <a:off x="749180" y="157458"/>
            <a:ext cx="9985875" cy="1726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R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lang="hu-HU" sz="4000" b="0" i="0" u="none" strike="noStrike" kern="1200" cap="none" dirty="0">
                <a:solidFill>
                  <a:srgbClr val="35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defRPr>
            </a:lvl1pPr>
          </a:lstStyle>
          <a:p>
            <a:r>
              <a:rPr lang="en-US" b="0" i="0" u="none" strike="noStrike" cap="none" dirty="0">
                <a:solidFill>
                  <a:srgbClr val="E89F56"/>
                </a:solidFill>
                <a:sym typeface="Arial"/>
              </a:rPr>
              <a:t>6</a:t>
            </a:r>
            <a:r>
              <a:rPr lang="hu-HU" b="0" i="0" u="none" strike="noStrike" cap="none" dirty="0">
                <a:solidFill>
                  <a:srgbClr val="E89F56"/>
                </a:solidFill>
                <a:sym typeface="Arial"/>
              </a:rPr>
              <a:t>. modul</a:t>
            </a:r>
            <a:r>
              <a:rPr lang="en-US" b="0" i="0" u="none" strike="noStrike" cap="none" dirty="0">
                <a:solidFill>
                  <a:srgbClr val="E89F56"/>
                </a:solidFill>
                <a:sym typeface="Arial"/>
              </a:rPr>
              <a:t> – </a:t>
            </a:r>
            <a:r>
              <a:rPr lang="hu-HU" b="0" i="0" u="none" strike="noStrike" cap="none" dirty="0">
                <a:solidFill>
                  <a:srgbClr val="E89F56"/>
                </a:solidFill>
                <a:sym typeface="Arial"/>
              </a:rPr>
              <a:t>Fenntartható élelmiszerellátás és élelmiszerfogyasztás</a:t>
            </a:r>
            <a:endParaRPr lang="en-US" sz="3600" b="0" i="0" u="none" strike="noStrike" dirty="0">
              <a:solidFill>
                <a:schemeClr val="accent2"/>
              </a:solidFill>
              <a:effectLst/>
            </a:endParaRPr>
          </a:p>
        </p:txBody>
      </p:sp>
      <p:sp>
        <p:nvSpPr>
          <p:cNvPr id="2" name="Google Shape;176;p3">
            <a:extLst>
              <a:ext uri="{FF2B5EF4-FFF2-40B4-BE49-F238E27FC236}">
                <a16:creationId xmlns:a16="http://schemas.microsoft.com/office/drawing/2014/main" id="{D2278163-CDFA-BDC4-EEB4-9283493407C2}"/>
              </a:ext>
            </a:extLst>
          </p:cNvPr>
          <p:cNvSpPr txBox="1"/>
          <p:nvPr/>
        </p:nvSpPr>
        <p:spPr>
          <a:xfrm>
            <a:off x="749181" y="2054521"/>
            <a:ext cx="10604619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hu-HU" sz="3600" b="1" kern="0" dirty="0">
                <a:solidFill>
                  <a:srgbClr val="445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Célkitűzések</a:t>
            </a:r>
            <a:r>
              <a:rPr lang="en-US" sz="3600" b="1" kern="0" dirty="0">
                <a:solidFill>
                  <a:srgbClr val="445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: </a:t>
            </a:r>
            <a:endParaRPr lang="hu-HU" sz="3600" b="1" kern="0" dirty="0">
              <a:solidFill>
                <a:srgbClr val="000000"/>
              </a:solidFill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hu-HU" sz="36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 </a:t>
            </a:r>
            <a:r>
              <a:rPr lang="hu-HU" sz="3600" b="1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fenntartható élelmiszerellátás és élelmiszerfogyasztás fogalmának megértése </a:t>
            </a:r>
            <a:r>
              <a:rPr lang="en-US" sz="36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(</a:t>
            </a:r>
            <a:r>
              <a:rPr lang="hu-HU" sz="36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etikus étkezés,</a:t>
            </a:r>
            <a:r>
              <a:rPr lang="en-US" sz="36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hu-HU" sz="36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fenntartható organikus gazdálkodás</a:t>
            </a:r>
            <a:r>
              <a:rPr lang="en-US" sz="36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hu-HU" sz="36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körkörös gazdaság az élelmiszerláncban és a fenntartható élelmiszerfogyasztás)</a:t>
            </a:r>
            <a:r>
              <a:rPr lang="en-US" sz="36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lang="hu-HU" sz="36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99885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2C8CD-60A1-AED9-842A-1D28A433A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385" y="3989964"/>
            <a:ext cx="10141230" cy="962025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400" dirty="0"/>
              <a:t>A </a:t>
            </a:r>
            <a:r>
              <a:rPr lang="en-US" sz="4400" dirty="0"/>
              <a:t>MODUL</a:t>
            </a:r>
            <a:r>
              <a:rPr lang="hu-HU" sz="4400" dirty="0"/>
              <a:t> VÉGE</a:t>
            </a:r>
            <a:br>
              <a:rPr lang="en-US" sz="4400" dirty="0"/>
            </a:br>
            <a:br>
              <a:rPr lang="en-US" dirty="0"/>
            </a:b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weboldalunk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https://changers2.eu/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 err="1">
                <a:solidFill>
                  <a:srgbClr val="E89F56"/>
                </a:solidFill>
              </a:rPr>
              <a:t>Köszönjük</a:t>
            </a:r>
            <a:r>
              <a:rPr lang="en-US" dirty="0">
                <a:solidFill>
                  <a:srgbClr val="E89F56"/>
                </a:solidFill>
              </a:rPr>
              <a:t> a </a:t>
            </a:r>
            <a:r>
              <a:rPr lang="en-US" dirty="0" err="1">
                <a:solidFill>
                  <a:srgbClr val="E89F56"/>
                </a:solidFill>
              </a:rPr>
              <a:t>figyelmét</a:t>
            </a:r>
            <a:r>
              <a:rPr lang="en-US" dirty="0">
                <a:solidFill>
                  <a:srgbClr val="E89F56"/>
                </a:solidFill>
              </a:rPr>
              <a:t>! </a:t>
            </a:r>
            <a:r>
              <a:rPr lang="en-US" dirty="0" err="1">
                <a:solidFill>
                  <a:srgbClr val="E89F56"/>
                </a:solidFill>
              </a:rPr>
              <a:t>Kérjük</a:t>
            </a:r>
            <a:r>
              <a:rPr lang="en-US" dirty="0">
                <a:solidFill>
                  <a:srgbClr val="E89F56"/>
                </a:solidFill>
              </a:rPr>
              <a:t>, </a:t>
            </a:r>
            <a:r>
              <a:rPr lang="en-US" dirty="0" err="1">
                <a:solidFill>
                  <a:srgbClr val="E89F56"/>
                </a:solidFill>
              </a:rPr>
              <a:t>töltse</a:t>
            </a:r>
            <a:r>
              <a:rPr lang="en-US" dirty="0">
                <a:solidFill>
                  <a:srgbClr val="E89F56"/>
                </a:solidFill>
              </a:rPr>
              <a:t> ki a </a:t>
            </a:r>
            <a:r>
              <a:rPr lang="en-US" dirty="0" err="1">
                <a:solidFill>
                  <a:srgbClr val="E89F56"/>
                </a:solidFill>
              </a:rPr>
              <a:t>kérdőívünket</a:t>
            </a:r>
            <a:r>
              <a:rPr lang="en-US" dirty="0">
                <a:solidFill>
                  <a:srgbClr val="E89F56"/>
                </a:solidFill>
              </a:rPr>
              <a:t>!</a:t>
            </a:r>
            <a:endParaRPr lang="en-MT" dirty="0">
              <a:solidFill>
                <a:srgbClr val="E89F56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B109AAA8-EE8E-D722-5951-CF81CD34A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843" y="5091300"/>
            <a:ext cx="3948005" cy="8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7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D19E7A6-6771-5FE9-8E72-83846A2B80FE}"/>
              </a:ext>
            </a:extLst>
          </p:cNvPr>
          <p:cNvSpPr txBox="1">
            <a:spLocks/>
          </p:cNvSpPr>
          <p:nvPr/>
        </p:nvSpPr>
        <p:spPr>
          <a:xfrm>
            <a:off x="749180" y="157458"/>
            <a:ext cx="102327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R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lang="hu-HU" sz="4000" b="0" i="0" u="none" strike="noStrike" kern="1200" cap="none" dirty="0">
                <a:solidFill>
                  <a:srgbClr val="35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defRPr>
            </a:lvl1pPr>
          </a:lstStyle>
          <a:p>
            <a:r>
              <a:rPr lang="en-US" b="0" i="0" u="none" strike="noStrike" cap="none" dirty="0">
                <a:solidFill>
                  <a:srgbClr val="E89F56"/>
                </a:solidFill>
                <a:sym typeface="Arial"/>
              </a:rPr>
              <a:t>6</a:t>
            </a:r>
            <a:r>
              <a:rPr lang="hu-HU" b="0" i="0" u="none" strike="noStrike" cap="none" dirty="0">
                <a:solidFill>
                  <a:srgbClr val="E89F56"/>
                </a:solidFill>
                <a:sym typeface="Arial"/>
              </a:rPr>
              <a:t>. modul</a:t>
            </a:r>
            <a:r>
              <a:rPr lang="en-US" b="0" i="0" u="none" strike="noStrike" cap="none" dirty="0">
                <a:solidFill>
                  <a:srgbClr val="E89F56"/>
                </a:solidFill>
                <a:sym typeface="Arial"/>
              </a:rPr>
              <a:t> – </a:t>
            </a:r>
            <a:r>
              <a:rPr lang="hu-HU" b="0" i="0" u="none" strike="noStrike" cap="none" dirty="0">
                <a:solidFill>
                  <a:srgbClr val="E89F56"/>
                </a:solidFill>
                <a:sym typeface="Arial"/>
              </a:rPr>
              <a:t>Fenntartható élelmiszerellátás és élelmiszerfogyasztás</a:t>
            </a:r>
            <a:endParaRPr lang="en-US" sz="3600" b="0" i="0" u="none" strike="noStrike" dirty="0">
              <a:solidFill>
                <a:schemeClr val="accent2"/>
              </a:solidFill>
              <a:effectLst/>
            </a:endParaRPr>
          </a:p>
        </p:txBody>
      </p:sp>
      <p:sp>
        <p:nvSpPr>
          <p:cNvPr id="2" name="Google Shape;176;p3">
            <a:extLst>
              <a:ext uri="{FF2B5EF4-FFF2-40B4-BE49-F238E27FC236}">
                <a16:creationId xmlns:a16="http://schemas.microsoft.com/office/drawing/2014/main" id="{D2278163-CDFA-BDC4-EEB4-9283493407C2}"/>
              </a:ext>
            </a:extLst>
          </p:cNvPr>
          <p:cNvSpPr txBox="1"/>
          <p:nvPr/>
        </p:nvSpPr>
        <p:spPr>
          <a:xfrm>
            <a:off x="749181" y="1483021"/>
            <a:ext cx="10604619" cy="446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0800" algn="just">
              <a:buClr>
                <a:srgbClr val="000000"/>
              </a:buClr>
              <a:buFont typeface="Arial"/>
              <a:buNone/>
            </a:pPr>
            <a:r>
              <a:rPr lang="en-US" sz="3200" b="1" kern="0" dirty="0" err="1">
                <a:solidFill>
                  <a:srgbClr val="445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Javasolt</a:t>
            </a:r>
            <a:r>
              <a:rPr lang="en-US" sz="3200" b="1" kern="0" dirty="0">
                <a:solidFill>
                  <a:srgbClr val="445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3200" b="1" kern="0" dirty="0" err="1">
                <a:solidFill>
                  <a:srgbClr val="445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tevékenységek</a:t>
            </a:r>
            <a:r>
              <a:rPr lang="en-US" sz="3200" b="1" kern="0" dirty="0">
                <a:solidFill>
                  <a:srgbClr val="445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3200" b="1" kern="0" dirty="0" err="1">
                <a:solidFill>
                  <a:srgbClr val="445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leírása</a:t>
            </a:r>
            <a:endParaRPr lang="en-US" sz="3200" b="1" kern="0" dirty="0">
              <a:solidFill>
                <a:srgbClr val="44546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393700" indent="-342900" algn="just">
              <a:buClr>
                <a:srgbClr val="000000"/>
              </a:buClr>
              <a:buFont typeface="+mj-lt"/>
              <a:buAutoNum type="arabicPeriod"/>
            </a:pPr>
            <a:r>
              <a:rPr lang="hu-HU" sz="2800" b="1" kern="0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Nyújtsunk áttekintést </a:t>
            </a:r>
            <a:r>
              <a:rPr lang="hu-HU" sz="28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 fenntartható élelmiszer ellátás és fogyasztás alapelveiről. </a:t>
            </a:r>
            <a:endParaRPr lang="hu-HU" sz="28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393700" indent="-342900" algn="just">
              <a:buClr>
                <a:srgbClr val="000000"/>
              </a:buClr>
              <a:buFont typeface="+mj-lt"/>
              <a:buAutoNum type="arabicPeriod"/>
            </a:pPr>
            <a:r>
              <a:rPr lang="en-US" sz="2800" b="1" kern="0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Adjunk</a:t>
            </a:r>
            <a:r>
              <a:rPr lang="en-US" sz="2800" b="1" kern="0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800" b="1" kern="0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tájékoztatást</a:t>
            </a:r>
            <a:r>
              <a:rPr lang="en-US" sz="2800" b="1" kern="0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az</a:t>
            </a:r>
            <a:r>
              <a:rPr lang="en-US" sz="28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etikus</a:t>
            </a:r>
            <a:r>
              <a:rPr lang="en-US" sz="28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táplálkozás</a:t>
            </a:r>
            <a:r>
              <a:rPr lang="en-US" sz="28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a </a:t>
            </a:r>
            <a:r>
              <a:rPr lang="en-US" sz="28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biogazdálkodás</a:t>
            </a:r>
            <a:r>
              <a:rPr lang="en-US" sz="28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a </a:t>
            </a:r>
            <a:r>
              <a:rPr lang="en-US" sz="28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körforgásos</a:t>
            </a:r>
            <a:r>
              <a:rPr lang="en-US" sz="28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gazdaság</a:t>
            </a:r>
            <a:r>
              <a:rPr lang="en-US" sz="28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az</a:t>
            </a:r>
            <a:r>
              <a:rPr lang="en-US" sz="28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élelmiszerláncban</a:t>
            </a:r>
            <a:r>
              <a:rPr lang="en-US" sz="28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és</a:t>
            </a:r>
            <a:r>
              <a:rPr lang="en-US" sz="28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az</a:t>
            </a:r>
            <a:r>
              <a:rPr lang="en-US" sz="28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élelmiszerpazarlás</a:t>
            </a:r>
            <a:r>
              <a:rPr lang="en-US" sz="28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jelentőségéről</a:t>
            </a:r>
            <a:r>
              <a:rPr lang="en-US" sz="28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és</a:t>
            </a:r>
            <a:r>
              <a:rPr lang="en-US" sz="28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fontosságáról</a:t>
            </a:r>
            <a:r>
              <a:rPr lang="en-US" sz="28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lang="hu-HU" sz="28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393700" indent="-342900" algn="just">
              <a:buClr>
                <a:srgbClr val="000000"/>
              </a:buClr>
              <a:buFont typeface="+mj-lt"/>
              <a:buAutoNum type="arabicPeriod"/>
            </a:pPr>
            <a:r>
              <a:rPr lang="hu-HU" sz="2800" b="1" kern="0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Mutassunk gyakorlati tippeket </a:t>
            </a:r>
            <a:r>
              <a:rPr lang="hu-HU" sz="28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az időseknek a felelős élelmiszerfogyasztás elsajátításához. </a:t>
            </a:r>
            <a:endParaRPr lang="hu-HU" sz="28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393700" indent="-342900" algn="just">
              <a:buClr>
                <a:srgbClr val="000000"/>
              </a:buClr>
              <a:buFont typeface="+mj-lt"/>
              <a:buAutoNum type="arabicPeriod"/>
            </a:pPr>
            <a:r>
              <a:rPr lang="en-US" sz="2800" b="1" kern="0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Osszuk</a:t>
            </a:r>
            <a:r>
              <a:rPr lang="en-US" sz="2800" b="1" kern="0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800" b="1" kern="0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az</a:t>
            </a:r>
            <a:r>
              <a:rPr lang="en-US" sz="2800" b="1" kern="0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800" b="1" kern="0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időseket</a:t>
            </a:r>
            <a:r>
              <a:rPr lang="en-US" sz="2800" b="1" kern="0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hu-HU" sz="2800" b="1" kern="0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és a </a:t>
            </a:r>
            <a:r>
              <a:rPr lang="hu-HU" sz="2800" b="1" kern="0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fitalokat</a:t>
            </a:r>
            <a:r>
              <a:rPr lang="hu-HU" sz="2800" b="1" kern="0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800" b="1" kern="0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kis</a:t>
            </a:r>
            <a:r>
              <a:rPr lang="en-US" sz="2800" b="1" kern="0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800" b="1" kern="0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csoportokra</a:t>
            </a:r>
            <a:r>
              <a:rPr lang="en-US" sz="2800" b="1" kern="0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8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 </a:t>
            </a:r>
            <a:r>
              <a:rPr lang="en-US" sz="28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csoportos</a:t>
            </a:r>
            <a:r>
              <a:rPr lang="en-US" sz="28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tevékenységekhez</a:t>
            </a:r>
            <a:r>
              <a:rPr lang="hu-HU" sz="28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</a:t>
            </a:r>
            <a:r>
              <a:rPr lang="en-US" sz="28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ötleteljünk</a:t>
            </a:r>
            <a:r>
              <a:rPr lang="en-US" sz="28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a </a:t>
            </a:r>
            <a:r>
              <a:rPr lang="en-US" sz="28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megoldásokról</a:t>
            </a:r>
            <a:r>
              <a:rPr lang="en-US" sz="28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sz="28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8134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A867B-EFAB-0EFC-913F-47580E6EE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691" y="403225"/>
            <a:ext cx="10515600" cy="1006475"/>
          </a:xfrm>
        </p:spPr>
        <p:txBody>
          <a:bodyPr/>
          <a:lstStyle/>
          <a:p>
            <a:r>
              <a:rPr lang="en-US" dirty="0" err="1"/>
              <a:t>Fontos</a:t>
            </a:r>
            <a:r>
              <a:rPr lang="en-US" dirty="0"/>
              <a:t> </a:t>
            </a:r>
            <a:r>
              <a:rPr lang="en-US" dirty="0" err="1"/>
              <a:t>fogalmak</a:t>
            </a:r>
            <a:r>
              <a:rPr lang="en-US" dirty="0"/>
              <a:t>, </a:t>
            </a:r>
            <a:r>
              <a:rPr lang="en-US" dirty="0" err="1"/>
              <a:t>kifejezések</a:t>
            </a:r>
            <a:r>
              <a:rPr lang="en-US" dirty="0"/>
              <a:t> </a:t>
            </a:r>
            <a:r>
              <a:rPr lang="en-US" dirty="0" err="1"/>
              <a:t>tisztázása</a:t>
            </a:r>
            <a:endParaRPr lang="en-M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71F94-158B-F196-9F97-832764583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920" y="1261872"/>
            <a:ext cx="11036808" cy="5111496"/>
          </a:xfrm>
        </p:spPr>
        <p:txBody>
          <a:bodyPr>
            <a:noAutofit/>
          </a:bodyPr>
          <a:lstStyle/>
          <a:p>
            <a:pPr mar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Az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alábbi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lista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tartalmazza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modulban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használatos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főbb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fogalmakat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:</a:t>
            </a:r>
          </a:p>
          <a:p>
            <a:pPr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</a:endParaRPr>
          </a:p>
          <a:p>
            <a:pPr algn="just" rtl="0" fontAlgn="base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u-HU" b="1" i="0" u="none" strike="noStrike" dirty="0">
                <a:solidFill>
                  <a:srgbClr val="ED7D31"/>
                </a:solidFill>
                <a:effectLst/>
              </a:rPr>
              <a:t>Teljes értékű élelmiszerek 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–</a:t>
            </a:r>
            <a:r>
              <a:rPr lang="hu-HU" sz="1600" dirty="0">
                <a:solidFill>
                  <a:srgbClr val="000000"/>
                </a:solidFill>
              </a:rPr>
              <a:t> azok az élelmiszerek, amelyek a vásárlás időpontjában természetes állapotukhoz nagyon hasonlítanak, vagy </a:t>
            </a:r>
            <a:r>
              <a:rPr lang="hu-HU" sz="1600" b="1" dirty="0">
                <a:solidFill>
                  <a:srgbClr val="FF0000"/>
                </a:solidFill>
              </a:rPr>
              <a:t>minimálisan </a:t>
            </a:r>
            <a:r>
              <a:rPr lang="hu-HU" sz="1600" b="1" dirty="0" err="1">
                <a:solidFill>
                  <a:srgbClr val="FF0000"/>
                </a:solidFill>
              </a:rPr>
              <a:t>feldolgozottak</a:t>
            </a:r>
            <a:r>
              <a:rPr lang="hu-HU" sz="1600" b="1" dirty="0">
                <a:solidFill>
                  <a:srgbClr val="FF0000"/>
                </a:solidFill>
              </a:rPr>
              <a:t>, vagy teljesen feldolgozatlanok</a:t>
            </a:r>
            <a:r>
              <a:rPr lang="hu-HU" sz="1600" dirty="0">
                <a:solidFill>
                  <a:srgbClr val="000000"/>
                </a:solidFill>
              </a:rPr>
              <a:t>. Nem minden teljes értékű élelmiszer etikusan előállított, és nem garantált a </a:t>
            </a:r>
            <a:r>
              <a:rPr lang="hu-HU" sz="1600" dirty="0" err="1">
                <a:solidFill>
                  <a:srgbClr val="000000"/>
                </a:solidFill>
              </a:rPr>
              <a:t>bio</a:t>
            </a:r>
            <a:r>
              <a:rPr lang="hu-HU" sz="1600" dirty="0">
                <a:solidFill>
                  <a:srgbClr val="000000"/>
                </a:solidFill>
              </a:rPr>
              <a:t>- és fenntartható termelési formák alkalmazása sem.</a:t>
            </a:r>
            <a:endParaRPr lang="en-US" sz="1600" b="1" i="0" u="none" strike="noStrike" dirty="0">
              <a:solidFill>
                <a:srgbClr val="354F74"/>
              </a:solidFill>
              <a:effectLst/>
            </a:endParaRPr>
          </a:p>
          <a:p>
            <a:pPr algn="just" fontAlgn="base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ED7D31"/>
                </a:solidFill>
              </a:rPr>
              <a:t>Biogazdálkodás</a:t>
            </a:r>
            <a:r>
              <a:rPr lang="hu-HU" sz="1600" b="1" dirty="0">
                <a:solidFill>
                  <a:srgbClr val="ED7D31"/>
                </a:solidFill>
              </a:rPr>
              <a:t> 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–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integrált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gazdálkodási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rendszer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amely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en-US" sz="1600" b="1" i="0" u="none" strike="noStrike" dirty="0" err="1">
                <a:solidFill>
                  <a:srgbClr val="FF0000"/>
                </a:solidFill>
                <a:effectLst/>
              </a:rPr>
              <a:t>fenntarthatóságra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1600" b="1" i="0" u="none" strike="noStrike" dirty="0">
                <a:solidFill>
                  <a:srgbClr val="FF0000"/>
                </a:solidFill>
                <a:effectLst/>
              </a:rPr>
              <a:t>a </a:t>
            </a:r>
            <a:r>
              <a:rPr lang="en-US" sz="1600" b="1" i="0" u="none" strike="noStrike" dirty="0" err="1">
                <a:solidFill>
                  <a:srgbClr val="FF0000"/>
                </a:solidFill>
                <a:effectLst/>
              </a:rPr>
              <a:t>talaj</a:t>
            </a:r>
            <a:r>
              <a:rPr lang="en-US" sz="1600" b="1" i="0" u="none" strike="noStrike" dirty="0">
                <a:solidFill>
                  <a:srgbClr val="FF0000"/>
                </a:solidFill>
                <a:effectLst/>
              </a:rPr>
              <a:t> </a:t>
            </a:r>
            <a:r>
              <a:rPr lang="en-US" sz="1600" b="1" i="0" u="none" strike="noStrike" dirty="0" err="1">
                <a:solidFill>
                  <a:srgbClr val="FF0000"/>
                </a:solidFill>
                <a:effectLst/>
              </a:rPr>
              <a:t>termékenységének</a:t>
            </a:r>
            <a:r>
              <a:rPr lang="en-US" sz="1600" b="1" i="0" u="none" strike="noStrike" dirty="0">
                <a:solidFill>
                  <a:srgbClr val="FF0000"/>
                </a:solidFill>
                <a:effectLst/>
              </a:rPr>
              <a:t> </a:t>
            </a:r>
            <a:r>
              <a:rPr lang="en-US" sz="1600" b="1" i="0" u="none" strike="noStrike" dirty="0" err="1">
                <a:solidFill>
                  <a:srgbClr val="FF0000"/>
                </a:solidFill>
                <a:effectLst/>
              </a:rPr>
              <a:t>és</a:t>
            </a:r>
            <a:r>
              <a:rPr lang="en-US" sz="1600" b="1" i="0" u="none" strike="noStrike" dirty="0">
                <a:solidFill>
                  <a:srgbClr val="FF0000"/>
                </a:solidFill>
                <a:effectLst/>
              </a:rPr>
              <a:t> a </a:t>
            </a:r>
            <a:r>
              <a:rPr lang="en-US" sz="1600" b="1" i="0" u="none" strike="noStrike" dirty="0" err="1">
                <a:solidFill>
                  <a:srgbClr val="FF0000"/>
                </a:solidFill>
                <a:effectLst/>
              </a:rPr>
              <a:t>biológiai</a:t>
            </a:r>
            <a:r>
              <a:rPr lang="en-US" sz="1600" b="1" i="0" u="none" strike="noStrike" dirty="0">
                <a:solidFill>
                  <a:srgbClr val="FF0000"/>
                </a:solidFill>
                <a:effectLst/>
              </a:rPr>
              <a:t> </a:t>
            </a:r>
            <a:r>
              <a:rPr lang="en-US" sz="1600" b="1" i="0" u="none" strike="noStrike" dirty="0" err="1">
                <a:solidFill>
                  <a:srgbClr val="FF0000"/>
                </a:solidFill>
                <a:effectLst/>
              </a:rPr>
              <a:t>sokféleség</a:t>
            </a:r>
            <a:r>
              <a:rPr lang="hu-HU" sz="1600" b="1" i="0" u="none" strike="noStrike" dirty="0" err="1">
                <a:solidFill>
                  <a:srgbClr val="FF0000"/>
                </a:solidFill>
                <a:effectLst/>
              </a:rPr>
              <a:t>nek</a:t>
            </a:r>
            <a:r>
              <a:rPr lang="hu-HU" sz="1600" b="1" i="0" u="none" strike="noStrike" dirty="0">
                <a:solidFill>
                  <a:srgbClr val="FF0000"/>
                </a:solidFill>
                <a:effectLst/>
              </a:rPr>
              <a:t> a</a:t>
            </a:r>
            <a:r>
              <a:rPr lang="en-US" sz="1600" b="1" i="0" u="none" strike="noStrike" dirty="0">
                <a:solidFill>
                  <a:srgbClr val="FF0000"/>
                </a:solidFill>
                <a:effectLst/>
              </a:rPr>
              <a:t> </a:t>
            </a:r>
            <a:r>
              <a:rPr lang="en-US" sz="1600" b="1" i="0" u="none" strike="noStrike" dirty="0" err="1">
                <a:solidFill>
                  <a:srgbClr val="FF0000"/>
                </a:solidFill>
                <a:effectLst/>
              </a:rPr>
              <a:t>növelésére</a:t>
            </a:r>
            <a:r>
              <a:rPr lang="en-US" sz="1600" b="1" i="0" u="none" strike="noStrike" dirty="0">
                <a:solidFill>
                  <a:srgbClr val="FF0000"/>
                </a:solidFill>
                <a:effectLst/>
              </a:rPr>
              <a:t> </a:t>
            </a:r>
            <a:r>
              <a:rPr lang="en-US" sz="1600" b="1" i="0" u="none" strike="noStrike" dirty="0" err="1">
                <a:solidFill>
                  <a:srgbClr val="FF0000"/>
                </a:solidFill>
                <a:effectLst/>
              </a:rPr>
              <a:t>törekszik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. A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biogazdálkodás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nem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tévesztendő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össze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fenntartható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gazdálkodással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mivel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az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élelmiszerek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előállítása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során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továbbra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is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figyelembe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veszi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növényvédő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szereket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. A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fenntarthatóság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holisztikus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módon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vizsgálja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gazdálkodási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gyakorlatot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a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talaj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és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víz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megőrzésére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törek</a:t>
            </a:r>
            <a:r>
              <a:rPr lang="hu-HU" sz="1600" i="0" u="none" strike="noStrike" dirty="0" err="1">
                <a:solidFill>
                  <a:srgbClr val="000000"/>
                </a:solidFill>
                <a:effectLst/>
              </a:rPr>
              <a:t>edve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. A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fenntartható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gyakorlatokra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példa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az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agr</a:t>
            </a:r>
            <a:r>
              <a:rPr lang="hu-HU" sz="1600" i="0" u="none" strike="noStrike" dirty="0">
                <a:solidFill>
                  <a:srgbClr val="000000"/>
                </a:solidFill>
                <a:effectLst/>
              </a:rPr>
              <a:t>o</a:t>
            </a:r>
            <a:r>
              <a:rPr lang="en-US" sz="1600" i="0" u="none" strike="noStrike" dirty="0" err="1">
                <a:solidFill>
                  <a:srgbClr val="000000"/>
                </a:solidFill>
                <a:effectLst/>
              </a:rPr>
              <a:t>erdészet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</a:rPr>
              <a:t>.</a:t>
            </a:r>
            <a:endParaRPr lang="en-US" sz="1600" i="0" u="none" strike="noStrike" dirty="0">
              <a:solidFill>
                <a:srgbClr val="000000"/>
              </a:solidFill>
              <a:effectLst/>
              <a:highlight>
                <a:srgbClr val="FFFF00"/>
              </a:highlight>
            </a:endParaRPr>
          </a:p>
          <a:p>
            <a:pPr algn="just"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ED7D31"/>
                </a:solidFill>
              </a:rPr>
              <a:t>Élelmiszerhulladék-gazdálkodás</a:t>
            </a:r>
            <a:r>
              <a:rPr lang="hu-HU" sz="1600" b="1" dirty="0">
                <a:solidFill>
                  <a:srgbClr val="ED7D31"/>
                </a:solidFill>
              </a:rPr>
              <a:t> 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– </a:t>
            </a:r>
            <a:r>
              <a:rPr lang="en-US" sz="1600" b="1" i="0" strike="noStrike" dirty="0" err="1">
                <a:solidFill>
                  <a:srgbClr val="FF0000"/>
                </a:solidFill>
                <a:effectLst/>
              </a:rPr>
              <a:t>az</a:t>
            </a:r>
            <a:r>
              <a:rPr lang="en-US" sz="1600" b="1" i="0" strike="noStrike" dirty="0">
                <a:solidFill>
                  <a:srgbClr val="FF0000"/>
                </a:solidFill>
                <a:effectLst/>
              </a:rPr>
              <a:t> </a:t>
            </a:r>
            <a:r>
              <a:rPr lang="en-US" sz="1600" b="1" i="0" strike="noStrike" dirty="0" err="1">
                <a:solidFill>
                  <a:srgbClr val="FF0000"/>
                </a:solidFill>
                <a:effectLst/>
              </a:rPr>
              <a:t>élelmiszerhulladék</a:t>
            </a:r>
            <a:r>
              <a:rPr lang="en-US" sz="1600" b="1" i="0" strike="noStrike" dirty="0">
                <a:solidFill>
                  <a:srgbClr val="FF0000"/>
                </a:solidFill>
                <a:effectLst/>
              </a:rPr>
              <a:t> </a:t>
            </a:r>
            <a:r>
              <a:rPr lang="en-US" sz="1600" b="1" i="0" strike="noStrike" dirty="0" err="1">
                <a:solidFill>
                  <a:srgbClr val="FF0000"/>
                </a:solidFill>
                <a:effectLst/>
              </a:rPr>
              <a:t>megelőzésének</a:t>
            </a:r>
            <a:r>
              <a:rPr lang="en-US" sz="1600" b="1" i="0" strike="noStrike" dirty="0">
                <a:solidFill>
                  <a:srgbClr val="FF0000"/>
                </a:solidFill>
                <a:effectLst/>
              </a:rPr>
              <a:t>, </a:t>
            </a:r>
            <a:r>
              <a:rPr lang="en-US" sz="1600" b="1" i="0" strike="noStrike" dirty="0" err="1">
                <a:solidFill>
                  <a:srgbClr val="FF0000"/>
                </a:solidFill>
                <a:effectLst/>
              </a:rPr>
              <a:t>újrahasznosításának</a:t>
            </a:r>
            <a:r>
              <a:rPr lang="hu-HU" sz="1600" b="1" i="0" strike="noStrike" dirty="0">
                <a:solidFill>
                  <a:srgbClr val="FF0000"/>
                </a:solidFill>
                <a:effectLst/>
              </a:rPr>
              <a:t>,</a:t>
            </a:r>
            <a:r>
              <a:rPr lang="en-US" sz="1600" b="1" i="0" strike="noStrike" dirty="0">
                <a:solidFill>
                  <a:srgbClr val="FF0000"/>
                </a:solidFill>
                <a:effectLst/>
              </a:rPr>
              <a:t> </a:t>
            </a:r>
            <a:r>
              <a:rPr lang="en-US" sz="1600" b="1" i="0" strike="noStrike" dirty="0" err="1">
                <a:solidFill>
                  <a:srgbClr val="FF0000"/>
                </a:solidFill>
                <a:effectLst/>
              </a:rPr>
              <a:t>vagy</a:t>
            </a:r>
            <a:r>
              <a:rPr lang="en-US" sz="1600" b="1" i="0" strike="noStrike" dirty="0">
                <a:solidFill>
                  <a:srgbClr val="FF0000"/>
                </a:solidFill>
                <a:effectLst/>
              </a:rPr>
              <a:t> </a:t>
            </a:r>
            <a:r>
              <a:rPr lang="en-US" sz="1600" b="1" i="0" strike="noStrike" dirty="0" err="1">
                <a:solidFill>
                  <a:srgbClr val="FF0000"/>
                </a:solidFill>
                <a:effectLst/>
              </a:rPr>
              <a:t>ártalmatlanításának</a:t>
            </a:r>
            <a:r>
              <a:rPr lang="en-US" sz="1600" b="1" i="0" strike="noStrike" dirty="0">
                <a:solidFill>
                  <a:srgbClr val="FF0000"/>
                </a:solidFill>
                <a:effectLst/>
              </a:rPr>
              <a:t> </a:t>
            </a:r>
            <a:r>
              <a:rPr lang="en-US" sz="1600" b="1" i="0" strike="noStrike" dirty="0" err="1">
                <a:solidFill>
                  <a:srgbClr val="FF0000"/>
                </a:solidFill>
                <a:effectLst/>
              </a:rPr>
              <a:t>fázisaira</a:t>
            </a:r>
            <a:r>
              <a:rPr lang="en-US" sz="1600" b="1" i="0" strike="noStrike" dirty="0">
                <a:solidFill>
                  <a:srgbClr val="FF0000"/>
                </a:solidFill>
                <a:effectLst/>
              </a:rPr>
              <a:t> </a:t>
            </a:r>
            <a:r>
              <a:rPr lang="en-US" sz="1600" b="1" i="0" strike="noStrike" dirty="0" err="1">
                <a:solidFill>
                  <a:srgbClr val="FF0000"/>
                </a:solidFill>
                <a:effectLst/>
              </a:rPr>
              <a:t>vonatkozik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US" sz="1600" i="0" strike="noStrike" dirty="0" err="1">
                <a:solidFill>
                  <a:srgbClr val="000000"/>
                </a:solidFill>
                <a:effectLst/>
              </a:rPr>
              <a:t>Újabban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strike="noStrike" dirty="0" err="1">
                <a:solidFill>
                  <a:srgbClr val="000000"/>
                </a:solidFill>
                <a:effectLst/>
              </a:rPr>
              <a:t>az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strike="noStrike" dirty="0" err="1">
                <a:solidFill>
                  <a:srgbClr val="000000"/>
                </a:solidFill>
                <a:effectLst/>
              </a:rPr>
              <a:t>élelmiszer-hulladékgazdálkodás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strike="noStrike" dirty="0" err="1">
                <a:solidFill>
                  <a:srgbClr val="000000"/>
                </a:solidFill>
                <a:effectLst/>
              </a:rPr>
              <a:t>szorosan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strike="noStrike" dirty="0" err="1">
                <a:solidFill>
                  <a:srgbClr val="000000"/>
                </a:solidFill>
                <a:effectLst/>
              </a:rPr>
              <a:t>kapcsolódik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en-US" sz="1600" i="0" strike="noStrike" dirty="0" err="1">
                <a:solidFill>
                  <a:srgbClr val="000000"/>
                </a:solidFill>
                <a:effectLst/>
              </a:rPr>
              <a:t>körforgásos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strike="noStrike" dirty="0" err="1">
                <a:solidFill>
                  <a:srgbClr val="000000"/>
                </a:solidFill>
                <a:effectLst/>
              </a:rPr>
              <a:t>gazdasághoz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US" sz="1600" i="0" strike="noStrike" dirty="0" err="1">
                <a:solidFill>
                  <a:srgbClr val="000000"/>
                </a:solidFill>
                <a:effectLst/>
              </a:rPr>
              <a:t>Itt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en-US" sz="1600" i="0" strike="noStrike" dirty="0" err="1">
                <a:solidFill>
                  <a:srgbClr val="000000"/>
                </a:solidFill>
                <a:effectLst/>
              </a:rPr>
              <a:t>hulladék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strike="noStrike" dirty="0" err="1">
                <a:solidFill>
                  <a:srgbClr val="000000"/>
                </a:solidFill>
                <a:effectLst/>
              </a:rPr>
              <a:t>szerves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strike="noStrike" dirty="0" err="1">
                <a:solidFill>
                  <a:srgbClr val="000000"/>
                </a:solidFill>
                <a:effectLst/>
              </a:rPr>
              <a:t>erőforrás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1600" i="0" strike="noStrike" dirty="0" err="1">
                <a:solidFill>
                  <a:srgbClr val="000000"/>
                </a:solidFill>
                <a:effectLst/>
              </a:rPr>
              <a:t>amely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strike="noStrike" dirty="0" err="1">
                <a:solidFill>
                  <a:srgbClr val="000000"/>
                </a:solidFill>
                <a:effectLst/>
              </a:rPr>
              <a:t>mentes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en-US" sz="1600" i="0" strike="noStrike" dirty="0" err="1">
                <a:solidFill>
                  <a:srgbClr val="000000"/>
                </a:solidFill>
                <a:effectLst/>
              </a:rPr>
              <a:t>szennyező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strike="noStrike" dirty="0" err="1">
                <a:solidFill>
                  <a:srgbClr val="000000"/>
                </a:solidFill>
                <a:effectLst/>
              </a:rPr>
              <a:t>anyagoktól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1600" i="0" strike="noStrike" dirty="0" err="1">
                <a:solidFill>
                  <a:srgbClr val="000000"/>
                </a:solidFill>
                <a:effectLst/>
              </a:rPr>
              <a:t>és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strike="noStrike" dirty="0" err="1">
                <a:solidFill>
                  <a:srgbClr val="000000"/>
                </a:solidFill>
                <a:effectLst/>
              </a:rPr>
              <a:t>biztonságosan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strike="noStrike" dirty="0" err="1">
                <a:solidFill>
                  <a:srgbClr val="000000"/>
                </a:solidFill>
                <a:effectLst/>
              </a:rPr>
              <a:t>visszailleszthető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en-US" sz="1600" i="0" strike="noStrike" dirty="0" err="1">
                <a:solidFill>
                  <a:srgbClr val="000000"/>
                </a:solidFill>
                <a:effectLst/>
              </a:rPr>
              <a:t>talajba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strike="noStrike" dirty="0" err="1">
                <a:solidFill>
                  <a:srgbClr val="000000"/>
                </a:solidFill>
                <a:effectLst/>
              </a:rPr>
              <a:t>szerves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i="0" strike="noStrike" dirty="0" err="1">
                <a:solidFill>
                  <a:srgbClr val="000000"/>
                </a:solidFill>
                <a:effectLst/>
              </a:rPr>
              <a:t>trágyaként</a:t>
            </a:r>
            <a:r>
              <a:rPr lang="en-US" sz="1600" i="0" strike="noStrike" dirty="0">
                <a:solidFill>
                  <a:srgbClr val="000000"/>
                </a:solidFill>
                <a:effectLst/>
              </a:rPr>
              <a:t>.</a:t>
            </a:r>
            <a:endParaRPr lang="en-MT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1728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DA353-344D-D022-F456-945122841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29000"/>
            <a:ext cx="10369731" cy="2811419"/>
          </a:xfrm>
          <a:solidFill>
            <a:srgbClr val="344F74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hu-HU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</a:t>
            </a:r>
            <a:r>
              <a:rPr lang="en-GB" sz="6000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hu-HU" sz="6000" kern="1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tikus</a:t>
            </a:r>
            <a:r>
              <a:rPr lang="hu-HU" sz="6000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táplálkozás</a:t>
            </a:r>
            <a:endParaRPr lang="en-GB" sz="6000" kern="1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Google Shape;108;p3">
            <a:extLst>
              <a:ext uri="{FF2B5EF4-FFF2-40B4-BE49-F238E27FC236}">
                <a16:creationId xmlns:a16="http://schemas.microsoft.com/office/drawing/2014/main" id="{19175706-2613-B9E9-5489-11A23C87286D}"/>
              </a:ext>
            </a:extLst>
          </p:cNvPr>
          <p:cNvSpPr/>
          <p:nvPr/>
        </p:nvSpPr>
        <p:spPr>
          <a:xfrm rot="5400000">
            <a:off x="-8546" y="9578"/>
            <a:ext cx="1157849" cy="1138711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9;p3">
            <a:extLst>
              <a:ext uri="{FF2B5EF4-FFF2-40B4-BE49-F238E27FC236}">
                <a16:creationId xmlns:a16="http://schemas.microsoft.com/office/drawing/2014/main" id="{C05C48E9-6F3C-D645-4A73-114CBD22D4C7}"/>
              </a:ext>
            </a:extLst>
          </p:cNvPr>
          <p:cNvSpPr/>
          <p:nvPr/>
        </p:nvSpPr>
        <p:spPr>
          <a:xfrm rot="-5400000" flipH="1">
            <a:off x="-8547" y="1238666"/>
            <a:ext cx="1157849" cy="1138709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10;p3">
            <a:extLst>
              <a:ext uri="{FF2B5EF4-FFF2-40B4-BE49-F238E27FC236}">
                <a16:creationId xmlns:a16="http://schemas.microsoft.com/office/drawing/2014/main" id="{DD45221A-FC47-51F3-2028-7FE159B349E6}"/>
              </a:ext>
            </a:extLst>
          </p:cNvPr>
          <p:cNvSpPr/>
          <p:nvPr/>
        </p:nvSpPr>
        <p:spPr>
          <a:xfrm rot="-5400000" flipH="1">
            <a:off x="-8545" y="2453908"/>
            <a:ext cx="1157848" cy="1138708"/>
          </a:xfrm>
          <a:prstGeom prst="triangle">
            <a:avLst>
              <a:gd name="adj" fmla="val 10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11;p3">
            <a:extLst>
              <a:ext uri="{FF2B5EF4-FFF2-40B4-BE49-F238E27FC236}">
                <a16:creationId xmlns:a16="http://schemas.microsoft.com/office/drawing/2014/main" id="{A0C82B3C-8915-0898-5615-06997D302B53}"/>
              </a:ext>
            </a:extLst>
          </p:cNvPr>
          <p:cNvSpPr/>
          <p:nvPr/>
        </p:nvSpPr>
        <p:spPr>
          <a:xfrm rot="10800000">
            <a:off x="1210981" y="2464427"/>
            <a:ext cx="1157845" cy="1138707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12;p3">
            <a:extLst>
              <a:ext uri="{FF2B5EF4-FFF2-40B4-BE49-F238E27FC236}">
                <a16:creationId xmlns:a16="http://schemas.microsoft.com/office/drawing/2014/main" id="{4FCFD6E4-6406-E711-12C2-EC76EF4AD78F}"/>
              </a:ext>
            </a:extLst>
          </p:cNvPr>
          <p:cNvSpPr/>
          <p:nvPr/>
        </p:nvSpPr>
        <p:spPr>
          <a:xfrm rot="-5400000">
            <a:off x="632058" y="588971"/>
            <a:ext cx="2315694" cy="1157844"/>
          </a:xfrm>
          <a:prstGeom prst="triangle">
            <a:avLst>
              <a:gd name="adj" fmla="val 5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3">
            <a:extLst>
              <a:ext uri="{FF2B5EF4-FFF2-40B4-BE49-F238E27FC236}">
                <a16:creationId xmlns:a16="http://schemas.microsoft.com/office/drawing/2014/main" id="{7DE934F0-0C85-1BC4-3BFC-D9EE8DA51D04}"/>
              </a:ext>
            </a:extLst>
          </p:cNvPr>
          <p:cNvSpPr/>
          <p:nvPr/>
        </p:nvSpPr>
        <p:spPr>
          <a:xfrm rot="10800000">
            <a:off x="2440074" y="1245374"/>
            <a:ext cx="1157845" cy="1138707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14;p3">
            <a:extLst>
              <a:ext uri="{FF2B5EF4-FFF2-40B4-BE49-F238E27FC236}">
                <a16:creationId xmlns:a16="http://schemas.microsoft.com/office/drawing/2014/main" id="{A16ABDB7-C639-3841-C803-71092F2C16D1}"/>
              </a:ext>
            </a:extLst>
          </p:cNvPr>
          <p:cNvSpPr/>
          <p:nvPr/>
        </p:nvSpPr>
        <p:spPr>
          <a:xfrm rot="-5400000">
            <a:off x="2434793" y="-940"/>
            <a:ext cx="1196120" cy="1157845"/>
          </a:xfrm>
          <a:prstGeom prst="triangle">
            <a:avLst>
              <a:gd name="adj" fmla="val 10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0057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2">
            <a:extLst>
              <a:ext uri="{FF2B5EF4-FFF2-40B4-BE49-F238E27FC236}">
                <a16:creationId xmlns:a16="http://schemas.microsoft.com/office/drawing/2014/main" id="{665FAF8C-29B4-8EA7-D08A-EE9F01C4F6F8}"/>
              </a:ext>
            </a:extLst>
          </p:cNvPr>
          <p:cNvSpPr/>
          <p:nvPr/>
        </p:nvSpPr>
        <p:spPr>
          <a:xfrm>
            <a:off x="2572711" y="1310621"/>
            <a:ext cx="54559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hu-HU" sz="4000" b="1" dirty="0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 értünk etikus táplálkozás alatt</a:t>
            </a:r>
            <a:r>
              <a:rPr lang="en-US" sz="4000" b="1" dirty="0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4" name="Text 3">
            <a:extLst>
              <a:ext uri="{FF2B5EF4-FFF2-40B4-BE49-F238E27FC236}">
                <a16:creationId xmlns:a16="http://schemas.microsoft.com/office/drawing/2014/main" id="{C65EF385-60C2-0D19-96A5-A0FB23F5E289}"/>
              </a:ext>
            </a:extLst>
          </p:cNvPr>
          <p:cNvSpPr/>
          <p:nvPr/>
        </p:nvSpPr>
        <p:spPr>
          <a:xfrm>
            <a:off x="1795218" y="2322576"/>
            <a:ext cx="9424470" cy="29717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buNone/>
            </a:pPr>
            <a:r>
              <a:rPr lang="hu-HU" sz="3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Az etikus táplálkozás </a:t>
            </a:r>
            <a:r>
              <a:rPr lang="hu-HU" sz="3600" dirty="0">
                <a:highlight>
                  <a:srgbClr val="E89F56"/>
                </a:highligh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több, mint egy egyszerű diéta - egy tudatos döntés, amely</a:t>
            </a:r>
          </a:p>
          <a:p>
            <a:pPr marL="0" indent="0" algn="just">
              <a:buNone/>
            </a:pPr>
            <a:r>
              <a:rPr lang="hu-HU" sz="3600" dirty="0">
                <a:highlight>
                  <a:srgbClr val="E89F56"/>
                </a:highligh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hu-HU" sz="3600" b="1" dirty="0">
                <a:solidFill>
                  <a:srgbClr val="FF0000"/>
                </a:solidFill>
                <a:highlight>
                  <a:srgbClr val="E89F56"/>
                </a:highligh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figyelembe veszi az élelmiszer-választásaink hatását a bolygóra, az állatokra és saját magunkra</a:t>
            </a:r>
            <a:r>
              <a:rPr lang="hu-HU" sz="3600" b="1" dirty="0">
                <a:highlight>
                  <a:srgbClr val="E89F56"/>
                </a:highligh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highlight>
                <a:srgbClr val="E89F56"/>
              </a:highligh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552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>
            <a:extLst>
              <a:ext uri="{FF2B5EF4-FFF2-40B4-BE49-F238E27FC236}">
                <a16:creationId xmlns:a16="http://schemas.microsoft.com/office/drawing/2014/main" id="{EC158CB0-59C2-5911-C9C6-685360156B3F}"/>
              </a:ext>
            </a:extLst>
          </p:cNvPr>
          <p:cNvSpPr/>
          <p:nvPr/>
        </p:nvSpPr>
        <p:spPr>
          <a:xfrm>
            <a:off x="2380396" y="643050"/>
            <a:ext cx="3810000" cy="550664"/>
          </a:xfrm>
          <a:prstGeom prst="rect">
            <a:avLst/>
          </a:prstGeom>
          <a:solidFill>
            <a:schemeClr val="bg1"/>
          </a:solidFill>
          <a:ln/>
        </p:spPr>
        <p:txBody>
          <a:bodyPr wrap="none" rtlCol="0" anchor="t"/>
          <a:lstStyle/>
          <a:p>
            <a:pPr marL="0" indent="0">
              <a:lnSpc>
                <a:spcPts val="4335"/>
              </a:lnSpc>
              <a:buNone/>
            </a:pPr>
            <a:r>
              <a:rPr lang="en-US" sz="4000" b="1" dirty="0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Tip</a:t>
            </a:r>
            <a:r>
              <a:rPr lang="hu-HU" sz="4000" b="1" dirty="0" err="1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pek</a:t>
            </a:r>
            <a:r>
              <a:rPr lang="en-US" sz="40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4000" b="1" dirty="0">
                <a:solidFill>
                  <a:srgbClr val="34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 etikus táplálkozáshoz</a:t>
            </a:r>
            <a:endParaRPr lang="en-US" sz="4000" dirty="0">
              <a:solidFill>
                <a:srgbClr val="344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74FB9878-1743-CE80-9CB4-D1EA6C3E304D}"/>
              </a:ext>
            </a:extLst>
          </p:cNvPr>
          <p:cNvSpPr/>
          <p:nvPr/>
        </p:nvSpPr>
        <p:spPr>
          <a:xfrm>
            <a:off x="2960469" y="1457913"/>
            <a:ext cx="35123" cy="4243030"/>
          </a:xfrm>
          <a:prstGeom prst="roundRect">
            <a:avLst>
              <a:gd name="adj" fmla="val 225741"/>
            </a:avLst>
          </a:prstGeom>
          <a:solidFill>
            <a:schemeClr val="bg1"/>
          </a:solidFill>
          <a:ln/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E151EBA4-4987-4473-6B2F-073CF67F2106}"/>
              </a:ext>
            </a:extLst>
          </p:cNvPr>
          <p:cNvSpPr/>
          <p:nvPr/>
        </p:nvSpPr>
        <p:spPr>
          <a:xfrm>
            <a:off x="3208119" y="1929163"/>
            <a:ext cx="616625" cy="35123"/>
          </a:xfrm>
          <a:prstGeom prst="roundRect">
            <a:avLst>
              <a:gd name="adj" fmla="val 225741"/>
            </a:avLst>
          </a:prstGeom>
          <a:solidFill>
            <a:srgbClr val="E89F56"/>
          </a:solidFill>
          <a:ln/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D6692D4E-B430-DCF2-D0B7-612564B287F2}"/>
              </a:ext>
            </a:extLst>
          </p:cNvPr>
          <p:cNvSpPr/>
          <p:nvPr/>
        </p:nvSpPr>
        <p:spPr>
          <a:xfrm>
            <a:off x="2811879" y="1710088"/>
            <a:ext cx="396359" cy="396359"/>
          </a:xfrm>
          <a:prstGeom prst="roundRect">
            <a:avLst>
              <a:gd name="adj" fmla="val 20004"/>
            </a:avLst>
          </a:prstGeom>
          <a:solidFill>
            <a:srgbClr val="E89F56"/>
          </a:solidFill>
          <a:ln w="10954">
            <a:solidFill>
              <a:srgbClr val="D7C5C1"/>
            </a:solidFill>
            <a:prstDash val="solid"/>
          </a:ln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B110B7D7-05D3-3270-905D-71BFC3926FC1}"/>
              </a:ext>
            </a:extLst>
          </p:cNvPr>
          <p:cNvSpPr/>
          <p:nvPr/>
        </p:nvSpPr>
        <p:spPr>
          <a:xfrm>
            <a:off x="2960469" y="1743068"/>
            <a:ext cx="99060" cy="330398"/>
          </a:xfrm>
          <a:prstGeom prst="rect">
            <a:avLst/>
          </a:prstGeom>
          <a:solidFill>
            <a:srgbClr val="E89F56"/>
          </a:solidFill>
          <a:ln/>
        </p:spPr>
        <p:txBody>
          <a:bodyPr wrap="none" rtlCol="0" anchor="t"/>
          <a:lstStyle/>
          <a:p>
            <a:pPr marL="0" indent="0" algn="ctr">
              <a:lnSpc>
                <a:spcPts val="2601"/>
              </a:lnSpc>
              <a:buNone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F4BD2A5B-C9DB-B696-364E-60A0C13CA91A}"/>
              </a:ext>
            </a:extLst>
          </p:cNvPr>
          <p:cNvSpPr/>
          <p:nvPr/>
        </p:nvSpPr>
        <p:spPr>
          <a:xfrm>
            <a:off x="3947020" y="1548282"/>
            <a:ext cx="6652329" cy="275273"/>
          </a:xfrm>
          <a:prstGeom prst="rect">
            <a:avLst/>
          </a:prstGeom>
          <a:solidFill>
            <a:schemeClr val="bg1"/>
          </a:solidFill>
          <a:ln/>
        </p:spPr>
        <p:txBody>
          <a:bodyPr wrap="none" rtlCol="0" anchor="t"/>
          <a:lstStyle/>
          <a:p>
            <a:pPr marL="0" indent="0" algn="l">
              <a:lnSpc>
                <a:spcPts val="2168"/>
              </a:lnSpc>
              <a:buNone/>
            </a:pPr>
            <a:r>
              <a:rPr lang="hu-H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Válasszunk </a:t>
            </a:r>
            <a:r>
              <a:rPr lang="hu-H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</a:t>
            </a:r>
            <a:r>
              <a:rPr lang="hu-H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és </a:t>
            </a:r>
            <a:r>
              <a:rPr lang="hu-HU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helyi termékeket!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5AE22DB9-0F89-E3DC-E79B-790202CBC76B}"/>
              </a:ext>
            </a:extLst>
          </p:cNvPr>
          <p:cNvSpPr/>
          <p:nvPr/>
        </p:nvSpPr>
        <p:spPr>
          <a:xfrm>
            <a:off x="3947020" y="1929163"/>
            <a:ext cx="7463929" cy="563880"/>
          </a:xfrm>
          <a:prstGeom prst="rect">
            <a:avLst/>
          </a:prstGeom>
          <a:solidFill>
            <a:schemeClr val="bg1"/>
          </a:solidFill>
          <a:ln/>
        </p:spPr>
        <p:txBody>
          <a:bodyPr wrap="square" rtlCol="0" anchor="t"/>
          <a:lstStyle/>
          <a:p>
            <a:pPr marL="0" indent="0" algn="l">
              <a:lnSpc>
                <a:spcPts val="2220"/>
              </a:lnSpc>
              <a:buNone/>
            </a:pP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Támogassuk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helyi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gazdákat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csökkentsük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szénlábnyomot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azzal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hogy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bio-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helyben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előállított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termékeket</a:t>
            </a: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választunk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843604A2-A594-4351-953F-CAE858E64498}"/>
              </a:ext>
            </a:extLst>
          </p:cNvPr>
          <p:cNvSpPr/>
          <p:nvPr/>
        </p:nvSpPr>
        <p:spPr>
          <a:xfrm>
            <a:off x="3178267" y="3353834"/>
            <a:ext cx="616625" cy="35123"/>
          </a:xfrm>
          <a:prstGeom prst="roundRect">
            <a:avLst>
              <a:gd name="adj" fmla="val 225741"/>
            </a:avLst>
          </a:prstGeom>
          <a:solidFill>
            <a:srgbClr val="E89F56"/>
          </a:solidFill>
          <a:ln/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134C6DED-2271-951F-FB94-0B693D1ADFF3}"/>
              </a:ext>
            </a:extLst>
          </p:cNvPr>
          <p:cNvSpPr/>
          <p:nvPr/>
        </p:nvSpPr>
        <p:spPr>
          <a:xfrm>
            <a:off x="2781908" y="3173276"/>
            <a:ext cx="396359" cy="396359"/>
          </a:xfrm>
          <a:prstGeom prst="roundRect">
            <a:avLst>
              <a:gd name="adj" fmla="val 20004"/>
            </a:avLst>
          </a:prstGeom>
          <a:solidFill>
            <a:srgbClr val="E89F56"/>
          </a:solidFill>
          <a:ln w="10954">
            <a:solidFill>
              <a:srgbClr val="D7C5C1"/>
            </a:solidFill>
            <a:prstDash val="solid"/>
          </a:ln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0D1FE7B6-7714-51FD-8A11-BBA082157DA8}"/>
              </a:ext>
            </a:extLst>
          </p:cNvPr>
          <p:cNvSpPr/>
          <p:nvPr/>
        </p:nvSpPr>
        <p:spPr>
          <a:xfrm>
            <a:off x="2911448" y="3206256"/>
            <a:ext cx="137160" cy="330398"/>
          </a:xfrm>
          <a:prstGeom prst="rect">
            <a:avLst/>
          </a:prstGeom>
          <a:solidFill>
            <a:srgbClr val="E89F56"/>
          </a:solidFill>
          <a:ln/>
        </p:spPr>
        <p:txBody>
          <a:bodyPr wrap="none" rtlCol="0" anchor="t"/>
          <a:lstStyle/>
          <a:p>
            <a:pPr marL="0" indent="0" algn="ctr">
              <a:lnSpc>
                <a:spcPts val="2601"/>
              </a:lnSpc>
              <a:buNone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A953352D-B842-5287-EB27-3939DF56A201}"/>
              </a:ext>
            </a:extLst>
          </p:cNvPr>
          <p:cNvSpPr/>
          <p:nvPr/>
        </p:nvSpPr>
        <p:spPr>
          <a:xfrm>
            <a:off x="3947021" y="3021323"/>
            <a:ext cx="2522220" cy="275273"/>
          </a:xfrm>
          <a:prstGeom prst="rect">
            <a:avLst/>
          </a:prstGeom>
          <a:solidFill>
            <a:schemeClr val="bg1"/>
          </a:solidFill>
          <a:ln/>
        </p:spPr>
        <p:txBody>
          <a:bodyPr wrap="none" rtlCol="0" anchor="t"/>
          <a:lstStyle/>
          <a:p>
            <a:pPr marL="0" indent="0" algn="l">
              <a:lnSpc>
                <a:spcPts val="2168"/>
              </a:lnSpc>
              <a:buNone/>
            </a:pPr>
            <a:r>
              <a:rPr lang="hu-H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Csökkentsük </a:t>
            </a:r>
            <a:r>
              <a:rPr lang="hu-HU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húsfogyasztást!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5B30ABC4-3B08-3B09-C658-F17CD3D24981}"/>
              </a:ext>
            </a:extLst>
          </p:cNvPr>
          <p:cNvSpPr/>
          <p:nvPr/>
        </p:nvSpPr>
        <p:spPr>
          <a:xfrm>
            <a:off x="3947020" y="3402204"/>
            <a:ext cx="7463929" cy="563880"/>
          </a:xfrm>
          <a:prstGeom prst="rect">
            <a:avLst/>
          </a:prstGeom>
          <a:solidFill>
            <a:schemeClr val="bg1"/>
          </a:solidFill>
          <a:ln/>
        </p:spPr>
        <p:txBody>
          <a:bodyPr wrap="square" rtlCol="0" anchor="t"/>
          <a:lstStyle/>
          <a:p>
            <a:pPr marL="0" indent="0" algn="l">
              <a:lnSpc>
                <a:spcPts val="2220"/>
              </a:lnSpc>
              <a:buNone/>
            </a:pPr>
            <a:r>
              <a:rPr lang="en-US" sz="240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Tartsunk</a:t>
            </a: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húsmentes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hétfőket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fedezzük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fel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növényi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alapú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alternatívákat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helyezzük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előtérbe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minőséget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mennyiséggel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szemben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húsfogyasztásról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van szó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81DE118B-EC8B-9D06-2985-8811F0D17D74}"/>
              </a:ext>
            </a:extLst>
          </p:cNvPr>
          <p:cNvSpPr/>
          <p:nvPr/>
        </p:nvSpPr>
        <p:spPr>
          <a:xfrm>
            <a:off x="3174457" y="5048124"/>
            <a:ext cx="616625" cy="35123"/>
          </a:xfrm>
          <a:prstGeom prst="roundRect">
            <a:avLst>
              <a:gd name="adj" fmla="val 225741"/>
            </a:avLst>
          </a:prstGeom>
          <a:solidFill>
            <a:srgbClr val="E89F56"/>
          </a:solidFill>
          <a:ln/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875A2565-2CB0-3BD6-C451-6D3D61ED9A55}"/>
              </a:ext>
            </a:extLst>
          </p:cNvPr>
          <p:cNvSpPr/>
          <p:nvPr/>
        </p:nvSpPr>
        <p:spPr>
          <a:xfrm>
            <a:off x="2778098" y="4867566"/>
            <a:ext cx="396359" cy="396359"/>
          </a:xfrm>
          <a:prstGeom prst="roundRect">
            <a:avLst>
              <a:gd name="adj" fmla="val 20004"/>
            </a:avLst>
          </a:prstGeom>
          <a:solidFill>
            <a:srgbClr val="E89F56"/>
          </a:solidFill>
          <a:ln w="10954">
            <a:solidFill>
              <a:srgbClr val="D7C5C1"/>
            </a:solidFill>
            <a:prstDash val="solid"/>
          </a:ln>
        </p:spPr>
        <p:txBody>
          <a:bodyPr/>
          <a:lstStyle/>
          <a:p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>
            <a:extLst>
              <a:ext uri="{FF2B5EF4-FFF2-40B4-BE49-F238E27FC236}">
                <a16:creationId xmlns:a16="http://schemas.microsoft.com/office/drawing/2014/main" id="{13483B4A-009B-3F37-2F9E-EE2F6509A23F}"/>
              </a:ext>
            </a:extLst>
          </p:cNvPr>
          <p:cNvSpPr/>
          <p:nvPr/>
        </p:nvSpPr>
        <p:spPr>
          <a:xfrm>
            <a:off x="2911448" y="4900546"/>
            <a:ext cx="129540" cy="330398"/>
          </a:xfrm>
          <a:prstGeom prst="rect">
            <a:avLst/>
          </a:prstGeom>
          <a:solidFill>
            <a:srgbClr val="E89F56"/>
          </a:solidFill>
          <a:ln/>
        </p:spPr>
        <p:txBody>
          <a:bodyPr wrap="none" rtlCol="0" anchor="t"/>
          <a:lstStyle/>
          <a:p>
            <a:pPr marL="0" indent="0" algn="ctr">
              <a:lnSpc>
                <a:spcPts val="2601"/>
              </a:lnSpc>
              <a:buNone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 17">
            <a:extLst>
              <a:ext uri="{FF2B5EF4-FFF2-40B4-BE49-F238E27FC236}">
                <a16:creationId xmlns:a16="http://schemas.microsoft.com/office/drawing/2014/main" id="{206A7002-F411-1802-8ABC-F7A4B20E91AB}"/>
              </a:ext>
            </a:extLst>
          </p:cNvPr>
          <p:cNvSpPr/>
          <p:nvPr/>
        </p:nvSpPr>
        <p:spPr>
          <a:xfrm>
            <a:off x="3947021" y="4684864"/>
            <a:ext cx="1761887" cy="275273"/>
          </a:xfrm>
          <a:prstGeom prst="rect">
            <a:avLst/>
          </a:prstGeom>
          <a:solidFill>
            <a:schemeClr val="bg1"/>
          </a:solidFill>
          <a:ln/>
        </p:spPr>
        <p:txBody>
          <a:bodyPr wrap="none" rtlCol="0" anchor="t"/>
          <a:lstStyle/>
          <a:p>
            <a:pPr marL="0" indent="0" algn="l">
              <a:lnSpc>
                <a:spcPts val="2168"/>
              </a:lnSpc>
              <a:buNone/>
            </a:pPr>
            <a:r>
              <a:rPr lang="hu-H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Támogassuk a </a:t>
            </a:r>
            <a:r>
              <a:rPr lang="hu-HU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méltányos kereskedelmet!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 18">
            <a:extLst>
              <a:ext uri="{FF2B5EF4-FFF2-40B4-BE49-F238E27FC236}">
                <a16:creationId xmlns:a16="http://schemas.microsoft.com/office/drawing/2014/main" id="{154670D6-C13D-ECCC-B73F-93A0B1550B22}"/>
              </a:ext>
            </a:extLst>
          </p:cNvPr>
          <p:cNvSpPr/>
          <p:nvPr/>
        </p:nvSpPr>
        <p:spPr>
          <a:xfrm>
            <a:off x="3947020" y="5065745"/>
            <a:ext cx="7463929" cy="563880"/>
          </a:xfrm>
          <a:prstGeom prst="rect">
            <a:avLst/>
          </a:prstGeom>
          <a:solidFill>
            <a:schemeClr val="bg1"/>
          </a:solidFill>
          <a:ln/>
        </p:spPr>
        <p:txBody>
          <a:bodyPr wrap="square" rtlCol="0" anchor="t"/>
          <a:lstStyle/>
          <a:p>
            <a:pPr marL="0" indent="0" algn="l">
              <a:lnSpc>
                <a:spcPts val="2220"/>
              </a:lnSpc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méltányos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kereskedelemből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származó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termékek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például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kávé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csokoládé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vásárlásával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hozzájárulunk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ahhoz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hogy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gazdák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tisztességes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béreket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kapjanak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etikus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körülmények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között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dolgozzanak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9808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FD9FB0E6-D3C9-E3AA-50B7-615E932AB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4" y="281247"/>
            <a:ext cx="179851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MT" altLang="en-MT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en-MT" altLang="en-MT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E8D60A-CE2D-67FE-5FD5-ED74D933628E}"/>
              </a:ext>
            </a:extLst>
          </p:cNvPr>
          <p:cNvSpPr txBox="1"/>
          <p:nvPr/>
        </p:nvSpPr>
        <p:spPr>
          <a:xfrm>
            <a:off x="839788" y="1362076"/>
            <a:ext cx="10695720" cy="4385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Cím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hu-H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XX. századi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étrend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Milyen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volt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étkezés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globalizáció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előtt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hu-HU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hu-H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hu-H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Áttekintés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résztvevőket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arra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bátorítjuk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hogy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osszák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meg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egymással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hu-HU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XX. században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elterjedt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alapanyagokat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tartalmazó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receptjeiket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hu-H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hu-H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Oktatási célkitűzések</a:t>
            </a:r>
            <a:r>
              <a:rPr lang="en-M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MT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hu-HU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generációk közötti párbeszéd ösztönzése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az etikus táplálkozásról és vásárlással kapcsolatos ismeretekről.</a:t>
            </a:r>
          </a:p>
          <a:p>
            <a:pPr algn="l"/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hu-HU" sz="2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környezeti változásokról való elmélkedés 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elősegítése, azok jelenre és jövőre gyakorolt hatásai.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FF7EE5C-A4E9-533D-3DA9-63918E02187D}"/>
              </a:ext>
            </a:extLst>
          </p:cNvPr>
          <p:cNvSpPr txBox="1">
            <a:spLocks/>
          </p:cNvSpPr>
          <p:nvPr/>
        </p:nvSpPr>
        <p:spPr>
          <a:xfrm>
            <a:off x="839788" y="763506"/>
            <a:ext cx="10141230" cy="5795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4000" b="0" i="0" u="none" strike="noStrike" kern="1200" cap="none" smtClean="0">
                <a:solidFill>
                  <a:srgbClr val="354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defRPr>
            </a:lvl1pPr>
          </a:lstStyle>
          <a:p>
            <a:r>
              <a:rPr lang="en-US" sz="3200" b="1" dirty="0"/>
              <a:t>1</a:t>
            </a:r>
            <a:r>
              <a:rPr lang="hu-HU" sz="3200" b="1" dirty="0"/>
              <a:t>. feladat</a:t>
            </a:r>
            <a:r>
              <a:rPr lang="en-US" sz="3200" b="1" dirty="0"/>
              <a:t> </a:t>
            </a:r>
            <a:r>
              <a:rPr lang="en-US" sz="3200" dirty="0"/>
              <a:t>– </a:t>
            </a:r>
            <a:r>
              <a:rPr lang="hu-HU" sz="3200" dirty="0"/>
              <a:t>1) </a:t>
            </a:r>
            <a:r>
              <a:rPr lang="en-US" sz="3200" dirty="0"/>
              <a:t>E</a:t>
            </a:r>
            <a:r>
              <a:rPr lang="hu-HU" sz="3200" dirty="0" err="1"/>
              <a:t>tikus</a:t>
            </a:r>
            <a:r>
              <a:rPr lang="hu-HU" sz="3200" dirty="0"/>
              <a:t> táplálkozás</a:t>
            </a:r>
            <a:endParaRPr lang="it-IT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C9A6C2-DE30-B290-761A-A466C690BBDD}"/>
              </a:ext>
            </a:extLst>
          </p:cNvPr>
          <p:cNvSpPr txBox="1"/>
          <p:nvPr/>
        </p:nvSpPr>
        <p:spPr>
          <a:xfrm>
            <a:off x="839788" y="301840"/>
            <a:ext cx="3426121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E89F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Feladat</a:t>
            </a:r>
            <a:endParaRPr lang="en-MT" sz="2400" dirty="0">
              <a:solidFill>
                <a:srgbClr val="E89F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069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DA353-344D-D022-F456-945122841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29000"/>
            <a:ext cx="10369731" cy="2811419"/>
          </a:xfrm>
          <a:solidFill>
            <a:srgbClr val="344F74"/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hu-HU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</a:t>
            </a:r>
            <a:r>
              <a:rPr lang="hu-HU" sz="6000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Biogazdálkodás</a:t>
            </a:r>
            <a:endParaRPr lang="en-GB" sz="6000" kern="1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Google Shape;108;p3">
            <a:extLst>
              <a:ext uri="{FF2B5EF4-FFF2-40B4-BE49-F238E27FC236}">
                <a16:creationId xmlns:a16="http://schemas.microsoft.com/office/drawing/2014/main" id="{19175706-2613-B9E9-5489-11A23C87286D}"/>
              </a:ext>
            </a:extLst>
          </p:cNvPr>
          <p:cNvSpPr/>
          <p:nvPr/>
        </p:nvSpPr>
        <p:spPr>
          <a:xfrm rot="5400000">
            <a:off x="-8546" y="9578"/>
            <a:ext cx="1157849" cy="1138711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9;p3">
            <a:extLst>
              <a:ext uri="{FF2B5EF4-FFF2-40B4-BE49-F238E27FC236}">
                <a16:creationId xmlns:a16="http://schemas.microsoft.com/office/drawing/2014/main" id="{C05C48E9-6F3C-D645-4A73-114CBD22D4C7}"/>
              </a:ext>
            </a:extLst>
          </p:cNvPr>
          <p:cNvSpPr/>
          <p:nvPr/>
        </p:nvSpPr>
        <p:spPr>
          <a:xfrm rot="-5400000" flipH="1">
            <a:off x="-8547" y="1238666"/>
            <a:ext cx="1157849" cy="1138709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10;p3">
            <a:extLst>
              <a:ext uri="{FF2B5EF4-FFF2-40B4-BE49-F238E27FC236}">
                <a16:creationId xmlns:a16="http://schemas.microsoft.com/office/drawing/2014/main" id="{DD45221A-FC47-51F3-2028-7FE159B349E6}"/>
              </a:ext>
            </a:extLst>
          </p:cNvPr>
          <p:cNvSpPr/>
          <p:nvPr/>
        </p:nvSpPr>
        <p:spPr>
          <a:xfrm rot="-5400000" flipH="1">
            <a:off x="-8545" y="2453908"/>
            <a:ext cx="1157848" cy="1138708"/>
          </a:xfrm>
          <a:prstGeom prst="triangle">
            <a:avLst>
              <a:gd name="adj" fmla="val 10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11;p3">
            <a:extLst>
              <a:ext uri="{FF2B5EF4-FFF2-40B4-BE49-F238E27FC236}">
                <a16:creationId xmlns:a16="http://schemas.microsoft.com/office/drawing/2014/main" id="{A0C82B3C-8915-0898-5615-06997D302B53}"/>
              </a:ext>
            </a:extLst>
          </p:cNvPr>
          <p:cNvSpPr/>
          <p:nvPr/>
        </p:nvSpPr>
        <p:spPr>
          <a:xfrm rot="10800000">
            <a:off x="1210981" y="2464427"/>
            <a:ext cx="1157845" cy="1138707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12;p3">
            <a:extLst>
              <a:ext uri="{FF2B5EF4-FFF2-40B4-BE49-F238E27FC236}">
                <a16:creationId xmlns:a16="http://schemas.microsoft.com/office/drawing/2014/main" id="{4FCFD6E4-6406-E711-12C2-EC76EF4AD78F}"/>
              </a:ext>
            </a:extLst>
          </p:cNvPr>
          <p:cNvSpPr/>
          <p:nvPr/>
        </p:nvSpPr>
        <p:spPr>
          <a:xfrm rot="-5400000">
            <a:off x="632058" y="588971"/>
            <a:ext cx="2315694" cy="1157844"/>
          </a:xfrm>
          <a:prstGeom prst="triangle">
            <a:avLst>
              <a:gd name="adj" fmla="val 5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3;p3">
            <a:extLst>
              <a:ext uri="{FF2B5EF4-FFF2-40B4-BE49-F238E27FC236}">
                <a16:creationId xmlns:a16="http://schemas.microsoft.com/office/drawing/2014/main" id="{7DE934F0-0C85-1BC4-3BFC-D9EE8DA51D04}"/>
              </a:ext>
            </a:extLst>
          </p:cNvPr>
          <p:cNvSpPr/>
          <p:nvPr/>
        </p:nvSpPr>
        <p:spPr>
          <a:xfrm rot="10800000">
            <a:off x="2440074" y="1245374"/>
            <a:ext cx="1157845" cy="1138707"/>
          </a:xfrm>
          <a:prstGeom prst="triangle">
            <a:avLst>
              <a:gd name="adj" fmla="val 100000"/>
            </a:avLst>
          </a:prstGeom>
          <a:solidFill>
            <a:srgbClr val="354F74"/>
          </a:solidFill>
          <a:ln w="12700" cap="flat" cmpd="sng">
            <a:solidFill>
              <a:srgbClr val="354F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14;p3">
            <a:extLst>
              <a:ext uri="{FF2B5EF4-FFF2-40B4-BE49-F238E27FC236}">
                <a16:creationId xmlns:a16="http://schemas.microsoft.com/office/drawing/2014/main" id="{A16ABDB7-C639-3841-C803-71092F2C16D1}"/>
              </a:ext>
            </a:extLst>
          </p:cNvPr>
          <p:cNvSpPr/>
          <p:nvPr/>
        </p:nvSpPr>
        <p:spPr>
          <a:xfrm rot="-5400000">
            <a:off x="2434793" y="-940"/>
            <a:ext cx="1196120" cy="1157845"/>
          </a:xfrm>
          <a:prstGeom prst="triangle">
            <a:avLst>
              <a:gd name="adj" fmla="val 100000"/>
            </a:avLst>
          </a:prstGeom>
          <a:solidFill>
            <a:srgbClr val="E89F56"/>
          </a:solidFill>
          <a:ln w="12700" cap="flat" cmpd="sng">
            <a:solidFill>
              <a:srgbClr val="E89F5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2198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4894</TotalTime>
  <Words>1506</Words>
  <Application>Microsoft Office PowerPoint</Application>
  <PresentationFormat>Szélesvásznú</PresentationFormat>
  <Paragraphs>140</Paragraphs>
  <Slides>20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7" baseType="lpstr">
      <vt:lpstr>Aptos</vt:lpstr>
      <vt:lpstr>Arial</vt:lpstr>
      <vt:lpstr>Calibri</vt:lpstr>
      <vt:lpstr>Calibri Light</vt:lpstr>
      <vt:lpstr>Tahoma</vt:lpstr>
      <vt:lpstr>Wingdings</vt:lpstr>
      <vt:lpstr>Office-téma</vt:lpstr>
      <vt:lpstr>PowerPoint-bemutató</vt:lpstr>
      <vt:lpstr>PowerPoint-bemutató</vt:lpstr>
      <vt:lpstr>PowerPoint-bemutató</vt:lpstr>
      <vt:lpstr>Fontos fogalmak, kifejezések tisztázása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MODUL VÉGE  weboldalunk:  https://changers2.eu/   Köszönjük a figyelmét! Kérjük, töltse ki a kérdőívünket!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Anett</dc:creator>
  <cp:lastModifiedBy>Béla Német</cp:lastModifiedBy>
  <cp:revision>103</cp:revision>
  <dcterms:created xsi:type="dcterms:W3CDTF">2023-10-31T07:37:15Z</dcterms:created>
  <dcterms:modified xsi:type="dcterms:W3CDTF">2024-09-11T04:53:14Z</dcterms:modified>
</cp:coreProperties>
</file>